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9" r:id="rId2"/>
    <p:sldId id="259" r:id="rId3"/>
    <p:sldId id="288" r:id="rId4"/>
    <p:sldId id="281" r:id="rId5"/>
    <p:sldId id="261" r:id="rId6"/>
    <p:sldId id="277" r:id="rId7"/>
    <p:sldId id="276" r:id="rId8"/>
    <p:sldId id="283" r:id="rId9"/>
    <p:sldId id="284" r:id="rId10"/>
    <p:sldId id="285" r:id="rId11"/>
    <p:sldId id="262" r:id="rId12"/>
    <p:sldId id="263" r:id="rId13"/>
    <p:sldId id="287" r:id="rId14"/>
    <p:sldId id="269" r:id="rId15"/>
    <p:sldId id="286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382B9-0F12-413B-B509-3D4EDE66AC5D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98C4F-FBE5-4DD8-B601-2151926D39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6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AB94C3-5D49-4AC6-906A-053455A55189}" type="slidenum">
              <a:rPr lang="en-US" sz="1200" i="0">
                <a:latin typeface=".VnAristote" pitchFamily="34" charset="0"/>
              </a:rPr>
              <a:pPr algn="r"/>
              <a:t>13</a:t>
            </a:fld>
            <a:endParaRPr lang="en-US" sz="1200" i="0"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374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9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0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2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3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18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3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0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7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3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1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48EA7-9A32-4FF5-969E-0F8FA09145E0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1"/>
            <a:ext cx="7379494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423989" y="923926"/>
            <a:ext cx="6947297" cy="510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3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Trường</a:t>
            </a:r>
            <a:r>
              <a:rPr lang="en-US" sz="33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Tiểu</a:t>
            </a:r>
            <a:r>
              <a:rPr lang="en-US" sz="33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học</a:t>
            </a:r>
            <a:r>
              <a:rPr lang="en-US" sz="33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Ái</a:t>
            </a:r>
            <a:r>
              <a:rPr lang="en-US" sz="33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</a:t>
            </a:r>
            <a:r>
              <a:rPr lang="en-US" sz="33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</a:t>
            </a:r>
          </a:p>
          <a:p>
            <a:pPr algn="ctr" eaLnBrk="1" hangingPunct="1"/>
            <a:r>
              <a:rPr lang="en-US" sz="405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giảng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Lớp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3</a:t>
            </a:r>
          </a:p>
          <a:p>
            <a:pPr algn="ctr" eaLnBrk="1" hangingPunct="1"/>
            <a:r>
              <a:rPr lang="en-US" sz="405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P.Môn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eaLnBrk="1" hangingPunct="1"/>
            <a:r>
              <a:rPr lang="en-US" sz="405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Tuần</a:t>
            </a:r>
            <a:r>
              <a:rPr lang="en-US" sz="405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   24</a:t>
            </a:r>
          </a:p>
          <a:p>
            <a:pPr algn="ctr" eaLnBrk="1" hangingPunct="1"/>
            <a:endParaRPr lang="en-US" sz="27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: ÔN CHỮ HOA R</a:t>
            </a:r>
          </a:p>
          <a:p>
            <a:pPr eaLnBrk="1" hangingPunct="1"/>
            <a:endParaRPr lang="en-US" sz="33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r>
              <a:rPr lang="en-US" sz="27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</a:t>
            </a:r>
            <a:r>
              <a:rPr lang="en-US" sz="27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Giáo</a:t>
            </a:r>
            <a:r>
              <a:rPr lang="en-US" sz="27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viên</a:t>
            </a:r>
            <a:r>
              <a:rPr lang="en-US" sz="27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: </a:t>
            </a:r>
            <a:r>
              <a:rPr lang="en-US" sz="27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Nguyễn</a:t>
            </a:r>
            <a:r>
              <a:rPr lang="en-US" sz="27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Thị</a:t>
            </a:r>
            <a:r>
              <a:rPr lang="en-US" sz="27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Thúy</a:t>
            </a:r>
            <a:endParaRPr lang="en-US" sz="2700" b="1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endParaRPr lang="en-US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62989777"/>
      </p:ext>
    </p:extLst>
  </p:cSld>
  <p:clrMapOvr>
    <a:masterClrMapping/>
  </p:clrMapOvr>
  <p:transition spd="slow" advTm="1353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dmi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438167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9" t="22319" r="35248" b="50266"/>
          <a:stretch>
            <a:fillRect/>
          </a:stretch>
        </p:blipFill>
        <p:spPr bwMode="auto">
          <a:xfrm>
            <a:off x="1664494" y="1295400"/>
            <a:ext cx="61198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533400" y="3962400"/>
            <a:ext cx="9296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  <a:latin typeface="HP001 4 hàng" pitchFamily="34" charset="0"/>
              </a:rPr>
              <a:t>Phan Rang là tên một thị xã thuộc tỉnh Ninh Thuận.</a:t>
            </a:r>
          </a:p>
        </p:txBody>
      </p:sp>
      <p:sp>
        <p:nvSpPr>
          <p:cNvPr id="161803" name="Text Box 11"/>
          <p:cNvSpPr txBox="1">
            <a:spLocks noChangeArrowheads="1"/>
          </p:cNvSpPr>
          <p:nvPr/>
        </p:nvSpPr>
        <p:spPr bwMode="auto">
          <a:xfrm>
            <a:off x="533400" y="4570413"/>
            <a:ext cx="8382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002060"/>
                </a:solidFill>
                <a:latin typeface="HP001 4 hàng" pitchFamily="34" charset="0"/>
              </a:rPr>
              <a:t>Trong từ ứng dụng các con chữ có chiều cao như thế nào?</a:t>
            </a:r>
          </a:p>
        </p:txBody>
      </p:sp>
      <p:sp>
        <p:nvSpPr>
          <p:cNvPr id="161804" name="Text Box 12"/>
          <p:cNvSpPr txBox="1">
            <a:spLocks noChangeArrowheads="1"/>
          </p:cNvSpPr>
          <p:nvPr/>
        </p:nvSpPr>
        <p:spPr bwMode="auto">
          <a:xfrm>
            <a:off x="685801" y="5507038"/>
            <a:ext cx="74866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002060"/>
                </a:solidFill>
                <a:latin typeface="HP001 4 hàng" pitchFamily="34" charset="0"/>
              </a:rPr>
              <a:t>Khoảng cách giữa các chữ bằng con chữ nào?</a:t>
            </a:r>
          </a:p>
        </p:txBody>
      </p:sp>
      <p:sp>
        <p:nvSpPr>
          <p:cNvPr id="161805" name="Text Box 13"/>
          <p:cNvSpPr txBox="1">
            <a:spLocks noChangeArrowheads="1"/>
          </p:cNvSpPr>
          <p:nvPr/>
        </p:nvSpPr>
        <p:spPr bwMode="auto">
          <a:xfrm>
            <a:off x="684213" y="5999481"/>
            <a:ext cx="53276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002060"/>
                </a:solidFill>
                <a:latin typeface="HP001 4 hàng" pitchFamily="34" charset="0"/>
              </a:rPr>
              <a:t>Viết bảng con chữ Phan Rang</a:t>
            </a:r>
          </a:p>
        </p:txBody>
      </p:sp>
      <p:grpSp>
        <p:nvGrpSpPr>
          <p:cNvPr id="161817" name="Group 25"/>
          <p:cNvGrpSpPr>
            <a:grpSpLocks/>
          </p:cNvGrpSpPr>
          <p:nvPr/>
        </p:nvGrpSpPr>
        <p:grpSpPr bwMode="auto">
          <a:xfrm>
            <a:off x="1835150" y="2420938"/>
            <a:ext cx="5041900" cy="0"/>
            <a:chOff x="1156" y="1525"/>
            <a:chExt cx="3176" cy="0"/>
          </a:xfrm>
        </p:grpSpPr>
        <p:sp>
          <p:nvSpPr>
            <p:cNvPr id="10258" name="Line 15"/>
            <p:cNvSpPr>
              <a:spLocks noChangeShapeType="1"/>
            </p:cNvSpPr>
            <p:nvPr/>
          </p:nvSpPr>
          <p:spPr bwMode="auto">
            <a:xfrm>
              <a:off x="1156" y="1525"/>
              <a:ext cx="273" cy="0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16"/>
            <p:cNvSpPr>
              <a:spLocks noChangeShapeType="1"/>
            </p:cNvSpPr>
            <p:nvPr/>
          </p:nvSpPr>
          <p:spPr bwMode="auto">
            <a:xfrm>
              <a:off x="1585" y="1525"/>
              <a:ext cx="273" cy="0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18"/>
            <p:cNvSpPr>
              <a:spLocks noChangeShapeType="1"/>
            </p:cNvSpPr>
            <p:nvPr/>
          </p:nvSpPr>
          <p:spPr bwMode="auto">
            <a:xfrm>
              <a:off x="2835" y="1525"/>
              <a:ext cx="499" cy="0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19"/>
            <p:cNvSpPr>
              <a:spLocks noChangeShapeType="1"/>
            </p:cNvSpPr>
            <p:nvPr/>
          </p:nvSpPr>
          <p:spPr bwMode="auto">
            <a:xfrm>
              <a:off x="4105" y="1525"/>
              <a:ext cx="227" cy="0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1816" name="Group 24"/>
          <p:cNvGrpSpPr>
            <a:grpSpLocks/>
          </p:cNvGrpSpPr>
          <p:nvPr/>
        </p:nvGrpSpPr>
        <p:grpSpPr bwMode="auto">
          <a:xfrm>
            <a:off x="2987675" y="2416175"/>
            <a:ext cx="3402013" cy="12700"/>
            <a:chOff x="1882" y="1522"/>
            <a:chExt cx="2143" cy="8"/>
          </a:xfrm>
        </p:grpSpPr>
        <p:sp>
          <p:nvSpPr>
            <p:cNvPr id="10254" name="Line 20"/>
            <p:cNvSpPr>
              <a:spLocks noChangeShapeType="1"/>
            </p:cNvSpPr>
            <p:nvPr/>
          </p:nvSpPr>
          <p:spPr bwMode="auto">
            <a:xfrm>
              <a:off x="1882" y="1525"/>
              <a:ext cx="227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21"/>
            <p:cNvSpPr>
              <a:spLocks noChangeShapeType="1"/>
            </p:cNvSpPr>
            <p:nvPr/>
          </p:nvSpPr>
          <p:spPr bwMode="auto">
            <a:xfrm>
              <a:off x="2285" y="1525"/>
              <a:ext cx="227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22"/>
            <p:cNvSpPr>
              <a:spLocks noChangeShapeType="1"/>
            </p:cNvSpPr>
            <p:nvPr/>
          </p:nvSpPr>
          <p:spPr bwMode="auto">
            <a:xfrm>
              <a:off x="3424" y="1530"/>
              <a:ext cx="227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23"/>
            <p:cNvSpPr>
              <a:spLocks noChangeShapeType="1"/>
            </p:cNvSpPr>
            <p:nvPr/>
          </p:nvSpPr>
          <p:spPr bwMode="auto">
            <a:xfrm>
              <a:off x="3798" y="1522"/>
              <a:ext cx="227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1" name="Oval 26"/>
          <p:cNvSpPr>
            <a:spLocks noChangeArrowheads="1"/>
          </p:cNvSpPr>
          <p:nvPr/>
        </p:nvSpPr>
        <p:spPr bwMode="auto">
          <a:xfrm>
            <a:off x="8134350" y="460375"/>
            <a:ext cx="152400" cy="180975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Oval 27"/>
          <p:cNvSpPr>
            <a:spLocks noChangeArrowheads="1"/>
          </p:cNvSpPr>
          <p:nvPr/>
        </p:nvSpPr>
        <p:spPr bwMode="auto">
          <a:xfrm>
            <a:off x="8350250" y="676275"/>
            <a:ext cx="152400" cy="180975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20" name="Oval 28"/>
          <p:cNvSpPr>
            <a:spLocks noChangeArrowheads="1"/>
          </p:cNvSpPr>
          <p:nvPr/>
        </p:nvSpPr>
        <p:spPr bwMode="auto">
          <a:xfrm>
            <a:off x="4098530" y="2119602"/>
            <a:ext cx="296250" cy="3603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7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1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0" dur="500"/>
                                        <p:tgtEl>
                                          <p:spTgt spid="161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1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200" fill="hold"/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" fill="hold"/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200" fill="hold"/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200" fill="hold"/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2" grpId="0"/>
      <p:bldP spid="161803" grpId="0"/>
      <p:bldP spid="161804" grpId="0"/>
      <p:bldP spid="161805" grpId="0"/>
      <p:bldP spid="161820" grpId="0" animBg="1"/>
      <p:bldP spid="1618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3" t="24886" r="14061" b="52740"/>
          <a:stretch>
            <a:fillRect/>
          </a:stretch>
        </p:blipFill>
        <p:spPr bwMode="auto">
          <a:xfrm>
            <a:off x="609348" y="1300595"/>
            <a:ext cx="8153651" cy="2509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</p:pic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335462" y="4005065"/>
            <a:ext cx="568066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FF0000"/>
                </a:solidFill>
                <a:latin typeface="HP001 4 hàng" pitchFamily="34" charset="0"/>
              </a:rPr>
              <a:t> Câu ca dao trên ý nói gì?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147436" y="4705483"/>
            <a:ext cx="876022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0000CC"/>
                </a:solidFill>
                <a:latin typeface="HP001 4 hàng" pitchFamily="34" charset="0"/>
              </a:rPr>
              <a:t> Khuyên người ta chăm chỉ cấy cày, làm lụng để có ngày sung sướng, đầy đủ.</a:t>
            </a:r>
          </a:p>
        </p:txBody>
      </p: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353846" y="5805057"/>
            <a:ext cx="583899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0000CC"/>
                </a:solidFill>
                <a:latin typeface="HP001 4 hàng" pitchFamily="34" charset="0"/>
              </a:rPr>
              <a:t>Viết bảng con chữ Rủ, Bây.</a:t>
            </a:r>
          </a:p>
        </p:txBody>
      </p:sp>
      <p:grpSp>
        <p:nvGrpSpPr>
          <p:cNvPr id="162852" name="Group 36"/>
          <p:cNvGrpSpPr>
            <a:grpSpLocks/>
          </p:cNvGrpSpPr>
          <p:nvPr/>
        </p:nvGrpSpPr>
        <p:grpSpPr bwMode="auto">
          <a:xfrm>
            <a:off x="732630" y="2270918"/>
            <a:ext cx="7107237" cy="998644"/>
            <a:chOff x="500" y="1194"/>
            <a:chExt cx="4309" cy="467"/>
          </a:xfrm>
        </p:grpSpPr>
        <p:sp>
          <p:nvSpPr>
            <p:cNvPr id="11308" name="Line 15"/>
            <p:cNvSpPr>
              <a:spLocks noChangeShapeType="1"/>
            </p:cNvSpPr>
            <p:nvPr/>
          </p:nvSpPr>
          <p:spPr bwMode="auto">
            <a:xfrm>
              <a:off x="1194" y="1194"/>
              <a:ext cx="227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Line 17"/>
            <p:cNvSpPr>
              <a:spLocks noChangeShapeType="1"/>
            </p:cNvSpPr>
            <p:nvPr/>
          </p:nvSpPr>
          <p:spPr bwMode="auto">
            <a:xfrm>
              <a:off x="1887" y="1205"/>
              <a:ext cx="227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Line 20"/>
            <p:cNvSpPr>
              <a:spLocks noChangeShapeType="1"/>
            </p:cNvSpPr>
            <p:nvPr/>
          </p:nvSpPr>
          <p:spPr bwMode="auto">
            <a:xfrm>
              <a:off x="500" y="1653"/>
              <a:ext cx="227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Line 22"/>
            <p:cNvSpPr>
              <a:spLocks noChangeShapeType="1"/>
            </p:cNvSpPr>
            <p:nvPr/>
          </p:nvSpPr>
          <p:spPr bwMode="auto">
            <a:xfrm>
              <a:off x="2255" y="1661"/>
              <a:ext cx="227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Line 25"/>
            <p:cNvSpPr>
              <a:spLocks noChangeShapeType="1"/>
            </p:cNvSpPr>
            <p:nvPr/>
          </p:nvSpPr>
          <p:spPr bwMode="auto">
            <a:xfrm>
              <a:off x="3288" y="1661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Line 27"/>
            <p:cNvSpPr>
              <a:spLocks noChangeShapeType="1"/>
            </p:cNvSpPr>
            <p:nvPr/>
          </p:nvSpPr>
          <p:spPr bwMode="auto">
            <a:xfrm>
              <a:off x="3576" y="1653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Line 28"/>
            <p:cNvSpPr>
              <a:spLocks noChangeShapeType="1"/>
            </p:cNvSpPr>
            <p:nvPr/>
          </p:nvSpPr>
          <p:spPr bwMode="auto">
            <a:xfrm>
              <a:off x="3993" y="1653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Line 29"/>
            <p:cNvSpPr>
              <a:spLocks noChangeShapeType="1"/>
            </p:cNvSpPr>
            <p:nvPr/>
          </p:nvSpPr>
          <p:spPr bwMode="auto">
            <a:xfrm>
              <a:off x="4422" y="1658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Line 30"/>
            <p:cNvSpPr>
              <a:spLocks noChangeShapeType="1"/>
            </p:cNvSpPr>
            <p:nvPr/>
          </p:nvSpPr>
          <p:spPr bwMode="auto">
            <a:xfrm>
              <a:off x="4673" y="1661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Line 31"/>
            <p:cNvSpPr>
              <a:spLocks noChangeShapeType="1"/>
            </p:cNvSpPr>
            <p:nvPr/>
          </p:nvSpPr>
          <p:spPr bwMode="auto">
            <a:xfrm>
              <a:off x="1565" y="1661"/>
              <a:ext cx="27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Line 32"/>
            <p:cNvSpPr>
              <a:spLocks noChangeShapeType="1"/>
            </p:cNvSpPr>
            <p:nvPr/>
          </p:nvSpPr>
          <p:spPr bwMode="auto">
            <a:xfrm>
              <a:off x="3099" y="1207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Line 33"/>
            <p:cNvSpPr>
              <a:spLocks noChangeShapeType="1"/>
            </p:cNvSpPr>
            <p:nvPr/>
          </p:nvSpPr>
          <p:spPr bwMode="auto">
            <a:xfrm>
              <a:off x="1148" y="1648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Line 34"/>
            <p:cNvSpPr>
              <a:spLocks noChangeShapeType="1"/>
            </p:cNvSpPr>
            <p:nvPr/>
          </p:nvSpPr>
          <p:spPr bwMode="auto">
            <a:xfrm>
              <a:off x="884" y="1656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Line 35"/>
            <p:cNvSpPr>
              <a:spLocks noChangeShapeType="1"/>
            </p:cNvSpPr>
            <p:nvPr/>
          </p:nvSpPr>
          <p:spPr bwMode="auto">
            <a:xfrm>
              <a:off x="3918" y="1205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2856" name="Group 40"/>
          <p:cNvGrpSpPr>
            <a:grpSpLocks/>
          </p:cNvGrpSpPr>
          <p:nvPr/>
        </p:nvGrpSpPr>
        <p:grpSpPr bwMode="auto">
          <a:xfrm>
            <a:off x="4104770" y="2296318"/>
            <a:ext cx="2389191" cy="983967"/>
            <a:chOff x="2517" y="1197"/>
            <a:chExt cx="1452" cy="451"/>
          </a:xfrm>
        </p:grpSpPr>
        <p:sp>
          <p:nvSpPr>
            <p:cNvPr id="11305" name="Line 37"/>
            <p:cNvSpPr>
              <a:spLocks noChangeShapeType="1"/>
            </p:cNvSpPr>
            <p:nvPr/>
          </p:nvSpPr>
          <p:spPr bwMode="auto">
            <a:xfrm>
              <a:off x="2517" y="1207"/>
              <a:ext cx="136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Line 38"/>
            <p:cNvSpPr>
              <a:spLocks noChangeShapeType="1"/>
            </p:cNvSpPr>
            <p:nvPr/>
          </p:nvSpPr>
          <p:spPr bwMode="auto">
            <a:xfrm>
              <a:off x="3334" y="1197"/>
              <a:ext cx="136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Line 39"/>
            <p:cNvSpPr>
              <a:spLocks noChangeShapeType="1"/>
            </p:cNvSpPr>
            <p:nvPr/>
          </p:nvSpPr>
          <p:spPr bwMode="auto">
            <a:xfrm>
              <a:off x="3833" y="1648"/>
              <a:ext cx="136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2876" name="Group 60"/>
          <p:cNvGrpSpPr>
            <a:grpSpLocks/>
          </p:cNvGrpSpPr>
          <p:nvPr/>
        </p:nvGrpSpPr>
        <p:grpSpPr bwMode="auto">
          <a:xfrm>
            <a:off x="1236662" y="2312990"/>
            <a:ext cx="6929437" cy="997323"/>
            <a:chOff x="727" y="1199"/>
            <a:chExt cx="4365" cy="465"/>
          </a:xfrm>
        </p:grpSpPr>
        <p:sp>
          <p:nvSpPr>
            <p:cNvPr id="11288" name="Line 42"/>
            <p:cNvSpPr>
              <a:spLocks noChangeShapeType="1"/>
            </p:cNvSpPr>
            <p:nvPr/>
          </p:nvSpPr>
          <p:spPr bwMode="auto">
            <a:xfrm>
              <a:off x="1474" y="1207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43"/>
            <p:cNvSpPr>
              <a:spLocks noChangeShapeType="1"/>
            </p:cNvSpPr>
            <p:nvPr/>
          </p:nvSpPr>
          <p:spPr bwMode="auto">
            <a:xfrm>
              <a:off x="1773" y="1207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Line 44"/>
            <p:cNvSpPr>
              <a:spLocks noChangeShapeType="1"/>
            </p:cNvSpPr>
            <p:nvPr/>
          </p:nvSpPr>
          <p:spPr bwMode="auto">
            <a:xfrm>
              <a:off x="2616" y="1207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45"/>
            <p:cNvSpPr>
              <a:spLocks noChangeShapeType="1"/>
            </p:cNvSpPr>
            <p:nvPr/>
          </p:nvSpPr>
          <p:spPr bwMode="auto">
            <a:xfrm>
              <a:off x="3440" y="1199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46"/>
            <p:cNvSpPr>
              <a:spLocks noChangeShapeType="1"/>
            </p:cNvSpPr>
            <p:nvPr/>
          </p:nvSpPr>
          <p:spPr bwMode="auto">
            <a:xfrm>
              <a:off x="727" y="1664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47"/>
            <p:cNvSpPr>
              <a:spLocks noChangeShapeType="1"/>
            </p:cNvSpPr>
            <p:nvPr/>
          </p:nvSpPr>
          <p:spPr bwMode="auto">
            <a:xfrm>
              <a:off x="1882" y="1656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48"/>
            <p:cNvSpPr>
              <a:spLocks noChangeShapeType="1"/>
            </p:cNvSpPr>
            <p:nvPr/>
          </p:nvSpPr>
          <p:spPr bwMode="auto">
            <a:xfrm>
              <a:off x="2112" y="1655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49"/>
            <p:cNvSpPr>
              <a:spLocks noChangeShapeType="1"/>
            </p:cNvSpPr>
            <p:nvPr/>
          </p:nvSpPr>
          <p:spPr bwMode="auto">
            <a:xfrm>
              <a:off x="3152" y="1648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50"/>
            <p:cNvSpPr>
              <a:spLocks noChangeShapeType="1"/>
            </p:cNvSpPr>
            <p:nvPr/>
          </p:nvSpPr>
          <p:spPr bwMode="auto">
            <a:xfrm>
              <a:off x="3424" y="1650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52"/>
            <p:cNvSpPr>
              <a:spLocks noChangeShapeType="1"/>
            </p:cNvSpPr>
            <p:nvPr/>
          </p:nvSpPr>
          <p:spPr bwMode="auto">
            <a:xfrm>
              <a:off x="2109" y="1207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Line 53"/>
            <p:cNvSpPr>
              <a:spLocks noChangeShapeType="1"/>
            </p:cNvSpPr>
            <p:nvPr/>
          </p:nvSpPr>
          <p:spPr bwMode="auto">
            <a:xfrm>
              <a:off x="2843" y="1202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Line 54"/>
            <p:cNvSpPr>
              <a:spLocks noChangeShapeType="1"/>
            </p:cNvSpPr>
            <p:nvPr/>
          </p:nvSpPr>
          <p:spPr bwMode="auto">
            <a:xfrm>
              <a:off x="3673" y="1207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Line 55"/>
            <p:cNvSpPr>
              <a:spLocks noChangeShapeType="1"/>
            </p:cNvSpPr>
            <p:nvPr/>
          </p:nvSpPr>
          <p:spPr bwMode="auto">
            <a:xfrm>
              <a:off x="2789" y="1661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Line 56"/>
            <p:cNvSpPr>
              <a:spLocks noChangeShapeType="1"/>
            </p:cNvSpPr>
            <p:nvPr/>
          </p:nvSpPr>
          <p:spPr bwMode="auto">
            <a:xfrm>
              <a:off x="4820" y="1661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Line 57"/>
            <p:cNvSpPr>
              <a:spLocks noChangeShapeType="1"/>
            </p:cNvSpPr>
            <p:nvPr/>
          </p:nvSpPr>
          <p:spPr bwMode="auto">
            <a:xfrm>
              <a:off x="4134" y="1661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Line 58"/>
            <p:cNvSpPr>
              <a:spLocks noChangeShapeType="1"/>
            </p:cNvSpPr>
            <p:nvPr/>
          </p:nvSpPr>
          <p:spPr bwMode="auto">
            <a:xfrm>
              <a:off x="1292" y="1645"/>
              <a:ext cx="137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Line 59"/>
            <p:cNvSpPr>
              <a:spLocks noChangeShapeType="1"/>
            </p:cNvSpPr>
            <p:nvPr/>
          </p:nvSpPr>
          <p:spPr bwMode="auto">
            <a:xfrm>
              <a:off x="2481" y="1661"/>
              <a:ext cx="137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877" name="Oval 61"/>
          <p:cNvSpPr>
            <a:spLocks noChangeArrowheads="1"/>
          </p:cNvSpPr>
          <p:nvPr/>
        </p:nvSpPr>
        <p:spPr bwMode="auto">
          <a:xfrm>
            <a:off x="2659929" y="2075656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78" name="Oval 62"/>
          <p:cNvSpPr>
            <a:spLocks noChangeArrowheads="1"/>
          </p:cNvSpPr>
          <p:nvPr/>
        </p:nvSpPr>
        <p:spPr bwMode="auto">
          <a:xfrm>
            <a:off x="3940103" y="2062238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79" name="Oval 63"/>
          <p:cNvSpPr>
            <a:spLocks noChangeArrowheads="1"/>
          </p:cNvSpPr>
          <p:nvPr/>
        </p:nvSpPr>
        <p:spPr bwMode="auto">
          <a:xfrm>
            <a:off x="5252786" y="2058412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0" name="Oval 64"/>
          <p:cNvSpPr>
            <a:spLocks noChangeArrowheads="1"/>
          </p:cNvSpPr>
          <p:nvPr/>
        </p:nvSpPr>
        <p:spPr bwMode="auto">
          <a:xfrm>
            <a:off x="5863974" y="2065555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1" name="Oval 65"/>
          <p:cNvSpPr>
            <a:spLocks noChangeArrowheads="1"/>
          </p:cNvSpPr>
          <p:nvPr/>
        </p:nvSpPr>
        <p:spPr bwMode="auto">
          <a:xfrm>
            <a:off x="1634548" y="3012281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2" name="Oval 66"/>
          <p:cNvSpPr>
            <a:spLocks noChangeArrowheads="1"/>
          </p:cNvSpPr>
          <p:nvPr/>
        </p:nvSpPr>
        <p:spPr bwMode="auto">
          <a:xfrm>
            <a:off x="2373061" y="2979882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3" name="Oval 67"/>
          <p:cNvSpPr>
            <a:spLocks noChangeArrowheads="1"/>
          </p:cNvSpPr>
          <p:nvPr/>
        </p:nvSpPr>
        <p:spPr bwMode="auto">
          <a:xfrm>
            <a:off x="3270865" y="3007518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4" name="Oval 68"/>
          <p:cNvSpPr>
            <a:spLocks noChangeArrowheads="1"/>
          </p:cNvSpPr>
          <p:nvPr/>
        </p:nvSpPr>
        <p:spPr bwMode="auto">
          <a:xfrm>
            <a:off x="6050289" y="2979882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5" name="Oval 69"/>
          <p:cNvSpPr>
            <a:spLocks noChangeArrowheads="1"/>
          </p:cNvSpPr>
          <p:nvPr/>
        </p:nvSpPr>
        <p:spPr bwMode="auto">
          <a:xfrm>
            <a:off x="7463632" y="2984500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6" name="Oval 70"/>
          <p:cNvSpPr>
            <a:spLocks noChangeArrowheads="1"/>
          </p:cNvSpPr>
          <p:nvPr/>
        </p:nvSpPr>
        <p:spPr bwMode="auto">
          <a:xfrm>
            <a:off x="4885621" y="3012353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7" name="Oval 71"/>
          <p:cNvSpPr>
            <a:spLocks noChangeArrowheads="1"/>
          </p:cNvSpPr>
          <p:nvPr/>
        </p:nvSpPr>
        <p:spPr bwMode="auto">
          <a:xfrm>
            <a:off x="4454525" y="2033301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68"/>
          <p:cNvSpPr>
            <a:spLocks noChangeArrowheads="1"/>
          </p:cNvSpPr>
          <p:nvPr/>
        </p:nvSpPr>
        <p:spPr bwMode="auto">
          <a:xfrm>
            <a:off x="4337666" y="3007663"/>
            <a:ext cx="212724" cy="2205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2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6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6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6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6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6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6" grpId="0"/>
      <p:bldP spid="162827" grpId="0"/>
      <p:bldP spid="162830" grpId="0"/>
      <p:bldP spid="162877" grpId="0" animBg="1"/>
      <p:bldP spid="162878" grpId="0" animBg="1"/>
      <p:bldP spid="162879" grpId="0" animBg="1"/>
      <p:bldP spid="162880" grpId="0" animBg="1"/>
      <p:bldP spid="162881" grpId="0" animBg="1"/>
      <p:bldP spid="162882" grpId="0" animBg="1"/>
      <p:bldP spid="162883" grpId="0" animBg="1"/>
      <p:bldP spid="162884" grpId="0" animBg="1"/>
      <p:bldP spid="162885" grpId="0" animBg="1"/>
      <p:bldP spid="162886" grpId="0" animBg="1"/>
      <p:bldP spid="162887" grpId="0" animBg="1"/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50292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0" u="sng">
                <a:latin typeface="Times New Roman" pitchFamily="18" charset="0"/>
              </a:rPr>
              <a:t>1- Tư thế ngồi viết:</a:t>
            </a:r>
          </a:p>
          <a:p>
            <a:r>
              <a:rPr lang="en-US" sz="2400" i="0">
                <a:latin typeface="Times New Roman" pitchFamily="18" charset="0"/>
              </a:rPr>
              <a:t>- Lưng thẳng, không tì ngực vào bàn.</a:t>
            </a:r>
          </a:p>
          <a:p>
            <a:r>
              <a:rPr lang="en-US" sz="2400" i="0">
                <a:latin typeface="Times New Roman" pitchFamily="18" charset="0"/>
              </a:rPr>
              <a:t>- Đầu hơi cúi.</a:t>
            </a:r>
          </a:p>
          <a:p>
            <a:r>
              <a:rPr lang="en-US" sz="2400" i="0">
                <a:latin typeface="Times New Roman" pitchFamily="18" charset="0"/>
              </a:rPr>
              <a:t>- Mắt cách vở khoảng 25 đến 30 cm.</a:t>
            </a:r>
          </a:p>
          <a:p>
            <a:r>
              <a:rPr lang="en-US" sz="2400" i="0">
                <a:latin typeface="Times New Roman" pitchFamily="18" charset="0"/>
              </a:rPr>
              <a:t>- Tay phải cầm bút.</a:t>
            </a:r>
          </a:p>
          <a:p>
            <a:r>
              <a:rPr lang="en-US" sz="2400" i="0">
                <a:latin typeface="Times New Roman" pitchFamily="18" charset="0"/>
              </a:rPr>
              <a:t>- Tay trái tì nhẹ lên mép vở để giữ.</a:t>
            </a:r>
          </a:p>
          <a:p>
            <a:r>
              <a:rPr lang="en-US" sz="2400" i="0">
                <a:latin typeface="Times New Roman" pitchFamily="18" charset="0"/>
              </a:rPr>
              <a:t>- Hai chân để song song thoải mái.</a:t>
            </a:r>
          </a:p>
          <a:p>
            <a:pPr algn="just" eaLnBrk="0" hangingPunct="0"/>
            <a:endParaRPr lang="en-US" sz="2400" i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04800" y="3479800"/>
            <a:ext cx="55626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0" u="sng">
                <a:latin typeface="Times New Roman" pitchFamily="18" charset="0"/>
              </a:rPr>
              <a:t>2-Cách cầm bút:</a:t>
            </a:r>
          </a:p>
          <a:p>
            <a:r>
              <a:rPr lang="en-US" sz="2400" i="0">
                <a:latin typeface="Times New Roman" pitchFamily="18" charset="0"/>
              </a:rPr>
              <a:t>- Cầm bút bằng 3 ngón tay: ngón cái, ngón trỏ, ngón giữa.</a:t>
            </a:r>
          </a:p>
          <a:p>
            <a:r>
              <a:rPr lang="en-US" sz="2400" i="0">
                <a:latin typeface="Times New Roman" pitchFamily="18" charset="0"/>
              </a:rPr>
              <a:t>- Khi viết, dùng 3 ngón tay di chuyển bút từ trái sang phải, cán bút nghiêng về phía bên phải, cổ tay, khuỷu tay và cánh tay cử động mềm mại, thoải mái;</a:t>
            </a:r>
          </a:p>
          <a:p>
            <a:r>
              <a:rPr lang="en-US" sz="2400" i="0">
                <a:latin typeface="Times New Roman" pitchFamily="18" charset="0"/>
              </a:rPr>
              <a:t>- Không nên cầm bút tay trái.</a:t>
            </a:r>
          </a:p>
        </p:txBody>
      </p:sp>
      <p:pic>
        <p:nvPicPr>
          <p:cNvPr id="19463" name="Picture 7" descr="Cam b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3763" y="3649663"/>
            <a:ext cx="2895600" cy="28257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9467" name="Picture 11" descr="chu hoa0005"/>
          <p:cNvPicPr>
            <a:picLocks noChangeAspect="1" noChangeArrowheads="1"/>
          </p:cNvPicPr>
          <p:nvPr/>
        </p:nvPicPr>
        <p:blipFill>
          <a:blip r:embed="rId4">
            <a:lum bright="-32000" contrast="40000"/>
          </a:blip>
          <a:srcRect l="56860" t="39471" r="21571" b="43802"/>
          <a:stretch>
            <a:fillRect/>
          </a:stretch>
        </p:blipFill>
        <p:spPr bwMode="auto">
          <a:xfrm>
            <a:off x="6019800" y="457200"/>
            <a:ext cx="2819400" cy="2667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971800" y="87868"/>
            <a:ext cx="2512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THỰC HÀNH VIẾT VỞ</a:t>
            </a:r>
          </a:p>
        </p:txBody>
      </p:sp>
    </p:spTree>
    <p:extLst>
      <p:ext uri="{BB962C8B-B14F-4D97-AF65-F5344CB8AC3E}">
        <p14:creationId xmlns:p14="http://schemas.microsoft.com/office/powerpoint/2010/main" val="111075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87630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            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Bài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tập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về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nhà</a:t>
            </a:r>
            <a:endParaRPr lang="en-US" sz="4400" b="1" dirty="0">
              <a:solidFill>
                <a:srgbClr val="800000"/>
              </a:solidFill>
              <a:latin typeface="HP001 4 hàng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800000"/>
                </a:solidFill>
                <a:latin typeface="HP001 4 hàng" pitchFamily="34" charset="0"/>
              </a:rPr>
              <a:t>.</a:t>
            </a:r>
            <a:r>
              <a:rPr lang="en-US" sz="4400" b="1" dirty="0" err="1" smtClean="0">
                <a:solidFill>
                  <a:srgbClr val="800000"/>
                </a:solidFill>
                <a:latin typeface="HP001 4 hàng" pitchFamily="34" charset="0"/>
              </a:rPr>
              <a:t>Hoàn</a:t>
            </a:r>
            <a:r>
              <a:rPr lang="en-US" sz="4400" b="1" dirty="0" smtClean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thành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vở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tập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viết</a:t>
            </a:r>
            <a:endParaRPr lang="en-US" sz="4400" b="1" dirty="0">
              <a:solidFill>
                <a:srgbClr val="800000"/>
              </a:solidFill>
              <a:latin typeface="HP001 4 hàng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400" b="1" smtClean="0">
                <a:solidFill>
                  <a:srgbClr val="800000"/>
                </a:solidFill>
                <a:latin typeface="HP001 4 hàng" pitchFamily="34" charset="0"/>
              </a:rPr>
              <a:t>.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Hoàn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thành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vở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bài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tập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tiếng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Việt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trong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tuần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8265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8676" name="Picture 4" descr="user440594_pic95450_12182090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5" name="WordArt 7"/>
          <p:cNvSpPr>
            <a:spLocks noChangeArrowheads="1" noChangeShapeType="1" noTextEdit="1"/>
          </p:cNvSpPr>
          <p:nvPr/>
        </p:nvSpPr>
        <p:spPr bwMode="auto">
          <a:xfrm>
            <a:off x="1257300" y="1066800"/>
            <a:ext cx="6629400" cy="502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các em!</a:t>
            </a:r>
          </a:p>
        </p:txBody>
      </p:sp>
    </p:spTree>
    <p:extLst>
      <p:ext uri="{BB962C8B-B14F-4D97-AF65-F5344CB8AC3E}">
        <p14:creationId xmlns:p14="http://schemas.microsoft.com/office/powerpoint/2010/main" val="144264746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Picture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081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Picture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791200"/>
            <a:ext cx="10080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Picture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52400"/>
            <a:ext cx="19050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Picture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16750" y="3175"/>
            <a:ext cx="18288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6400" y="4800600"/>
            <a:ext cx="1600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1" t="19827" r="34001" b="47775"/>
          <a:stretch>
            <a:fillRect/>
          </a:stretch>
        </p:blipFill>
        <p:spPr bwMode="auto">
          <a:xfrm>
            <a:off x="855590" y="2245302"/>
            <a:ext cx="7561263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9067800" cy="2209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 sz="3200" b="1" dirty="0">
              <a:solidFill>
                <a:srgbClr val="C00000"/>
              </a:solidFill>
              <a:latin typeface="HP001 4 hàng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0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8"/>
          <p:cNvSpPr txBox="1">
            <a:spLocks noChangeArrowheads="1"/>
          </p:cNvSpPr>
          <p:nvPr/>
        </p:nvSpPr>
        <p:spPr bwMode="auto">
          <a:xfrm>
            <a:off x="2895600" y="135255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vi-VN" sz="3200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053" name="WordArt 19"/>
          <p:cNvSpPr>
            <a:spLocks noChangeArrowheads="1" noChangeShapeType="1" noTextEdit="1"/>
          </p:cNvSpPr>
          <p:nvPr/>
        </p:nvSpPr>
        <p:spPr bwMode="auto">
          <a:xfrm>
            <a:off x="533400" y="3276600"/>
            <a:ext cx="80772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hoa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 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21429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6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47560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ownloads\Mẫu chữ\MẪU CHỮ ĐÃ XẾP\Chữ hoa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0" y="-1916113"/>
            <a:ext cx="7556500" cy="10691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609600" y="5524500"/>
            <a:ext cx="741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con hãy viết vào bảng con chữ R.</a:t>
            </a:r>
          </a:p>
        </p:txBody>
      </p:sp>
      <p:sp>
        <p:nvSpPr>
          <p:cNvPr id="137233" name="AutoShape 17"/>
          <p:cNvSpPr>
            <a:spLocks/>
          </p:cNvSpPr>
          <p:nvPr/>
        </p:nvSpPr>
        <p:spPr bwMode="auto">
          <a:xfrm>
            <a:off x="1005630" y="533400"/>
            <a:ext cx="45719" cy="4343400"/>
          </a:xfrm>
          <a:prstGeom prst="leftBrace">
            <a:avLst>
              <a:gd name="adj1" fmla="val 319072"/>
              <a:gd name="adj2" fmla="val 50000"/>
            </a:avLst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-76333" y="2133600"/>
            <a:ext cx="1091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2,5 ô</a:t>
            </a:r>
          </a:p>
        </p:txBody>
      </p:sp>
      <p:sp>
        <p:nvSpPr>
          <p:cNvPr id="137255" name="Text Box 39"/>
          <p:cNvSpPr txBox="1">
            <a:spLocks noChangeArrowheads="1"/>
          </p:cNvSpPr>
          <p:nvPr/>
        </p:nvSpPr>
        <p:spPr bwMode="auto">
          <a:xfrm>
            <a:off x="4509656" y="228600"/>
            <a:ext cx="3741738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Nét 1 là nét móc ngược trái.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Nét 2 là nét kết hợp của nét cong trên và nét móc ngược phải tạo thành vòng xoắn nhỏ giữa thân chữ.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" t="13532" r="7264" b="17468"/>
          <a:stretch/>
        </p:blipFill>
        <p:spPr>
          <a:xfrm>
            <a:off x="1214366" y="457201"/>
            <a:ext cx="2723324" cy="46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0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37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37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31" grpId="0"/>
      <p:bldP spid="137233" grpId="0" animBg="1"/>
      <p:bldP spid="1372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675996"/>
              </p:ext>
            </p:extLst>
          </p:nvPr>
        </p:nvGraphicFramePr>
        <p:xfrm>
          <a:off x="1953490" y="1600200"/>
          <a:ext cx="4876801" cy="3276601"/>
        </p:xfrm>
        <a:graphic>
          <a:graphicData uri="http://schemas.openxmlformats.org/drawingml/2006/table">
            <a:tbl>
              <a:tblPr/>
              <a:tblGrid>
                <a:gridCol w="12954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90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5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0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Picture 5" descr="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8715"/>
            <a:ext cx="233997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7"/>
          <p:cNvSpPr>
            <a:spLocks/>
          </p:cNvSpPr>
          <p:nvPr/>
        </p:nvSpPr>
        <p:spPr bwMode="auto">
          <a:xfrm>
            <a:off x="1676400" y="2138714"/>
            <a:ext cx="71438" cy="2735263"/>
          </a:xfrm>
          <a:prstGeom prst="leftBrace">
            <a:avLst>
              <a:gd name="adj1" fmla="val 319072"/>
              <a:gd name="adj2" fmla="val 50000"/>
            </a:avLst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98764" y="3242813"/>
            <a:ext cx="1091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HP001 4 hàng" pitchFamily="34" charset="0"/>
              </a:rPr>
              <a:t>2,5 ô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434975" y="5040233"/>
            <a:ext cx="7772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Chữ P gồm 2 nét 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/>
              <a:t>Nét 1 : Nét móc ngược trái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/>
              <a:t>Nét 2 : Nét cong trên</a:t>
            </a:r>
          </a:p>
        </p:txBody>
      </p:sp>
    </p:spTree>
    <p:extLst>
      <p:ext uri="{BB962C8B-B14F-4D97-AF65-F5344CB8AC3E}">
        <p14:creationId xmlns:p14="http://schemas.microsoft.com/office/powerpoint/2010/main" val="370284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U h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5257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7"/>
          <p:cNvSpPr>
            <a:spLocks/>
          </p:cNvSpPr>
          <p:nvPr/>
        </p:nvSpPr>
        <p:spPr bwMode="auto">
          <a:xfrm>
            <a:off x="1828800" y="2286000"/>
            <a:ext cx="71438" cy="2422018"/>
          </a:xfrm>
          <a:prstGeom prst="leftBrace">
            <a:avLst>
              <a:gd name="adj1" fmla="val 319072"/>
              <a:gd name="adj2" fmla="val 50000"/>
            </a:avLst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64640" y="3048000"/>
            <a:ext cx="1091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HP001 4 hàng" pitchFamily="34" charset="0"/>
              </a:rPr>
              <a:t>2,5 ô</a:t>
            </a: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0" y="4756509"/>
            <a:ext cx="80772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chemeClr val="accent2"/>
                </a:solidFill>
                <a:effectLst/>
                <a:latin typeface="HP001 4 hàng" pitchFamily="34" charset="0"/>
              </a:rPr>
              <a:t> * Chữ </a:t>
            </a:r>
            <a:r>
              <a:rPr lang="en-US" sz="2600" b="1">
                <a:solidFill>
                  <a:srgbClr val="FF3300"/>
                </a:solidFill>
                <a:effectLst/>
                <a:latin typeface="HP001 4 hàng" pitchFamily="34" charset="0"/>
              </a:rPr>
              <a:t>H </a:t>
            </a:r>
            <a:r>
              <a:rPr lang="en-US" sz="2600" b="1">
                <a:solidFill>
                  <a:schemeClr val="accent2"/>
                </a:solidFill>
                <a:effectLst/>
                <a:latin typeface="HP001 4 hàng" pitchFamily="34" charset="0"/>
              </a:rPr>
              <a:t>được viết bởi</a:t>
            </a:r>
            <a:r>
              <a:rPr lang="en-US" sz="2600" b="1">
                <a:solidFill>
                  <a:srgbClr val="FF3300"/>
                </a:solidFill>
                <a:effectLst/>
                <a:latin typeface="HP001 4 hàng" pitchFamily="34" charset="0"/>
              </a:rPr>
              <a:t> </a:t>
            </a:r>
            <a:r>
              <a:rPr lang="en-US" sz="2600" b="1">
                <a:solidFill>
                  <a:schemeClr val="accent2"/>
                </a:solidFill>
                <a:effectLst/>
                <a:latin typeface="HP001 4 hàng" pitchFamily="34" charset="0"/>
              </a:rPr>
              <a:t>3 nét : </a:t>
            </a:r>
          </a:p>
          <a:p>
            <a:r>
              <a:rPr lang="en-US" sz="2600" b="1">
                <a:solidFill>
                  <a:schemeClr val="accent2"/>
                </a:solidFill>
                <a:effectLst/>
                <a:latin typeface="HP001 4 hàng" pitchFamily="34" charset="0"/>
              </a:rPr>
              <a:t>    + Nét 1: cong trái kết hợp nét lượn ngang</a:t>
            </a:r>
          </a:p>
          <a:p>
            <a:r>
              <a:rPr lang="en-US" sz="2600" b="1">
                <a:solidFill>
                  <a:schemeClr val="accent2"/>
                </a:solidFill>
                <a:effectLst/>
                <a:latin typeface="HP001 4 hàng" pitchFamily="34" charset="0"/>
              </a:rPr>
              <a:t>    + Nét 2: Kết hợp 3 nét  khuyết dưới, khuyết trên và móc phải</a:t>
            </a:r>
          </a:p>
          <a:p>
            <a:r>
              <a:rPr lang="en-US" sz="2600" b="1">
                <a:solidFill>
                  <a:schemeClr val="accent2"/>
                </a:solidFill>
                <a:effectLst/>
                <a:latin typeface="HP001 4 hàng" pitchFamily="34" charset="0"/>
              </a:rPr>
              <a:t>    + Nét 3: thẳng đứng. </a:t>
            </a:r>
          </a:p>
        </p:txBody>
      </p:sp>
      <p:sp>
        <p:nvSpPr>
          <p:cNvPr id="8" name="Arc 11"/>
          <p:cNvSpPr>
            <a:spLocks/>
          </p:cNvSpPr>
          <p:nvPr/>
        </p:nvSpPr>
        <p:spPr bwMode="auto">
          <a:xfrm rot="9456577">
            <a:off x="2231212" y="2309901"/>
            <a:ext cx="642937" cy="639763"/>
          </a:xfrm>
          <a:custGeom>
            <a:avLst/>
            <a:gdLst>
              <a:gd name="G0" fmla="+- 10300 0 0"/>
              <a:gd name="G1" fmla="+- 21600 0 0"/>
              <a:gd name="G2" fmla="+- 21600 0 0"/>
              <a:gd name="T0" fmla="*/ 0 w 25774"/>
              <a:gd name="T1" fmla="*/ 2614 h 21600"/>
              <a:gd name="T2" fmla="*/ 25774 w 25774"/>
              <a:gd name="T3" fmla="*/ 6530 h 21600"/>
              <a:gd name="T4" fmla="*/ 10300 w 2577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774" h="21600" fill="none" extrusionOk="0">
                <a:moveTo>
                  <a:pt x="-1" y="2613"/>
                </a:moveTo>
                <a:cubicBezTo>
                  <a:pt x="3162" y="898"/>
                  <a:pt x="6702" y="-1"/>
                  <a:pt x="10300" y="0"/>
                </a:cubicBezTo>
                <a:cubicBezTo>
                  <a:pt x="16127" y="0"/>
                  <a:pt x="21708" y="2354"/>
                  <a:pt x="25774" y="6529"/>
                </a:cubicBezTo>
              </a:path>
              <a:path w="25774" h="21600" stroke="0" extrusionOk="0">
                <a:moveTo>
                  <a:pt x="-1" y="2613"/>
                </a:moveTo>
                <a:cubicBezTo>
                  <a:pt x="3162" y="898"/>
                  <a:pt x="6702" y="-1"/>
                  <a:pt x="10300" y="0"/>
                </a:cubicBezTo>
                <a:cubicBezTo>
                  <a:pt x="16127" y="0"/>
                  <a:pt x="21708" y="2354"/>
                  <a:pt x="25774" y="6529"/>
                </a:cubicBezTo>
                <a:lnTo>
                  <a:pt x="10300" y="21600"/>
                </a:lnTo>
                <a:close/>
              </a:path>
            </a:pathLst>
          </a:cu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rc 14"/>
          <p:cNvSpPr>
            <a:spLocks/>
          </p:cNvSpPr>
          <p:nvPr/>
        </p:nvSpPr>
        <p:spPr bwMode="auto">
          <a:xfrm rot="18067484" flipH="1">
            <a:off x="3495152" y="2193250"/>
            <a:ext cx="544513" cy="304800"/>
          </a:xfrm>
          <a:custGeom>
            <a:avLst/>
            <a:gdLst>
              <a:gd name="G0" fmla="+- 6382 0 0"/>
              <a:gd name="G1" fmla="+- 21600 0 0"/>
              <a:gd name="G2" fmla="+- 21600 0 0"/>
              <a:gd name="T0" fmla="*/ 0 w 21856"/>
              <a:gd name="T1" fmla="*/ 964 h 21600"/>
              <a:gd name="T2" fmla="*/ 21856 w 21856"/>
              <a:gd name="T3" fmla="*/ 6530 h 21600"/>
              <a:gd name="T4" fmla="*/ 6382 w 218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6" h="21600" fill="none" extrusionOk="0">
                <a:moveTo>
                  <a:pt x="0" y="964"/>
                </a:moveTo>
                <a:cubicBezTo>
                  <a:pt x="2067" y="325"/>
                  <a:pt x="4218" y="-1"/>
                  <a:pt x="6382" y="0"/>
                </a:cubicBezTo>
                <a:cubicBezTo>
                  <a:pt x="12209" y="0"/>
                  <a:pt x="17790" y="2354"/>
                  <a:pt x="21856" y="6529"/>
                </a:cubicBezTo>
              </a:path>
              <a:path w="21856" h="21600" stroke="0" extrusionOk="0">
                <a:moveTo>
                  <a:pt x="0" y="964"/>
                </a:moveTo>
                <a:cubicBezTo>
                  <a:pt x="2067" y="325"/>
                  <a:pt x="4218" y="-1"/>
                  <a:pt x="6382" y="0"/>
                </a:cubicBezTo>
                <a:cubicBezTo>
                  <a:pt x="12209" y="0"/>
                  <a:pt x="17790" y="2354"/>
                  <a:pt x="21856" y="6529"/>
                </a:cubicBezTo>
                <a:lnTo>
                  <a:pt x="6382" y="21600"/>
                </a:lnTo>
                <a:close/>
              </a:path>
            </a:pathLst>
          </a:cu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3581400" y="265749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0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esktop\tải xuống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02" y="457200"/>
            <a:ext cx="8692598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5" y="0"/>
            <a:ext cx="913656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3384572"/>
  <p:tag name="VIOLETTITLE" val="Tuần 24. Ôn chữ hoa: R"/>
  <p:tag name="VIOLETLESSON" val="24"/>
  <p:tag name="VIOLETCATID" val="7840640"/>
  <p:tag name="VIOLETSUBJECT" val="Tập viết 3"/>
  <p:tag name="VIOLETAUTHORID" val="1204042"/>
  <p:tag name="VIOLETAUTHORNAME" val="Đinh Thị Hằng Nga"/>
  <p:tag name="VIOLETAUTHORAVATAR" val="no_avatar.jpg"/>
  <p:tag name="VIOLETAUTHORADDRESS" val=" - "/>
  <p:tag name="VIOLETDATE" val="2022-02-25 16:16:47"/>
  <p:tag name="VIOLETHIT" val="23"/>
  <p:tag name="VIOLETLIK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400</Words>
  <Application>Microsoft Office PowerPoint</Application>
  <PresentationFormat>On-screen Show (4:3)</PresentationFormat>
  <Paragraphs>50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SimSun</vt:lpstr>
      <vt:lpstr>.VnAristote</vt:lpstr>
      <vt:lpstr>Arial</vt:lpstr>
      <vt:lpstr>Calibri</vt:lpstr>
      <vt:lpstr>HP001 4 hàng</vt:lpstr>
      <vt:lpstr>Impact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AutoBVT</cp:lastModifiedBy>
  <cp:revision>66</cp:revision>
  <dcterms:created xsi:type="dcterms:W3CDTF">2018-01-25T13:37:32Z</dcterms:created>
  <dcterms:modified xsi:type="dcterms:W3CDTF">2022-02-27T17:41:02Z</dcterms:modified>
</cp:coreProperties>
</file>