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</p:sldMasterIdLst>
  <p:sldIdLst>
    <p:sldId id="256" r:id="rId2"/>
    <p:sldId id="272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7" r:id="rId11"/>
    <p:sldId id="266" r:id="rId12"/>
    <p:sldId id="274" r:id="rId13"/>
    <p:sldId id="275" r:id="rId14"/>
    <p:sldId id="268" r:id="rId15"/>
    <p:sldId id="277" r:id="rId16"/>
    <p:sldId id="278" r:id="rId17"/>
    <p:sldId id="279" r:id="rId18"/>
    <p:sldId id="280" r:id="rId19"/>
    <p:sldId id="269" r:id="rId20"/>
    <p:sldId id="270" r:id="rId21"/>
  </p:sldIdLst>
  <p:sldSz cx="12192000" cy="6858000"/>
  <p:notesSz cx="6858000" cy="9144000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78" d="100"/>
          <a:sy n="78" d="100"/>
        </p:scale>
        <p:origin x="1260" y="4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xmlns="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2161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xmlns="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1341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xmlns="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8732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xmlns="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523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xmlns="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9520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xmlns="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802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xmlns="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867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xmlns="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4988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xmlns="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9877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xmlns="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6534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xmlns="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207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xmlns="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6530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xmlns="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9886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xmlns="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3146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686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518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8363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905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394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348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xmlns="" id="{736BF44D-E8DD-45FA-931D-CBCC67D57944}"/>
              </a:ext>
            </a:extLst>
          </p:cNvPr>
          <p:cNvSpPr/>
          <p:nvPr/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2717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xmlns="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597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xmlns="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892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xmlns="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0039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1C888B-58B8-4428-8B1D-4E26FC5D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314F67B-D516-42FA-A2CA-2DCD37CF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82BA5FF-4919-4FF8-9C04-06CE156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BEDA970-128E-4150-8E5A-A1B056E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AEC6CD1-EE5E-42EF-B76D-BB803BA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4387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550C2A1B-34CA-4877-9435-D77DF3257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F255E5E-4A81-44CC-8D99-F56E625D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19CEECF-A221-4ECC-AD9C-E197D516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18F41AE-0DDE-49ED-9F0C-E0E16F59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7B47FB7-77F0-4C43-B81E-D04B31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661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xmlns="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5204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xmlns="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487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xmlns="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278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xmlns="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5857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xmlns="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8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xmlns="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426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922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706" r:id="rId2"/>
    <p:sldLayoutId id="2147483701" r:id="rId3"/>
    <p:sldLayoutId id="2147483696" r:id="rId4"/>
    <p:sldLayoutId id="2147483716" r:id="rId5"/>
    <p:sldLayoutId id="2147483714" r:id="rId6"/>
    <p:sldLayoutId id="2147483713" r:id="rId7"/>
    <p:sldLayoutId id="2147483712" r:id="rId8"/>
    <p:sldLayoutId id="2147483711" r:id="rId9"/>
    <p:sldLayoutId id="2147483710" r:id="rId10"/>
    <p:sldLayoutId id="2147483709" r:id="rId11"/>
    <p:sldLayoutId id="2147483708" r:id="rId12"/>
    <p:sldLayoutId id="2147483707" r:id="rId13"/>
    <p:sldLayoutId id="2147483705" r:id="rId14"/>
    <p:sldLayoutId id="2147483704" r:id="rId15"/>
    <p:sldLayoutId id="2147483703" r:id="rId16"/>
    <p:sldLayoutId id="2147483702" r:id="rId17"/>
    <p:sldLayoutId id="2147483697" r:id="rId18"/>
    <p:sldLayoutId id="2147483698" r:id="rId19"/>
    <p:sldLayoutId id="2147483699" r:id="rId20"/>
    <p:sldLayoutId id="2147483693" r:id="rId21"/>
    <p:sldLayoutId id="2147483688" r:id="rId22"/>
    <p:sldLayoutId id="2147483720" r:id="rId23"/>
    <p:sldLayoutId id="2147483719" r:id="rId24"/>
    <p:sldLayoutId id="2147483718" r:id="rId25"/>
    <p:sldLayoutId id="2147483717" r:id="rId26"/>
    <p:sldLayoutId id="2147483715" r:id="rId27"/>
    <p:sldLayoutId id="2147483689" r:id="rId28"/>
    <p:sldLayoutId id="2147483690" r:id="rId29"/>
    <p:sldLayoutId id="2147483691" r:id="rId30"/>
    <p:sldLayoutId id="2147483692" r:id="rId31"/>
    <p:sldLayoutId id="2147483694" r:id="rId3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2.wav"/><Relationship Id="rId7" Type="http://schemas.openxmlformats.org/officeDocument/2006/relationships/slide" Target="slide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11" Type="http://schemas.openxmlformats.org/officeDocument/2006/relationships/image" Target="../media/image13.jpeg"/><Relationship Id="rId5" Type="http://schemas.openxmlformats.org/officeDocument/2006/relationships/image" Target="../media/image8.png"/><Relationship Id="rId10" Type="http://schemas.openxmlformats.org/officeDocument/2006/relationships/image" Target="../media/image12.jpg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2.wav"/><Relationship Id="rId7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slide" Target="slide3.xml"/><Relationship Id="rId5" Type="http://schemas.openxmlformats.org/officeDocument/2006/relationships/image" Target="../media/image8.png"/><Relationship Id="rId10" Type="http://schemas.openxmlformats.org/officeDocument/2006/relationships/image" Target="../media/image14.jpg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2.wav"/><Relationship Id="rId7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slide" Target="slide3.xml"/><Relationship Id="rId5" Type="http://schemas.openxmlformats.org/officeDocument/2006/relationships/image" Target="../media/image8.png"/><Relationship Id="rId10" Type="http://schemas.openxmlformats.org/officeDocument/2006/relationships/image" Target="../media/image15.jpg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06DA9DF9-31F7-4056-B42E-878CC92417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D7C7F11-EAB2-4424-B4A4-2D42126093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8899" y="3028507"/>
            <a:ext cx="6088637" cy="800986"/>
          </a:xfrm>
        </p:spPr>
        <p:txBody>
          <a:bodyPr>
            <a:normAutofit/>
          </a:bodyPr>
          <a:lstStyle/>
          <a:p>
            <a:pPr algn="ctr"/>
            <a:r>
              <a:rPr lang="en-US" b="1" dirty="0" err="1">
                <a:solidFill>
                  <a:srgbClr val="008000"/>
                </a:solidFill>
                <a:latin typeface="Times New Roman" pitchFamily="18" charset="0"/>
                <a:cs typeface="Times New Roman" panose="02020603050405020304" pitchFamily="18" charset="0"/>
              </a:rPr>
              <a:t>Luyện</a:t>
            </a:r>
            <a:r>
              <a:rPr 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b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CCD5562-42CD-4919-A461-CD9ED0DF6A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916" r="32046" b="-1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44D95C0-8732-4CED-8D27-1F2030BD50B6}"/>
              </a:ext>
            </a:extLst>
          </p:cNvPr>
          <p:cNvSpPr txBox="1"/>
          <p:nvPr/>
        </p:nvSpPr>
        <p:spPr>
          <a:xfrm>
            <a:off x="70289" y="4119085"/>
            <a:ext cx="65955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Times New Roman" pitchFamily="18" charset="0"/>
                <a:cs typeface="Times New Roman" panose="02020603050405020304" pitchFamily="18" charset="0"/>
              </a:rPr>
              <a:t>Mở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vốn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phẩy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53)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252D266-53BA-45D7-8B24-35A2A0F8521A}"/>
              </a:ext>
            </a:extLst>
          </p:cNvPr>
          <p:cNvSpPr/>
          <p:nvPr/>
        </p:nvSpPr>
        <p:spPr>
          <a:xfrm>
            <a:off x="843887" y="258659"/>
            <a:ext cx="517898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0"/>
                <a:solidFill>
                  <a:srgbClr val="0070C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vi-VN" sz="2800" b="1" cap="none" spc="0" dirty="0">
                <a:ln w="0"/>
                <a:solidFill>
                  <a:srgbClr val="0070C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800" b="1" dirty="0">
                <a:ln w="0"/>
                <a:solidFill>
                  <a:srgbClr val="0070C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ỜNG TIỂU HỌC </a:t>
            </a:r>
            <a:r>
              <a:rPr lang="en-US" sz="2800" b="1" dirty="0" smtClean="0">
                <a:ln w="0"/>
                <a:solidFill>
                  <a:srgbClr val="0070C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ÁI MỘ A</a:t>
            </a:r>
            <a:endParaRPr lang="en-US" sz="2800" b="1" cap="none" spc="0" dirty="0">
              <a:ln w="0"/>
              <a:solidFill>
                <a:srgbClr val="0070C0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  <a:reflection blurRad="6350" stA="53000" endA="300" endPos="35500" dir="5400000" sy="-9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0671D30-A1F5-433B-B5B8-6B2EF2FC9494}"/>
              </a:ext>
            </a:extLst>
          </p:cNvPr>
          <p:cNvSpPr/>
          <p:nvPr/>
        </p:nvSpPr>
        <p:spPr>
          <a:xfrm>
            <a:off x="416686" y="1532237"/>
            <a:ext cx="5812529" cy="309276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6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itchFamily="18" charset="0"/>
                <a:cs typeface="Times New Roman" pitchFamily="18" charset="0"/>
              </a:rPr>
              <a:t>HỌC TR</a:t>
            </a:r>
            <a:r>
              <a:rPr lang="en-US" sz="6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itchFamily="18" charset="0"/>
                <a:cs typeface="Times New Roman" pitchFamily="18" charset="0"/>
              </a:rPr>
              <a:t>ỰC TUYẾN</a:t>
            </a:r>
            <a:endParaRPr lang="en-US" sz="6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1240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F34534C-BE9F-45CC-A5E9-E56DEA7C30B2}"/>
              </a:ext>
            </a:extLst>
          </p:cNvPr>
          <p:cNvSpPr txBox="1"/>
          <p:nvPr/>
        </p:nvSpPr>
        <p:spPr>
          <a:xfrm>
            <a:off x="377136" y="334960"/>
            <a:ext cx="69685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994425C3-189D-48F4-86F5-3126DEF73AF7}"/>
              </a:ext>
            </a:extLst>
          </p:cNvPr>
          <p:cNvSpPr/>
          <p:nvPr/>
        </p:nvSpPr>
        <p:spPr>
          <a:xfrm>
            <a:off x="430796" y="3094890"/>
            <a:ext cx="4515730" cy="1322363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64AB1837-BF49-446E-834C-2383926AAFFF}"/>
              </a:ext>
            </a:extLst>
          </p:cNvPr>
          <p:cNvSpPr/>
          <p:nvPr/>
        </p:nvSpPr>
        <p:spPr>
          <a:xfrm>
            <a:off x="430796" y="1151817"/>
            <a:ext cx="4515730" cy="13223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8C0390E3-7704-4B1B-BCBE-03E9B6449A0D}"/>
              </a:ext>
            </a:extLst>
          </p:cNvPr>
          <p:cNvSpPr/>
          <p:nvPr/>
        </p:nvSpPr>
        <p:spPr>
          <a:xfrm>
            <a:off x="430796" y="5200677"/>
            <a:ext cx="4515730" cy="132236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370C54C5-3DBA-4203-A600-49019B27F45C}"/>
              </a:ext>
            </a:extLst>
          </p:cNvPr>
          <p:cNvSpPr/>
          <p:nvPr/>
        </p:nvSpPr>
        <p:spPr>
          <a:xfrm>
            <a:off x="6096000" y="908562"/>
            <a:ext cx="5665203" cy="1887647"/>
          </a:xfrm>
          <a:prstGeom prst="rect">
            <a:avLst/>
          </a:prstGeom>
          <a:solidFill>
            <a:srgbClr val="FFFF00"/>
          </a:solidFill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ca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quay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múa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….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ED987CD3-80E0-46B7-AAFC-BDD4FEB6455E}"/>
              </a:ext>
            </a:extLst>
          </p:cNvPr>
          <p:cNvSpPr/>
          <p:nvPr/>
        </p:nvSpPr>
        <p:spPr>
          <a:xfrm>
            <a:off x="6096001" y="5114178"/>
            <a:ext cx="5665203" cy="1657323"/>
          </a:xfrm>
          <a:prstGeom prst="rect">
            <a:avLst/>
          </a:prstGeom>
          <a:solidFill>
            <a:srgbClr val="FFFF00"/>
          </a:solidFill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Kịch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chèo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tuồng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múa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rối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điêu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xiếc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múa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,….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190142AB-FD82-489B-BE3A-FDF53230A133}"/>
              </a:ext>
            </a:extLst>
          </p:cNvPr>
          <p:cNvSpPr/>
          <p:nvPr/>
        </p:nvSpPr>
        <p:spPr>
          <a:xfrm>
            <a:off x="6096000" y="3130690"/>
            <a:ext cx="5665203" cy="1706353"/>
          </a:xfrm>
          <a:prstGeom prst="rect">
            <a:avLst/>
          </a:prstGeom>
          <a:solidFill>
            <a:srgbClr val="FFFF00"/>
          </a:solidFill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Múa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kịch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….</a:t>
            </a: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xmlns="" id="{853EC746-850B-4A32-91D7-C0DF9581A0FA}"/>
              </a:ext>
            </a:extLst>
          </p:cNvPr>
          <p:cNvSpPr/>
          <p:nvPr/>
        </p:nvSpPr>
        <p:spPr>
          <a:xfrm>
            <a:off x="5115339" y="1689635"/>
            <a:ext cx="808383" cy="3048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8000"/>
              </a:solidFill>
            </a:endParaRP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xmlns="" id="{E010B919-AEE5-4CCA-889E-AAF2A22D4FC9}"/>
              </a:ext>
            </a:extLst>
          </p:cNvPr>
          <p:cNvSpPr/>
          <p:nvPr/>
        </p:nvSpPr>
        <p:spPr>
          <a:xfrm>
            <a:off x="5115338" y="3603671"/>
            <a:ext cx="808383" cy="3048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8000"/>
              </a:solidFill>
            </a:endParaRP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xmlns="" id="{FE469035-DFAF-4AB5-B893-3B0F53BAC3E3}"/>
              </a:ext>
            </a:extLst>
          </p:cNvPr>
          <p:cNvSpPr/>
          <p:nvPr/>
        </p:nvSpPr>
        <p:spPr>
          <a:xfrm>
            <a:off x="5115338" y="5709458"/>
            <a:ext cx="808383" cy="3048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166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4" grpId="0" animBg="1"/>
      <p:bldP spid="20" grpId="0" animBg="1"/>
      <p:bldP spid="21" grpId="0" animBg="1"/>
      <p:bldP spid="22" grpId="0" animBg="1"/>
      <p:bldP spid="2" grpId="0" animBg="1"/>
      <p:bldP spid="15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xmlns="" id="{D28C9DB0-683E-4DD5-9944-E3547A191F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27" y="175553"/>
            <a:ext cx="3749412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A picture containing table, man, holding, standing&#10;&#10;Description automatically generated">
            <a:extLst>
              <a:ext uri="{FF2B5EF4-FFF2-40B4-BE49-F238E27FC236}">
                <a16:creationId xmlns:a16="http://schemas.microsoft.com/office/drawing/2014/main" xmlns="" id="{E380D848-AD13-4415-96AF-C9E590AEC9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544" y="175553"/>
            <a:ext cx="3652911" cy="2743199"/>
          </a:xfrm>
          <a:prstGeom prst="rect">
            <a:avLst/>
          </a:prstGeom>
        </p:spPr>
      </p:pic>
      <p:pic>
        <p:nvPicPr>
          <p:cNvPr id="9" name="Picture 8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xmlns="" id="{E87FCEA1-063C-4757-A13B-71353F6A51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1825" y="175553"/>
            <a:ext cx="4082141" cy="274319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F5622C5-363C-47D4-9B75-8476BDAFBF3D}"/>
              </a:ext>
            </a:extLst>
          </p:cNvPr>
          <p:cNvSpPr txBox="1"/>
          <p:nvPr/>
        </p:nvSpPr>
        <p:spPr>
          <a:xfrm>
            <a:off x="1185568" y="2954215"/>
            <a:ext cx="1772529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065BE1F1-0B10-4A7D-802F-670EF147342B}"/>
              </a:ext>
            </a:extLst>
          </p:cNvPr>
          <p:cNvSpPr txBox="1"/>
          <p:nvPr/>
        </p:nvSpPr>
        <p:spPr>
          <a:xfrm>
            <a:off x="5081707" y="2954215"/>
            <a:ext cx="1772529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Chèo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53C0F849-9A08-4424-BC46-7423D2B095F6}"/>
              </a:ext>
            </a:extLst>
          </p:cNvPr>
          <p:cNvSpPr txBox="1"/>
          <p:nvPr/>
        </p:nvSpPr>
        <p:spPr>
          <a:xfrm>
            <a:off x="9286630" y="2954215"/>
            <a:ext cx="1772529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Tuồng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Cloud 13">
            <a:extLst>
              <a:ext uri="{FF2B5EF4-FFF2-40B4-BE49-F238E27FC236}">
                <a16:creationId xmlns:a16="http://schemas.microsoft.com/office/drawing/2014/main" xmlns="" id="{4F182297-2E86-42F2-86FF-D127636BAFE4}"/>
              </a:ext>
            </a:extLst>
          </p:cNvPr>
          <p:cNvSpPr/>
          <p:nvPr/>
        </p:nvSpPr>
        <p:spPr>
          <a:xfrm>
            <a:off x="1457739" y="3790121"/>
            <a:ext cx="8905461" cy="2713421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002060"/>
                </a:solidFill>
                <a:latin typeface="+mj-lt"/>
              </a:rPr>
              <a:t>NGHỆ THUẬT DÂN GIAN</a:t>
            </a:r>
          </a:p>
        </p:txBody>
      </p:sp>
    </p:spTree>
    <p:extLst>
      <p:ext uri="{BB962C8B-B14F-4D97-AF65-F5344CB8AC3E}">
        <p14:creationId xmlns:p14="http://schemas.microsoft.com/office/powerpoint/2010/main" val="1071092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7" descr="ImageVie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81000"/>
            <a:ext cx="30480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9" descr="9k=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1268" name="AutoShape 11" descr="9k=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1269" name="AutoShape 13" descr="9k=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pic>
        <p:nvPicPr>
          <p:cNvPr id="11270" name="Picture 15" descr="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838200"/>
            <a:ext cx="35052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17" descr="images614225_nlbu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810000"/>
            <a:ext cx="3581400" cy="247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2" name="Text Box 18"/>
          <p:cNvSpPr txBox="1">
            <a:spLocks noChangeArrowheads="1"/>
          </p:cNvSpPr>
          <p:nvPr/>
        </p:nvSpPr>
        <p:spPr bwMode="auto">
          <a:xfrm>
            <a:off x="2514600" y="6097588"/>
            <a:ext cx="2743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Nhà ảo thuật</a:t>
            </a:r>
          </a:p>
        </p:txBody>
      </p:sp>
      <p:sp>
        <p:nvSpPr>
          <p:cNvPr id="11273" name="Text Box 19"/>
          <p:cNvSpPr txBox="1">
            <a:spLocks noChangeArrowheads="1"/>
          </p:cNvSpPr>
          <p:nvPr/>
        </p:nvSpPr>
        <p:spPr bwMode="auto">
          <a:xfrm>
            <a:off x="6858000" y="3328988"/>
            <a:ext cx="2743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Nhà quay phim</a:t>
            </a:r>
          </a:p>
        </p:txBody>
      </p:sp>
      <p:sp>
        <p:nvSpPr>
          <p:cNvPr id="11274" name="Text Box 20"/>
          <p:cNvSpPr txBox="1">
            <a:spLocks noChangeArrowheads="1"/>
          </p:cNvSpPr>
          <p:nvPr/>
        </p:nvSpPr>
        <p:spPr bwMode="auto">
          <a:xfrm>
            <a:off x="6858000" y="6286501"/>
            <a:ext cx="2743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Nhà điêu khắc</a:t>
            </a:r>
          </a:p>
        </p:txBody>
      </p:sp>
    </p:spTree>
    <p:extLst>
      <p:ext uri="{BB962C8B-B14F-4D97-AF65-F5344CB8AC3E}">
        <p14:creationId xmlns:p14="http://schemas.microsoft.com/office/powerpoint/2010/main" val="1598214122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 descr="ANd9GcT-RUX7MQzaNNbEYDB2SQL4mxBcS0EOayjT1oQFfUySGf-RV57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1" y="685800"/>
            <a:ext cx="2530475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7" descr="ANd9GcRzUldMCCfj9mPlt-Hd3P2aUXX-tN_oPqWRAIFyqfHsvEb2do0D6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038601"/>
            <a:ext cx="3124200" cy="233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9" descr="ANd9GcQoNGoueWowgl53kC4to4wk7FLBdLO1OcdO-4PTemNymGTl4d9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33401"/>
            <a:ext cx="3886200" cy="285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AutoShape 11" descr="9k=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pic>
        <p:nvPicPr>
          <p:cNvPr id="12294" name="Picture 13" descr="mau2-6a15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810001"/>
            <a:ext cx="3886200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5" name="Text Box 14"/>
          <p:cNvSpPr txBox="1">
            <a:spLocks noChangeArrowheads="1"/>
          </p:cNvSpPr>
          <p:nvPr/>
        </p:nvSpPr>
        <p:spPr bwMode="auto">
          <a:xfrm>
            <a:off x="3517900" y="3606801"/>
            <a:ext cx="152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Ca hát</a:t>
            </a:r>
          </a:p>
        </p:txBody>
      </p:sp>
      <p:sp>
        <p:nvSpPr>
          <p:cNvPr id="12296" name="Text Box 15"/>
          <p:cNvSpPr txBox="1">
            <a:spLocks noChangeArrowheads="1"/>
          </p:cNvSpPr>
          <p:nvPr/>
        </p:nvSpPr>
        <p:spPr bwMode="auto">
          <a:xfrm>
            <a:off x="3581400" y="6350001"/>
            <a:ext cx="152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Múa</a:t>
            </a:r>
          </a:p>
        </p:txBody>
      </p:sp>
      <p:sp>
        <p:nvSpPr>
          <p:cNvPr id="12297" name="Text Box 16"/>
          <p:cNvSpPr txBox="1">
            <a:spLocks noChangeArrowheads="1"/>
          </p:cNvSpPr>
          <p:nvPr/>
        </p:nvSpPr>
        <p:spPr bwMode="auto">
          <a:xfrm>
            <a:off x="7162800" y="6389688"/>
            <a:ext cx="2057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Thiết kế thời trang</a:t>
            </a:r>
          </a:p>
        </p:txBody>
      </p:sp>
      <p:sp>
        <p:nvSpPr>
          <p:cNvPr id="12298" name="Text Box 17"/>
          <p:cNvSpPr txBox="1">
            <a:spLocks noChangeArrowheads="1"/>
          </p:cNvSpPr>
          <p:nvPr/>
        </p:nvSpPr>
        <p:spPr bwMode="auto">
          <a:xfrm>
            <a:off x="7467600" y="3352801"/>
            <a:ext cx="152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Nặn tượng</a:t>
            </a:r>
          </a:p>
        </p:txBody>
      </p:sp>
    </p:spTree>
    <p:extLst>
      <p:ext uri="{BB962C8B-B14F-4D97-AF65-F5344CB8AC3E}">
        <p14:creationId xmlns:p14="http://schemas.microsoft.com/office/powerpoint/2010/main" val="3355475649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36D1F52-A9EE-401D-9B8D-8AB96E9C8E5B}"/>
              </a:ext>
            </a:extLst>
          </p:cNvPr>
          <p:cNvSpPr txBox="1"/>
          <p:nvPr/>
        </p:nvSpPr>
        <p:spPr>
          <a:xfrm>
            <a:off x="377136" y="180212"/>
            <a:ext cx="93362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phẩy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39C2591-ED63-4952-9E3F-B0F542AAE88D}"/>
              </a:ext>
            </a:extLst>
          </p:cNvPr>
          <p:cNvSpPr txBox="1"/>
          <p:nvPr/>
        </p:nvSpPr>
        <p:spPr>
          <a:xfrm>
            <a:off x="377136" y="953934"/>
            <a:ext cx="11692944" cy="3246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kịch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Ng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khấu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say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B78AF0B0-1925-43CD-93DE-F21315ABBE90}"/>
              </a:ext>
            </a:extLst>
          </p:cNvPr>
          <p:cNvSpPr/>
          <p:nvPr/>
        </p:nvSpPr>
        <p:spPr>
          <a:xfrm>
            <a:off x="886265" y="953934"/>
            <a:ext cx="365760" cy="34029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A74C8DD6-ACE2-4C34-99D6-68E0C92FB8F1}"/>
              </a:ext>
            </a:extLst>
          </p:cNvPr>
          <p:cNvSpPr/>
          <p:nvPr/>
        </p:nvSpPr>
        <p:spPr>
          <a:xfrm>
            <a:off x="6096000" y="1584636"/>
            <a:ext cx="365760" cy="34029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759C6526-E17E-48E5-B1A0-F2AEBF6C2D57}"/>
              </a:ext>
            </a:extLst>
          </p:cNvPr>
          <p:cNvSpPr/>
          <p:nvPr/>
        </p:nvSpPr>
        <p:spPr>
          <a:xfrm>
            <a:off x="8578948" y="2236905"/>
            <a:ext cx="365760" cy="34029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1C0AB6F-1A40-4DA8-A3DA-A91781ADD90C}"/>
              </a:ext>
            </a:extLst>
          </p:cNvPr>
          <p:cNvSpPr txBox="1"/>
          <p:nvPr/>
        </p:nvSpPr>
        <p:spPr>
          <a:xfrm flipH="1">
            <a:off x="3117137" y="1100587"/>
            <a:ext cx="5254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7A61A14-EA12-48F6-BFB3-7EF1809998F3}"/>
              </a:ext>
            </a:extLst>
          </p:cNvPr>
          <p:cNvSpPr txBox="1"/>
          <p:nvPr/>
        </p:nvSpPr>
        <p:spPr>
          <a:xfrm flipH="1">
            <a:off x="5203023" y="1100587"/>
            <a:ext cx="5254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5709AB6-4C26-4103-A467-931594D0D961}"/>
              </a:ext>
            </a:extLst>
          </p:cNvPr>
          <p:cNvSpPr txBox="1"/>
          <p:nvPr/>
        </p:nvSpPr>
        <p:spPr>
          <a:xfrm flipH="1">
            <a:off x="7511509" y="1100587"/>
            <a:ext cx="5254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54258D52-1D17-44EB-A4D7-8AC29C118BAB}"/>
              </a:ext>
            </a:extLst>
          </p:cNvPr>
          <p:cNvSpPr txBox="1"/>
          <p:nvPr/>
        </p:nvSpPr>
        <p:spPr>
          <a:xfrm flipH="1">
            <a:off x="1926353" y="2383535"/>
            <a:ext cx="5254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400073B-D6C3-4E0E-92A2-ECA506E9A15D}"/>
              </a:ext>
            </a:extLst>
          </p:cNvPr>
          <p:cNvSpPr txBox="1"/>
          <p:nvPr/>
        </p:nvSpPr>
        <p:spPr>
          <a:xfrm flipH="1">
            <a:off x="2854400" y="2358137"/>
            <a:ext cx="5254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2E7507CF-4369-4517-A523-CE0BCEBD6772}"/>
              </a:ext>
            </a:extLst>
          </p:cNvPr>
          <p:cNvSpPr txBox="1"/>
          <p:nvPr/>
        </p:nvSpPr>
        <p:spPr>
          <a:xfrm flipH="1">
            <a:off x="4061003" y="2383535"/>
            <a:ext cx="5254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D0F27874-FAD8-4BBD-9E7E-E9A3E1394967}"/>
              </a:ext>
            </a:extLst>
          </p:cNvPr>
          <p:cNvSpPr txBox="1"/>
          <p:nvPr/>
        </p:nvSpPr>
        <p:spPr>
          <a:xfrm flipH="1">
            <a:off x="916245" y="3031682"/>
            <a:ext cx="5254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2E274859-A96F-420D-981A-DC8938DA278C}"/>
              </a:ext>
            </a:extLst>
          </p:cNvPr>
          <p:cNvSpPr txBox="1"/>
          <p:nvPr/>
        </p:nvSpPr>
        <p:spPr>
          <a:xfrm flipH="1">
            <a:off x="8419235" y="3031682"/>
            <a:ext cx="5254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35709AB6-4C26-4103-A467-931594D0D961}"/>
              </a:ext>
            </a:extLst>
          </p:cNvPr>
          <p:cNvSpPr txBox="1"/>
          <p:nvPr/>
        </p:nvSpPr>
        <p:spPr>
          <a:xfrm flipH="1">
            <a:off x="9361474" y="1040055"/>
            <a:ext cx="5254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2420015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164"/>
          <p:cNvSpPr txBox="1">
            <a:spLocks noChangeArrowheads="1"/>
          </p:cNvSpPr>
          <p:nvPr/>
        </p:nvSpPr>
        <p:spPr bwMode="auto">
          <a:xfrm>
            <a:off x="2209800" y="2667001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endParaRPr lang="vi-VN" altLang="en-US" sz="2800">
              <a:latin typeface="Arial" panose="020B0604020202020204" pitchFamily="34" charset="0"/>
            </a:endParaRPr>
          </a:p>
        </p:txBody>
      </p:sp>
      <p:sp>
        <p:nvSpPr>
          <p:cNvPr id="12474" name="Text Box 186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2613660" y="4359297"/>
            <a:ext cx="711708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36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altLang="en-US" sz="36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altLang="en-US" sz="36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en-US" sz="36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36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endParaRPr lang="en-US" altLang="en-US" sz="3600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621" name="Text Box 333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2057400" y="5105401"/>
            <a:ext cx="8229600" cy="1569660"/>
          </a:xfrm>
          <a:prstGeom prst="rect">
            <a:avLst/>
          </a:prstGeom>
          <a:noFill/>
          <a:ln w="28575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nl-NL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 cụ được làm bằng tre hoặc gỗ, có lòng rỗng, gõ kêu thành tiếng, thường được dùng trong dàn nhạc dân tộc, đền, chùa.</a:t>
            </a:r>
            <a:endParaRPr lang="en-US" altLang="en-US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803" name="Group 515"/>
          <p:cNvGraphicFramePr>
            <a:graphicFrameLocks noGrp="1"/>
          </p:cNvGraphicFramePr>
          <p:nvPr/>
        </p:nvGraphicFramePr>
        <p:xfrm>
          <a:off x="4495800" y="2057400"/>
          <a:ext cx="1066800" cy="517766"/>
        </p:xfrm>
        <a:graphic>
          <a:graphicData uri="http://schemas.openxmlformats.org/drawingml/2006/table">
            <a:tbl>
              <a:tblPr/>
              <a:tblGrid>
                <a:gridCol w="533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523" marB="455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523" marB="455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12663" name="Oval 375"/>
          <p:cNvSpPr>
            <a:spLocks noChangeArrowheads="1"/>
          </p:cNvSpPr>
          <p:nvPr/>
        </p:nvSpPr>
        <p:spPr bwMode="auto">
          <a:xfrm>
            <a:off x="3352800" y="2095500"/>
            <a:ext cx="609600" cy="381000"/>
          </a:xfrm>
          <a:prstGeom prst="ellipse">
            <a:avLst/>
          </a:prstGeom>
          <a:solidFill>
            <a:srgbClr val="33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</a:p>
        </p:txBody>
      </p:sp>
      <p:graphicFrame>
        <p:nvGraphicFramePr>
          <p:cNvPr id="12804" name="Group 516"/>
          <p:cNvGraphicFramePr>
            <a:graphicFrameLocks noGrp="1"/>
          </p:cNvGraphicFramePr>
          <p:nvPr/>
        </p:nvGraphicFramePr>
        <p:xfrm>
          <a:off x="4495800" y="2568575"/>
          <a:ext cx="2133600" cy="517766"/>
        </p:xfrm>
        <a:graphic>
          <a:graphicData uri="http://schemas.openxmlformats.org/drawingml/2006/table">
            <a:tbl>
              <a:tblPr/>
              <a:tblGrid>
                <a:gridCol w="533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523" marB="455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523" marB="455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523" marB="455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523" marB="455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2754" name="Group 466"/>
          <p:cNvGraphicFramePr>
            <a:graphicFrameLocks noGrp="1"/>
          </p:cNvGraphicFramePr>
          <p:nvPr/>
        </p:nvGraphicFramePr>
        <p:xfrm>
          <a:off x="4495800" y="3086100"/>
          <a:ext cx="3200400" cy="533400"/>
        </p:xfrm>
        <a:graphic>
          <a:graphicData uri="http://schemas.openxmlformats.org/drawingml/2006/table">
            <a:tbl>
              <a:tblPr/>
              <a:tblGrid>
                <a:gridCol w="533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2799" name="Group 511"/>
          <p:cNvGraphicFramePr>
            <a:graphicFrameLocks noGrp="1"/>
          </p:cNvGraphicFramePr>
          <p:nvPr/>
        </p:nvGraphicFramePr>
        <p:xfrm>
          <a:off x="4495800" y="3619500"/>
          <a:ext cx="3733800" cy="517766"/>
        </p:xfrm>
        <a:graphic>
          <a:graphicData uri="http://schemas.openxmlformats.org/drawingml/2006/table">
            <a:tbl>
              <a:tblPr/>
              <a:tblGrid>
                <a:gridCol w="533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3498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3022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3498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523" marB="455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523" marB="455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523" marB="455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523" marB="455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523" marB="455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523" marB="455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523" marB="455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12806" name="Text Box 518"/>
          <p:cNvSpPr txBox="1">
            <a:spLocks noChangeArrowheads="1"/>
          </p:cNvSpPr>
          <p:nvPr/>
        </p:nvSpPr>
        <p:spPr bwMode="auto">
          <a:xfrm>
            <a:off x="5054600" y="2146300"/>
            <a:ext cx="444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Õ</a:t>
            </a:r>
          </a:p>
        </p:txBody>
      </p:sp>
      <p:sp>
        <p:nvSpPr>
          <p:cNvPr id="12809" name="Text Box 521"/>
          <p:cNvSpPr txBox="1">
            <a:spLocks noChangeArrowheads="1"/>
          </p:cNvSpPr>
          <p:nvPr/>
        </p:nvSpPr>
        <p:spPr bwMode="auto">
          <a:xfrm>
            <a:off x="4572000" y="2133600"/>
            <a:ext cx="444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 dirty="0">
                <a:latin typeface="Arial" panose="020B0604020202020204" pitchFamily="34" charset="0"/>
              </a:rPr>
              <a:t>M</a:t>
            </a:r>
          </a:p>
        </p:txBody>
      </p:sp>
      <p:sp>
        <p:nvSpPr>
          <p:cNvPr id="24640" name="Rectangle 64"/>
          <p:cNvSpPr>
            <a:spLocks noChangeArrowheads="1"/>
          </p:cNvSpPr>
          <p:nvPr/>
        </p:nvSpPr>
        <p:spPr bwMode="auto">
          <a:xfrm>
            <a:off x="3810000" y="1143000"/>
            <a:ext cx="3429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 Ô CHỮ</a:t>
            </a:r>
          </a:p>
        </p:txBody>
      </p:sp>
    </p:spTree>
    <p:extLst>
      <p:ext uri="{BB962C8B-B14F-4D97-AF65-F5344CB8AC3E}">
        <p14:creationId xmlns:p14="http://schemas.microsoft.com/office/powerpoint/2010/main" val="1618789183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6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6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4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4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6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6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12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80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80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8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4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80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80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8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74" grpId="0"/>
      <p:bldP spid="12621" grpId="0" animBg="1"/>
      <p:bldP spid="12663" grpId="0" animBg="1"/>
      <p:bldP spid="12806" grpId="0"/>
      <p:bldP spid="1280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2209800" y="2667001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endParaRPr lang="vi-VN" altLang="en-US" sz="2800">
              <a:latin typeface="Arial" panose="020B0604020202020204" pitchFamily="34" charset="0"/>
            </a:endParaRPr>
          </a:p>
        </p:txBody>
      </p:sp>
      <p:sp>
        <p:nvSpPr>
          <p:cNvPr id="87045" name="Text Box 5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2993572" y="4295556"/>
            <a:ext cx="690807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36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altLang="en-US" sz="36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altLang="en-US" sz="36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altLang="en-US" sz="36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36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endParaRPr lang="en-US" altLang="en-US" sz="3600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046" name="Text Box 6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2286000" y="5080001"/>
            <a:ext cx="7848600" cy="1569660"/>
          </a:xfrm>
          <a:prstGeom prst="rect">
            <a:avLst/>
          </a:prstGeom>
          <a:noFill/>
          <a:ln w="28575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nl-NL" alt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nghệ thuật trình diễn các động tác: leo, nhảy, nhào lộn, uốn dẻo, thăng bằng, ... rất khéo léo của người, của thú.</a:t>
            </a:r>
            <a:endParaRPr lang="en-US" altLang="en-US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7047" name="Group 7"/>
          <p:cNvGraphicFramePr>
            <a:graphicFrameLocks noGrp="1"/>
          </p:cNvGraphicFramePr>
          <p:nvPr/>
        </p:nvGraphicFramePr>
        <p:xfrm>
          <a:off x="4495800" y="2057400"/>
          <a:ext cx="1066800" cy="517766"/>
        </p:xfrm>
        <a:graphic>
          <a:graphicData uri="http://schemas.openxmlformats.org/drawingml/2006/table">
            <a:tbl>
              <a:tblPr/>
              <a:tblGrid>
                <a:gridCol w="533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523" marB="455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523" marB="455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87056" name="Group 16"/>
          <p:cNvGraphicFramePr>
            <a:graphicFrameLocks noGrp="1"/>
          </p:cNvGraphicFramePr>
          <p:nvPr/>
        </p:nvGraphicFramePr>
        <p:xfrm>
          <a:off x="4495800" y="2568575"/>
          <a:ext cx="2133600" cy="517766"/>
        </p:xfrm>
        <a:graphic>
          <a:graphicData uri="http://schemas.openxmlformats.org/drawingml/2006/table">
            <a:tbl>
              <a:tblPr/>
              <a:tblGrid>
                <a:gridCol w="533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523" marB="455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523" marB="455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523" marB="455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523" marB="455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87068" name="Group 28"/>
          <p:cNvGraphicFramePr>
            <a:graphicFrameLocks noGrp="1"/>
          </p:cNvGraphicFramePr>
          <p:nvPr/>
        </p:nvGraphicFramePr>
        <p:xfrm>
          <a:off x="4495800" y="3086100"/>
          <a:ext cx="3200400" cy="533400"/>
        </p:xfrm>
        <a:graphic>
          <a:graphicData uri="http://schemas.openxmlformats.org/drawingml/2006/table">
            <a:tbl>
              <a:tblPr/>
              <a:tblGrid>
                <a:gridCol w="533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87084" name="Group 44"/>
          <p:cNvGraphicFramePr>
            <a:graphicFrameLocks noGrp="1"/>
          </p:cNvGraphicFramePr>
          <p:nvPr/>
        </p:nvGraphicFramePr>
        <p:xfrm>
          <a:off x="4495800" y="3619500"/>
          <a:ext cx="3733800" cy="517766"/>
        </p:xfrm>
        <a:graphic>
          <a:graphicData uri="http://schemas.openxmlformats.org/drawingml/2006/table">
            <a:tbl>
              <a:tblPr/>
              <a:tblGrid>
                <a:gridCol w="533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3498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3022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3498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523" marB="455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523" marB="455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523" marB="455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523" marB="455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523" marB="455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523" marB="455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523" marB="455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87102" name="Oval 62"/>
          <p:cNvSpPr>
            <a:spLocks noChangeArrowheads="1"/>
          </p:cNvSpPr>
          <p:nvPr/>
        </p:nvSpPr>
        <p:spPr bwMode="auto">
          <a:xfrm>
            <a:off x="3352800" y="2628900"/>
            <a:ext cx="609600" cy="381000"/>
          </a:xfrm>
          <a:prstGeom prst="ellipse">
            <a:avLst/>
          </a:prstGeom>
          <a:solidFill>
            <a:srgbClr val="FF66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87105" name="Text Box 65"/>
          <p:cNvSpPr txBox="1">
            <a:spLocks noChangeArrowheads="1"/>
          </p:cNvSpPr>
          <p:nvPr/>
        </p:nvSpPr>
        <p:spPr bwMode="auto">
          <a:xfrm>
            <a:off x="4521200" y="2616200"/>
            <a:ext cx="444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X</a:t>
            </a:r>
          </a:p>
        </p:txBody>
      </p:sp>
      <p:sp>
        <p:nvSpPr>
          <p:cNvPr id="87106" name="Text Box 66"/>
          <p:cNvSpPr txBox="1">
            <a:spLocks noChangeArrowheads="1"/>
          </p:cNvSpPr>
          <p:nvPr/>
        </p:nvSpPr>
        <p:spPr bwMode="auto">
          <a:xfrm>
            <a:off x="5041900" y="2590800"/>
            <a:ext cx="444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I</a:t>
            </a:r>
          </a:p>
        </p:txBody>
      </p:sp>
      <p:sp>
        <p:nvSpPr>
          <p:cNvPr id="87107" name="Text Box 67"/>
          <p:cNvSpPr txBox="1">
            <a:spLocks noChangeArrowheads="1"/>
          </p:cNvSpPr>
          <p:nvPr/>
        </p:nvSpPr>
        <p:spPr bwMode="auto">
          <a:xfrm>
            <a:off x="5613400" y="2590800"/>
            <a:ext cx="444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Ế</a:t>
            </a:r>
          </a:p>
        </p:txBody>
      </p:sp>
      <p:sp>
        <p:nvSpPr>
          <p:cNvPr id="87108" name="Text Box 68"/>
          <p:cNvSpPr txBox="1">
            <a:spLocks noChangeArrowheads="1"/>
          </p:cNvSpPr>
          <p:nvPr/>
        </p:nvSpPr>
        <p:spPr bwMode="auto">
          <a:xfrm>
            <a:off x="6096000" y="2590800"/>
            <a:ext cx="444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C</a:t>
            </a:r>
          </a:p>
        </p:txBody>
      </p:sp>
      <p:sp>
        <p:nvSpPr>
          <p:cNvPr id="25665" name="Text Box 69"/>
          <p:cNvSpPr txBox="1">
            <a:spLocks noChangeArrowheads="1"/>
          </p:cNvSpPr>
          <p:nvPr/>
        </p:nvSpPr>
        <p:spPr bwMode="auto">
          <a:xfrm>
            <a:off x="5054600" y="2146300"/>
            <a:ext cx="444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Õ</a:t>
            </a:r>
          </a:p>
        </p:txBody>
      </p:sp>
      <p:sp>
        <p:nvSpPr>
          <p:cNvPr id="25666" name="Text Box 70"/>
          <p:cNvSpPr txBox="1">
            <a:spLocks noChangeArrowheads="1"/>
          </p:cNvSpPr>
          <p:nvPr/>
        </p:nvSpPr>
        <p:spPr bwMode="auto">
          <a:xfrm>
            <a:off x="4572000" y="2133600"/>
            <a:ext cx="444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M</a:t>
            </a:r>
          </a:p>
        </p:txBody>
      </p:sp>
      <p:sp>
        <p:nvSpPr>
          <p:cNvPr id="25668" name="Rectangle 68"/>
          <p:cNvSpPr>
            <a:spLocks noChangeArrowheads="1"/>
          </p:cNvSpPr>
          <p:nvPr/>
        </p:nvSpPr>
        <p:spPr bwMode="auto">
          <a:xfrm>
            <a:off x="3810000" y="1143000"/>
            <a:ext cx="3429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 Ô CHỮ</a:t>
            </a:r>
          </a:p>
        </p:txBody>
      </p:sp>
    </p:spTree>
    <p:extLst>
      <p:ext uri="{BB962C8B-B14F-4D97-AF65-F5344CB8AC3E}">
        <p14:creationId xmlns:p14="http://schemas.microsoft.com/office/powerpoint/2010/main" val="3846210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7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7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7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70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70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7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7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87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710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710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7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4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710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710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7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0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710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710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7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6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710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710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7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5" grpId="0"/>
      <p:bldP spid="87046" grpId="0" animBg="1"/>
      <p:bldP spid="87102" grpId="0" animBg="1"/>
      <p:bldP spid="87105" grpId="0"/>
      <p:bldP spid="87106" grpId="0"/>
      <p:bldP spid="87107" grpId="0"/>
      <p:bldP spid="8710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2209800" y="2667001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endParaRPr lang="vi-VN" altLang="en-US" sz="2800">
              <a:latin typeface="Arial" panose="020B0604020202020204" pitchFamily="34" charset="0"/>
            </a:endParaRPr>
          </a:p>
        </p:txBody>
      </p:sp>
      <p:sp>
        <p:nvSpPr>
          <p:cNvPr id="88069" name="Text Box 5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3495402" y="4295246"/>
            <a:ext cx="573459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altLang="en-US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altLang="en-US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altLang="en-US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endParaRPr lang="en-US" altLang="en-US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8070" name="Text Box 6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2590800" y="5105400"/>
            <a:ext cx="7239000" cy="1200329"/>
          </a:xfrm>
          <a:prstGeom prst="rect">
            <a:avLst/>
          </a:prstGeom>
          <a:noFill/>
          <a:ln w="28575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nl-NL" altLang="en-US" sz="3600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dùng để chỉ chung những người làm nghệ thuật, sống trong nghệ thuật.</a:t>
            </a:r>
            <a:endParaRPr lang="en-US" altLang="en-US" sz="3600" dirty="0">
              <a:solidFill>
                <a:srgbClr val="00CC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8071" name="Group 7"/>
          <p:cNvGraphicFramePr>
            <a:graphicFrameLocks noGrp="1"/>
          </p:cNvGraphicFramePr>
          <p:nvPr/>
        </p:nvGraphicFramePr>
        <p:xfrm>
          <a:off x="4495800" y="2057400"/>
          <a:ext cx="1066800" cy="517766"/>
        </p:xfrm>
        <a:graphic>
          <a:graphicData uri="http://schemas.openxmlformats.org/drawingml/2006/table">
            <a:tbl>
              <a:tblPr/>
              <a:tblGrid>
                <a:gridCol w="533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523" marB="455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523" marB="455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88080" name="Group 16"/>
          <p:cNvGraphicFramePr>
            <a:graphicFrameLocks noGrp="1"/>
          </p:cNvGraphicFramePr>
          <p:nvPr/>
        </p:nvGraphicFramePr>
        <p:xfrm>
          <a:off x="4495800" y="2568575"/>
          <a:ext cx="2133600" cy="517766"/>
        </p:xfrm>
        <a:graphic>
          <a:graphicData uri="http://schemas.openxmlformats.org/drawingml/2006/table">
            <a:tbl>
              <a:tblPr/>
              <a:tblGrid>
                <a:gridCol w="533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523" marB="455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523" marB="455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523" marB="455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523" marB="455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88092" name="Group 28"/>
          <p:cNvGraphicFramePr>
            <a:graphicFrameLocks noGrp="1"/>
          </p:cNvGraphicFramePr>
          <p:nvPr/>
        </p:nvGraphicFramePr>
        <p:xfrm>
          <a:off x="4495800" y="3086100"/>
          <a:ext cx="3200400" cy="533400"/>
        </p:xfrm>
        <a:graphic>
          <a:graphicData uri="http://schemas.openxmlformats.org/drawingml/2006/table">
            <a:tbl>
              <a:tblPr/>
              <a:tblGrid>
                <a:gridCol w="533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88108" name="Group 44"/>
          <p:cNvGraphicFramePr>
            <a:graphicFrameLocks noGrp="1"/>
          </p:cNvGraphicFramePr>
          <p:nvPr/>
        </p:nvGraphicFramePr>
        <p:xfrm>
          <a:off x="4495800" y="3619500"/>
          <a:ext cx="3733800" cy="517766"/>
        </p:xfrm>
        <a:graphic>
          <a:graphicData uri="http://schemas.openxmlformats.org/drawingml/2006/table">
            <a:tbl>
              <a:tblPr/>
              <a:tblGrid>
                <a:gridCol w="533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3498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3022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3498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523" marB="455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523" marB="455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523" marB="455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523" marB="455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523" marB="455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523" marB="455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523" marB="455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88127" name="Oval 63"/>
          <p:cNvSpPr>
            <a:spLocks noChangeArrowheads="1"/>
          </p:cNvSpPr>
          <p:nvPr/>
        </p:nvSpPr>
        <p:spPr bwMode="auto">
          <a:xfrm>
            <a:off x="3352800" y="3162300"/>
            <a:ext cx="609600" cy="381000"/>
          </a:xfrm>
          <a:prstGeom prst="ellipse">
            <a:avLst/>
          </a:prstGeom>
          <a:solidFill>
            <a:srgbClr val="66FF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rgbClr val="000000"/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88129" name="Text Box 65"/>
          <p:cNvSpPr txBox="1">
            <a:spLocks noChangeArrowheads="1"/>
          </p:cNvSpPr>
          <p:nvPr/>
        </p:nvSpPr>
        <p:spPr bwMode="auto">
          <a:xfrm>
            <a:off x="4533900" y="3149600"/>
            <a:ext cx="444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N</a:t>
            </a:r>
          </a:p>
        </p:txBody>
      </p:sp>
      <p:sp>
        <p:nvSpPr>
          <p:cNvPr id="88130" name="Text Box 66"/>
          <p:cNvSpPr txBox="1">
            <a:spLocks noChangeArrowheads="1"/>
          </p:cNvSpPr>
          <p:nvPr/>
        </p:nvSpPr>
        <p:spPr bwMode="auto">
          <a:xfrm>
            <a:off x="5067300" y="3149600"/>
            <a:ext cx="444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G</a:t>
            </a:r>
          </a:p>
        </p:txBody>
      </p:sp>
      <p:sp>
        <p:nvSpPr>
          <p:cNvPr id="88131" name="Text Box 67"/>
          <p:cNvSpPr txBox="1">
            <a:spLocks noChangeArrowheads="1"/>
          </p:cNvSpPr>
          <p:nvPr/>
        </p:nvSpPr>
        <p:spPr bwMode="auto">
          <a:xfrm>
            <a:off x="5600700" y="3149600"/>
            <a:ext cx="444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H</a:t>
            </a:r>
          </a:p>
        </p:txBody>
      </p:sp>
      <p:sp>
        <p:nvSpPr>
          <p:cNvPr id="88132" name="Text Box 68"/>
          <p:cNvSpPr txBox="1">
            <a:spLocks noChangeArrowheads="1"/>
          </p:cNvSpPr>
          <p:nvPr/>
        </p:nvSpPr>
        <p:spPr bwMode="auto">
          <a:xfrm>
            <a:off x="6134100" y="3149600"/>
            <a:ext cx="444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Ệ</a:t>
            </a:r>
          </a:p>
        </p:txBody>
      </p:sp>
      <p:sp>
        <p:nvSpPr>
          <p:cNvPr id="88133" name="Text Box 69"/>
          <p:cNvSpPr txBox="1">
            <a:spLocks noChangeArrowheads="1"/>
          </p:cNvSpPr>
          <p:nvPr/>
        </p:nvSpPr>
        <p:spPr bwMode="auto">
          <a:xfrm>
            <a:off x="6667500" y="3149600"/>
            <a:ext cx="444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S</a:t>
            </a:r>
          </a:p>
        </p:txBody>
      </p:sp>
      <p:sp>
        <p:nvSpPr>
          <p:cNvPr id="88134" name="Text Box 70"/>
          <p:cNvSpPr txBox="1">
            <a:spLocks noChangeArrowheads="1"/>
          </p:cNvSpPr>
          <p:nvPr/>
        </p:nvSpPr>
        <p:spPr bwMode="auto">
          <a:xfrm>
            <a:off x="7188200" y="3149600"/>
            <a:ext cx="444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Ĩ</a:t>
            </a:r>
          </a:p>
        </p:txBody>
      </p:sp>
      <p:sp>
        <p:nvSpPr>
          <p:cNvPr id="26691" name="Text Box 77"/>
          <p:cNvSpPr txBox="1">
            <a:spLocks noChangeArrowheads="1"/>
          </p:cNvSpPr>
          <p:nvPr/>
        </p:nvSpPr>
        <p:spPr bwMode="auto">
          <a:xfrm>
            <a:off x="5054600" y="2146300"/>
            <a:ext cx="444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Õ</a:t>
            </a:r>
          </a:p>
        </p:txBody>
      </p:sp>
      <p:sp>
        <p:nvSpPr>
          <p:cNvPr id="26692" name="Text Box 78"/>
          <p:cNvSpPr txBox="1">
            <a:spLocks noChangeArrowheads="1"/>
          </p:cNvSpPr>
          <p:nvPr/>
        </p:nvSpPr>
        <p:spPr bwMode="auto">
          <a:xfrm>
            <a:off x="4572000" y="2133600"/>
            <a:ext cx="444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M</a:t>
            </a:r>
          </a:p>
        </p:txBody>
      </p:sp>
      <p:sp>
        <p:nvSpPr>
          <p:cNvPr id="26693" name="Text Box 83"/>
          <p:cNvSpPr txBox="1">
            <a:spLocks noChangeArrowheads="1"/>
          </p:cNvSpPr>
          <p:nvPr/>
        </p:nvSpPr>
        <p:spPr bwMode="auto">
          <a:xfrm>
            <a:off x="4521200" y="2616200"/>
            <a:ext cx="444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X</a:t>
            </a:r>
          </a:p>
        </p:txBody>
      </p:sp>
      <p:sp>
        <p:nvSpPr>
          <p:cNvPr id="26694" name="Text Box 84"/>
          <p:cNvSpPr txBox="1">
            <a:spLocks noChangeArrowheads="1"/>
          </p:cNvSpPr>
          <p:nvPr/>
        </p:nvSpPr>
        <p:spPr bwMode="auto">
          <a:xfrm>
            <a:off x="5041900" y="2590800"/>
            <a:ext cx="444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I</a:t>
            </a:r>
          </a:p>
        </p:txBody>
      </p:sp>
      <p:sp>
        <p:nvSpPr>
          <p:cNvPr id="26695" name="Text Box 85"/>
          <p:cNvSpPr txBox="1">
            <a:spLocks noChangeArrowheads="1"/>
          </p:cNvSpPr>
          <p:nvPr/>
        </p:nvSpPr>
        <p:spPr bwMode="auto">
          <a:xfrm>
            <a:off x="5613400" y="2590800"/>
            <a:ext cx="444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Ế</a:t>
            </a:r>
          </a:p>
        </p:txBody>
      </p:sp>
      <p:sp>
        <p:nvSpPr>
          <p:cNvPr id="26696" name="Text Box 86"/>
          <p:cNvSpPr txBox="1">
            <a:spLocks noChangeArrowheads="1"/>
          </p:cNvSpPr>
          <p:nvPr/>
        </p:nvSpPr>
        <p:spPr bwMode="auto">
          <a:xfrm>
            <a:off x="6096000" y="2590800"/>
            <a:ext cx="444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C</a:t>
            </a:r>
          </a:p>
        </p:txBody>
      </p:sp>
      <p:sp>
        <p:nvSpPr>
          <p:cNvPr id="26699" name="Rectangle 75"/>
          <p:cNvSpPr>
            <a:spLocks noChangeArrowheads="1"/>
          </p:cNvSpPr>
          <p:nvPr/>
        </p:nvSpPr>
        <p:spPr bwMode="auto">
          <a:xfrm>
            <a:off x="3810000" y="1143000"/>
            <a:ext cx="3429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 Ô CHỮ</a:t>
            </a:r>
          </a:p>
        </p:txBody>
      </p:sp>
    </p:spTree>
    <p:extLst>
      <p:ext uri="{BB962C8B-B14F-4D97-AF65-F5344CB8AC3E}">
        <p14:creationId xmlns:p14="http://schemas.microsoft.com/office/powerpoint/2010/main" val="3835011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8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8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8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80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80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8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8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88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812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812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8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4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813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813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8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0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813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813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8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6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813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813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8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2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813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813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8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8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813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813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8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9" grpId="0"/>
      <p:bldP spid="88070" grpId="0" animBg="1"/>
      <p:bldP spid="88127" grpId="0" animBg="1"/>
      <p:bldP spid="88129" grpId="0"/>
      <p:bldP spid="88130" grpId="0"/>
      <p:bldP spid="88131" grpId="0"/>
      <p:bldP spid="88132" grpId="0"/>
      <p:bldP spid="88133" grpId="0"/>
      <p:bldP spid="8813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2209800" y="2667001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endParaRPr lang="vi-VN" altLang="en-US" sz="2800">
              <a:latin typeface="Arial" panose="020B0604020202020204" pitchFamily="34" charset="0"/>
            </a:endParaRPr>
          </a:p>
        </p:txBody>
      </p:sp>
      <p:sp>
        <p:nvSpPr>
          <p:cNvPr id="86021" name="Text Box 5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3810000" y="4327478"/>
            <a:ext cx="543632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altLang="en-US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altLang="en-US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altLang="en-US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endParaRPr lang="en-US" altLang="en-US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6022" name="Text Box 6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1628503" y="5105400"/>
            <a:ext cx="8658497" cy="1077218"/>
          </a:xfrm>
          <a:prstGeom prst="rect">
            <a:avLst/>
          </a:prstGeom>
          <a:noFill/>
          <a:ln w="28575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nl-NL" altLang="en-US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 dùng để ngăn cách </a:t>
            </a:r>
            <a:r>
              <a:rPr lang="nl-NL" altLang="en-US" dirty="0" smtClean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</a:t>
            </a:r>
            <a:r>
              <a:rPr lang="nl-NL" altLang="en-US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 phận có cùng chức vụ ở trong câu.</a:t>
            </a:r>
            <a:endParaRPr lang="en-US" altLang="en-US" dirty="0">
              <a:solidFill>
                <a:srgbClr val="FF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6023" name="Group 7"/>
          <p:cNvGraphicFramePr>
            <a:graphicFrameLocks noGrp="1"/>
          </p:cNvGraphicFramePr>
          <p:nvPr/>
        </p:nvGraphicFramePr>
        <p:xfrm>
          <a:off x="4495800" y="2057400"/>
          <a:ext cx="1066800" cy="517766"/>
        </p:xfrm>
        <a:graphic>
          <a:graphicData uri="http://schemas.openxmlformats.org/drawingml/2006/table">
            <a:tbl>
              <a:tblPr/>
              <a:tblGrid>
                <a:gridCol w="533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523" marB="455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523" marB="455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86032" name="Group 16"/>
          <p:cNvGraphicFramePr>
            <a:graphicFrameLocks noGrp="1"/>
          </p:cNvGraphicFramePr>
          <p:nvPr/>
        </p:nvGraphicFramePr>
        <p:xfrm>
          <a:off x="4495800" y="2568575"/>
          <a:ext cx="2133600" cy="517766"/>
        </p:xfrm>
        <a:graphic>
          <a:graphicData uri="http://schemas.openxmlformats.org/drawingml/2006/table">
            <a:tbl>
              <a:tblPr/>
              <a:tblGrid>
                <a:gridCol w="533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523" marB="455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523" marB="455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523" marB="455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523" marB="455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86176" name="Group 160"/>
          <p:cNvGraphicFramePr>
            <a:graphicFrameLocks noGrp="1"/>
          </p:cNvGraphicFramePr>
          <p:nvPr/>
        </p:nvGraphicFramePr>
        <p:xfrm>
          <a:off x="4495800" y="3048000"/>
          <a:ext cx="3200400" cy="571500"/>
        </p:xfrm>
        <a:graphic>
          <a:graphicData uri="http://schemas.openxmlformats.org/drawingml/2006/table">
            <a:tbl>
              <a:tblPr/>
              <a:tblGrid>
                <a:gridCol w="533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571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86060" name="Group 44"/>
          <p:cNvGraphicFramePr>
            <a:graphicFrameLocks noGrp="1"/>
          </p:cNvGraphicFramePr>
          <p:nvPr/>
        </p:nvGraphicFramePr>
        <p:xfrm>
          <a:off x="4495800" y="3619500"/>
          <a:ext cx="3733800" cy="517766"/>
        </p:xfrm>
        <a:graphic>
          <a:graphicData uri="http://schemas.openxmlformats.org/drawingml/2006/table">
            <a:tbl>
              <a:tblPr/>
              <a:tblGrid>
                <a:gridCol w="533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3498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3022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3498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523" marB="455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523" marB="455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523" marB="455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523" marB="455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523" marB="455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523" marB="455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523" marB="455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86080" name="Oval 64"/>
          <p:cNvSpPr>
            <a:spLocks noChangeArrowheads="1"/>
          </p:cNvSpPr>
          <p:nvPr/>
        </p:nvSpPr>
        <p:spPr bwMode="auto">
          <a:xfrm>
            <a:off x="3352800" y="3695700"/>
            <a:ext cx="609600" cy="3810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rgbClr val="000000"/>
                </a:solidFill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86081" name="Text Box 65"/>
          <p:cNvSpPr txBox="1">
            <a:spLocks noChangeArrowheads="1"/>
          </p:cNvSpPr>
          <p:nvPr/>
        </p:nvSpPr>
        <p:spPr bwMode="auto">
          <a:xfrm>
            <a:off x="4584700" y="3683000"/>
            <a:ext cx="444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D</a:t>
            </a:r>
          </a:p>
        </p:txBody>
      </p:sp>
      <p:sp>
        <p:nvSpPr>
          <p:cNvPr id="86082" name="Text Box 66"/>
          <p:cNvSpPr txBox="1">
            <a:spLocks noChangeArrowheads="1"/>
          </p:cNvSpPr>
          <p:nvPr/>
        </p:nvSpPr>
        <p:spPr bwMode="auto">
          <a:xfrm>
            <a:off x="5092700" y="3683000"/>
            <a:ext cx="444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Ấ</a:t>
            </a:r>
          </a:p>
        </p:txBody>
      </p:sp>
      <p:sp>
        <p:nvSpPr>
          <p:cNvPr id="86083" name="Text Box 67"/>
          <p:cNvSpPr txBox="1">
            <a:spLocks noChangeArrowheads="1"/>
          </p:cNvSpPr>
          <p:nvPr/>
        </p:nvSpPr>
        <p:spPr bwMode="auto">
          <a:xfrm>
            <a:off x="5588000" y="3683000"/>
            <a:ext cx="444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U</a:t>
            </a:r>
          </a:p>
        </p:txBody>
      </p:sp>
      <p:sp>
        <p:nvSpPr>
          <p:cNvPr id="86084" name="Text Box 68"/>
          <p:cNvSpPr txBox="1">
            <a:spLocks noChangeArrowheads="1"/>
          </p:cNvSpPr>
          <p:nvPr/>
        </p:nvSpPr>
        <p:spPr bwMode="auto">
          <a:xfrm>
            <a:off x="6172200" y="3670300"/>
            <a:ext cx="444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P</a:t>
            </a:r>
          </a:p>
        </p:txBody>
      </p:sp>
      <p:sp>
        <p:nvSpPr>
          <p:cNvPr id="86085" name="Text Box 69"/>
          <p:cNvSpPr txBox="1">
            <a:spLocks noChangeArrowheads="1"/>
          </p:cNvSpPr>
          <p:nvPr/>
        </p:nvSpPr>
        <p:spPr bwMode="auto">
          <a:xfrm>
            <a:off x="6692900" y="3657600"/>
            <a:ext cx="444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H</a:t>
            </a:r>
          </a:p>
        </p:txBody>
      </p:sp>
      <p:sp>
        <p:nvSpPr>
          <p:cNvPr id="86086" name="Text Box 70"/>
          <p:cNvSpPr txBox="1">
            <a:spLocks noChangeArrowheads="1"/>
          </p:cNvSpPr>
          <p:nvPr/>
        </p:nvSpPr>
        <p:spPr bwMode="auto">
          <a:xfrm>
            <a:off x="7239000" y="3683000"/>
            <a:ext cx="444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Ẩ</a:t>
            </a:r>
          </a:p>
        </p:txBody>
      </p:sp>
      <p:sp>
        <p:nvSpPr>
          <p:cNvPr id="86087" name="Text Box 71"/>
          <p:cNvSpPr txBox="1">
            <a:spLocks noChangeArrowheads="1"/>
          </p:cNvSpPr>
          <p:nvPr/>
        </p:nvSpPr>
        <p:spPr bwMode="auto">
          <a:xfrm>
            <a:off x="7734300" y="3683000"/>
            <a:ext cx="444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Y</a:t>
            </a:r>
          </a:p>
        </p:txBody>
      </p:sp>
      <p:sp>
        <p:nvSpPr>
          <p:cNvPr id="27716" name="Text Box 154"/>
          <p:cNvSpPr txBox="1">
            <a:spLocks noChangeArrowheads="1"/>
          </p:cNvSpPr>
          <p:nvPr/>
        </p:nvSpPr>
        <p:spPr bwMode="auto">
          <a:xfrm>
            <a:off x="4521200" y="3136900"/>
            <a:ext cx="444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N</a:t>
            </a:r>
          </a:p>
        </p:txBody>
      </p:sp>
      <p:sp>
        <p:nvSpPr>
          <p:cNvPr id="27717" name="Text Box 155"/>
          <p:cNvSpPr txBox="1">
            <a:spLocks noChangeArrowheads="1"/>
          </p:cNvSpPr>
          <p:nvPr/>
        </p:nvSpPr>
        <p:spPr bwMode="auto">
          <a:xfrm>
            <a:off x="5067300" y="3136900"/>
            <a:ext cx="444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G</a:t>
            </a:r>
          </a:p>
        </p:txBody>
      </p:sp>
      <p:sp>
        <p:nvSpPr>
          <p:cNvPr id="27718" name="Text Box 156"/>
          <p:cNvSpPr txBox="1">
            <a:spLocks noChangeArrowheads="1"/>
          </p:cNvSpPr>
          <p:nvPr/>
        </p:nvSpPr>
        <p:spPr bwMode="auto">
          <a:xfrm>
            <a:off x="5600700" y="3136900"/>
            <a:ext cx="444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H</a:t>
            </a:r>
          </a:p>
        </p:txBody>
      </p:sp>
      <p:sp>
        <p:nvSpPr>
          <p:cNvPr id="27719" name="Text Box 157"/>
          <p:cNvSpPr txBox="1">
            <a:spLocks noChangeArrowheads="1"/>
          </p:cNvSpPr>
          <p:nvPr/>
        </p:nvSpPr>
        <p:spPr bwMode="auto">
          <a:xfrm>
            <a:off x="6121400" y="3136900"/>
            <a:ext cx="444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Ệ</a:t>
            </a:r>
          </a:p>
        </p:txBody>
      </p:sp>
      <p:sp>
        <p:nvSpPr>
          <p:cNvPr id="27720" name="Text Box 158"/>
          <p:cNvSpPr txBox="1">
            <a:spLocks noChangeArrowheads="1"/>
          </p:cNvSpPr>
          <p:nvPr/>
        </p:nvSpPr>
        <p:spPr bwMode="auto">
          <a:xfrm>
            <a:off x="6667500" y="3136900"/>
            <a:ext cx="444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S</a:t>
            </a:r>
          </a:p>
        </p:txBody>
      </p:sp>
      <p:sp>
        <p:nvSpPr>
          <p:cNvPr id="27721" name="Text Box 159"/>
          <p:cNvSpPr txBox="1">
            <a:spLocks noChangeArrowheads="1"/>
          </p:cNvSpPr>
          <p:nvPr/>
        </p:nvSpPr>
        <p:spPr bwMode="auto">
          <a:xfrm>
            <a:off x="7188200" y="3136900"/>
            <a:ext cx="444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Ĩ</a:t>
            </a:r>
          </a:p>
        </p:txBody>
      </p:sp>
      <p:sp>
        <p:nvSpPr>
          <p:cNvPr id="27722" name="Text Box 161"/>
          <p:cNvSpPr txBox="1">
            <a:spLocks noChangeArrowheads="1"/>
          </p:cNvSpPr>
          <p:nvPr/>
        </p:nvSpPr>
        <p:spPr bwMode="auto">
          <a:xfrm>
            <a:off x="5054600" y="2146300"/>
            <a:ext cx="444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Õ</a:t>
            </a:r>
          </a:p>
        </p:txBody>
      </p:sp>
      <p:sp>
        <p:nvSpPr>
          <p:cNvPr id="27723" name="Text Box 162"/>
          <p:cNvSpPr txBox="1">
            <a:spLocks noChangeArrowheads="1"/>
          </p:cNvSpPr>
          <p:nvPr/>
        </p:nvSpPr>
        <p:spPr bwMode="auto">
          <a:xfrm>
            <a:off x="4572000" y="2133600"/>
            <a:ext cx="444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M</a:t>
            </a:r>
          </a:p>
        </p:txBody>
      </p:sp>
      <p:sp>
        <p:nvSpPr>
          <p:cNvPr id="27724" name="Text Box 163"/>
          <p:cNvSpPr txBox="1">
            <a:spLocks noChangeArrowheads="1"/>
          </p:cNvSpPr>
          <p:nvPr/>
        </p:nvSpPr>
        <p:spPr bwMode="auto">
          <a:xfrm>
            <a:off x="4521200" y="2616200"/>
            <a:ext cx="444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X</a:t>
            </a:r>
          </a:p>
        </p:txBody>
      </p:sp>
      <p:sp>
        <p:nvSpPr>
          <p:cNvPr id="27725" name="Text Box 164"/>
          <p:cNvSpPr txBox="1">
            <a:spLocks noChangeArrowheads="1"/>
          </p:cNvSpPr>
          <p:nvPr/>
        </p:nvSpPr>
        <p:spPr bwMode="auto">
          <a:xfrm>
            <a:off x="5041900" y="2590800"/>
            <a:ext cx="444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I</a:t>
            </a:r>
          </a:p>
        </p:txBody>
      </p:sp>
      <p:sp>
        <p:nvSpPr>
          <p:cNvPr id="27726" name="Text Box 165"/>
          <p:cNvSpPr txBox="1">
            <a:spLocks noChangeArrowheads="1"/>
          </p:cNvSpPr>
          <p:nvPr/>
        </p:nvSpPr>
        <p:spPr bwMode="auto">
          <a:xfrm>
            <a:off x="5613400" y="2590800"/>
            <a:ext cx="444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Ế</a:t>
            </a:r>
          </a:p>
        </p:txBody>
      </p:sp>
      <p:sp>
        <p:nvSpPr>
          <p:cNvPr id="27727" name="Text Box 166"/>
          <p:cNvSpPr txBox="1">
            <a:spLocks noChangeArrowheads="1"/>
          </p:cNvSpPr>
          <p:nvPr/>
        </p:nvSpPr>
        <p:spPr bwMode="auto">
          <a:xfrm>
            <a:off x="6096000" y="2590800"/>
            <a:ext cx="444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C</a:t>
            </a:r>
          </a:p>
        </p:txBody>
      </p:sp>
      <p:sp>
        <p:nvSpPr>
          <p:cNvPr id="27729" name="Rectangle 81"/>
          <p:cNvSpPr>
            <a:spLocks noChangeArrowheads="1"/>
          </p:cNvSpPr>
          <p:nvPr/>
        </p:nvSpPr>
        <p:spPr bwMode="auto">
          <a:xfrm>
            <a:off x="3810000" y="1143000"/>
            <a:ext cx="3429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 Ô CHỮ</a:t>
            </a:r>
          </a:p>
        </p:txBody>
      </p:sp>
    </p:spTree>
    <p:extLst>
      <p:ext uri="{BB962C8B-B14F-4D97-AF65-F5344CB8AC3E}">
        <p14:creationId xmlns:p14="http://schemas.microsoft.com/office/powerpoint/2010/main" val="3289713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6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6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6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60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60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60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60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86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608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608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6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4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608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608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6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0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608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608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6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6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608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608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6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2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608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608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6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8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608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608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6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4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608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608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6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1" grpId="0"/>
      <p:bldP spid="86022" grpId="0" animBg="1"/>
      <p:bldP spid="86080" grpId="0" animBg="1"/>
      <p:bldP spid="86081" grpId="0"/>
      <p:bldP spid="86082" grpId="0"/>
      <p:bldP spid="86083" grpId="0"/>
      <p:bldP spid="86084" grpId="0"/>
      <p:bldP spid="86085" grpId="0"/>
      <p:bldP spid="86086" grpId="0"/>
      <p:bldP spid="8608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9F7DE50-5792-43F2-98D2-BB7EBEE75556}"/>
              </a:ext>
            </a:extLst>
          </p:cNvPr>
          <p:cNvSpPr txBox="1"/>
          <p:nvPr/>
        </p:nvSpPr>
        <p:spPr>
          <a:xfrm>
            <a:off x="4628290" y="217184"/>
            <a:ext cx="30732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 CỐ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CCF47EC-FB05-43D4-B67B-207424168AA5}"/>
              </a:ext>
            </a:extLst>
          </p:cNvPr>
          <p:cNvSpPr txBox="1"/>
          <p:nvPr/>
        </p:nvSpPr>
        <p:spPr>
          <a:xfrm>
            <a:off x="871285" y="1278643"/>
            <a:ext cx="67457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vốn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endParaRPr lang="en-US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5B3DEA5-79F3-4E83-B9CC-051A9AC20CE3}"/>
              </a:ext>
            </a:extLst>
          </p:cNvPr>
          <p:cNvSpPr txBox="1"/>
          <p:nvPr/>
        </p:nvSpPr>
        <p:spPr>
          <a:xfrm>
            <a:off x="830831" y="2341374"/>
            <a:ext cx="81708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phẩy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8661026-A42D-4620-97FE-5413260E8E1A}"/>
              </a:ext>
            </a:extLst>
          </p:cNvPr>
          <p:cNvSpPr txBox="1"/>
          <p:nvPr/>
        </p:nvSpPr>
        <p:spPr>
          <a:xfrm>
            <a:off x="530212" y="3404105"/>
            <a:ext cx="112694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2954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0"/>
            <a:ext cx="10972800" cy="822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27398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webjong_illustrations_996553_to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WordArt 7"/>
          <p:cNvSpPr>
            <a:spLocks noChangeArrowheads="1" noChangeShapeType="1" noTextEdit="1"/>
          </p:cNvSpPr>
          <p:nvPr/>
        </p:nvSpPr>
        <p:spPr bwMode="auto">
          <a:xfrm>
            <a:off x="1563188" y="4050545"/>
            <a:ext cx="8839200" cy="13716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4000" b="1" i="1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CHÚC CÁC EM LUÔN </a:t>
            </a:r>
            <a:r>
              <a:rPr lang="en-US" sz="4000" b="1" i="1" kern="10" dirty="0" smtClean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CHĂM NGOAN HỌC GIỎI</a:t>
            </a:r>
            <a:endParaRPr lang="en-US" sz="4000" b="1" i="1" kern="10" dirty="0">
              <a:ln w="19050">
                <a:solidFill>
                  <a:srgbClr val="FF00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61134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070208" y="4043323"/>
            <a:ext cx="4690617" cy="277462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555" y="1261279"/>
            <a:ext cx="3627906" cy="41195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88" y="4229448"/>
            <a:ext cx="1698289" cy="1600896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4D3C0B13-2CB5-416B-80E3-A2B87A8845E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3711" y="5257104"/>
            <a:ext cx="1698289" cy="1600896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E0028E2D-1CF1-4B94-8A8D-316C1CEE6D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4492" y="3872778"/>
            <a:ext cx="2314235" cy="2314235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1FA6700A-4418-4C0E-A5B4-673AC0924E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332" y="4900434"/>
            <a:ext cx="2314235" cy="2314235"/>
          </a:xfrm>
          <a:prstGeom prst="rect">
            <a:avLst/>
          </a:prstGeom>
        </p:spPr>
      </p:pic>
      <p:sp>
        <p:nvSpPr>
          <p:cNvPr id="7" name="Cloud 6">
            <a:extLst>
              <a:ext uri="{FF2B5EF4-FFF2-40B4-BE49-F238E27FC236}">
                <a16:creationId xmlns:a16="http://schemas.microsoft.com/office/drawing/2014/main" xmlns="" id="{E280E0CE-0499-4933-8827-55BBF0040BBF}"/>
              </a:ext>
            </a:extLst>
          </p:cNvPr>
          <p:cNvSpPr/>
          <p:nvPr/>
        </p:nvSpPr>
        <p:spPr>
          <a:xfrm>
            <a:off x="3971088" y="152559"/>
            <a:ext cx="6192243" cy="3720219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+mj-lt"/>
              </a:rPr>
              <a:t>Ai </a:t>
            </a:r>
            <a:r>
              <a:rPr lang="en-US" sz="6000" dirty="0" err="1">
                <a:solidFill>
                  <a:srgbClr val="FF0000"/>
                </a:solidFill>
                <a:latin typeface="+mj-lt"/>
              </a:rPr>
              <a:t>nhanh</a:t>
            </a:r>
            <a:r>
              <a:rPr lang="en-US" sz="6000" dirty="0">
                <a:solidFill>
                  <a:srgbClr val="FF0000"/>
                </a:solidFill>
                <a:latin typeface="+mj-lt"/>
              </a:rPr>
              <a:t> </a:t>
            </a:r>
          </a:p>
          <a:p>
            <a:pPr algn="ctr"/>
            <a:r>
              <a:rPr lang="en-US" sz="6000" dirty="0">
                <a:solidFill>
                  <a:srgbClr val="FF0000"/>
                </a:solidFill>
                <a:latin typeface="+mj-lt"/>
              </a:rPr>
              <a:t>Ai </a:t>
            </a:r>
            <a:r>
              <a:rPr lang="en-US" sz="6000" dirty="0" err="1">
                <a:solidFill>
                  <a:srgbClr val="FF0000"/>
                </a:solidFill>
                <a:latin typeface="+mj-lt"/>
              </a:rPr>
              <a:t>đúng</a:t>
            </a:r>
            <a:r>
              <a:rPr lang="en-US" sz="6000" dirty="0">
                <a:solidFill>
                  <a:srgbClr val="FF0000"/>
                </a:solidFill>
                <a:latin typeface="+mj-lt"/>
              </a:rPr>
              <a:t>?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226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5753678" y="4156575"/>
            <a:ext cx="9144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753678" y="3281932"/>
            <a:ext cx="9144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753678" y="2331089"/>
            <a:ext cx="9144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753678" y="1427604"/>
            <a:ext cx="9144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906078" y="4232775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D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94189" y="156507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A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06078" y="3358132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906078" y="2367532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pic>
        <p:nvPicPr>
          <p:cNvPr id="22" name="Picture 21" descr="tich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136899" y="4156575"/>
            <a:ext cx="965200" cy="723900"/>
          </a:xfrm>
          <a:prstGeom prst="rect">
            <a:avLst/>
          </a:prstGeom>
        </p:spPr>
      </p:pic>
      <p:pic>
        <p:nvPicPr>
          <p:cNvPr id="23" name="Picture 22" descr="sai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143008" y="2389661"/>
            <a:ext cx="711200" cy="533400"/>
          </a:xfrm>
          <a:prstGeom prst="rect">
            <a:avLst/>
          </a:prstGeom>
        </p:spPr>
      </p:pic>
      <p:pic>
        <p:nvPicPr>
          <p:cNvPr id="24" name="Picture 23" descr="sai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125010" y="3339277"/>
            <a:ext cx="711200" cy="533400"/>
          </a:xfrm>
          <a:prstGeom prst="rect">
            <a:avLst/>
          </a:prstGeom>
        </p:spPr>
      </p:pic>
      <p:pic>
        <p:nvPicPr>
          <p:cNvPr id="25" name="Picture 24" descr="sai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148028" y="1535539"/>
            <a:ext cx="711200" cy="533400"/>
          </a:xfrm>
          <a:prstGeom prst="rect">
            <a:avLst/>
          </a:prstGeom>
        </p:spPr>
      </p:pic>
      <p:sp>
        <p:nvSpPr>
          <p:cNvPr id="26" name="AẪ">
            <a:extLst>
              <a:ext uri="{FF2B5EF4-FFF2-40B4-BE49-F238E27FC236}">
                <a16:creationId xmlns:a16="http://schemas.microsoft.com/office/drawing/2014/main" xmlns="" id="{B03B1389-6DD2-45DC-BD7E-44A607F79762}"/>
              </a:ext>
            </a:extLst>
          </p:cNvPr>
          <p:cNvSpPr/>
          <p:nvPr/>
        </p:nvSpPr>
        <p:spPr>
          <a:xfrm flipV="1">
            <a:off x="7245999" y="4043672"/>
            <a:ext cx="3732400" cy="707093"/>
          </a:xfrm>
          <a:prstGeom prst="parallelogram">
            <a:avLst>
              <a:gd name="adj" fmla="val 11881"/>
            </a:avLst>
          </a:prstGeom>
          <a:gradFill>
            <a:gsLst>
              <a:gs pos="49000">
                <a:schemeClr val="bg1">
                  <a:lumMod val="85000"/>
                </a:schemeClr>
              </a:gs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atin typeface="UTM Neutra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BSÃA">
            <a:extLst>
              <a:ext uri="{FF2B5EF4-FFF2-40B4-BE49-F238E27FC236}">
                <a16:creationId xmlns:a16="http://schemas.microsoft.com/office/drawing/2014/main" xmlns="" id="{D63B2B3B-0118-4C5E-821E-EC41F45CFE28}"/>
              </a:ext>
            </a:extLst>
          </p:cNvPr>
          <p:cNvSpPr/>
          <p:nvPr/>
        </p:nvSpPr>
        <p:spPr>
          <a:xfrm flipV="1">
            <a:off x="7055008" y="2290944"/>
            <a:ext cx="3732400" cy="707093"/>
          </a:xfrm>
          <a:prstGeom prst="parallelogram">
            <a:avLst>
              <a:gd name="adj" fmla="val 11881"/>
            </a:avLst>
          </a:prstGeom>
          <a:gradFill>
            <a:gsLst>
              <a:gs pos="49000">
                <a:schemeClr val="bg1">
                  <a:lumMod val="85000"/>
                </a:schemeClr>
              </a:gs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atin typeface="UTM Neutra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CÂSXAS">
            <a:extLst>
              <a:ext uri="{FF2B5EF4-FFF2-40B4-BE49-F238E27FC236}">
                <a16:creationId xmlns:a16="http://schemas.microsoft.com/office/drawing/2014/main" xmlns="" id="{98DCA23C-E507-4F14-8C1E-CC9B347B4FFE}"/>
              </a:ext>
            </a:extLst>
          </p:cNvPr>
          <p:cNvSpPr/>
          <p:nvPr/>
        </p:nvSpPr>
        <p:spPr>
          <a:xfrm flipV="1">
            <a:off x="7156608" y="3165333"/>
            <a:ext cx="3732400" cy="707093"/>
          </a:xfrm>
          <a:prstGeom prst="parallelogram">
            <a:avLst>
              <a:gd name="adj" fmla="val 11881"/>
            </a:avLst>
          </a:prstGeom>
          <a:gradFill>
            <a:gsLst>
              <a:gs pos="49000">
                <a:schemeClr val="bg1">
                  <a:lumMod val="85000"/>
                </a:schemeClr>
              </a:gs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atin typeface="UTM Neutra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4" name="TimeProcess_Back">
            <a:extLst>
              <a:ext uri="{FF2B5EF4-FFF2-40B4-BE49-F238E27FC236}">
                <a16:creationId xmlns:a16="http://schemas.microsoft.com/office/drawing/2014/main" xmlns="" id="{26E3FAD6-0B3E-482F-9299-454F3B924A9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52428"/>
            <a:ext cx="4395629" cy="21513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357562" y="4128597"/>
            <a:ext cx="35092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vi-VN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ơ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229897" y="2372260"/>
            <a:ext cx="33579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Họa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sĩ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373859" y="3296976"/>
            <a:ext cx="34135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DSSXSAX">
            <a:extLst>
              <a:ext uri="{FF2B5EF4-FFF2-40B4-BE49-F238E27FC236}">
                <a16:creationId xmlns:a16="http://schemas.microsoft.com/office/drawing/2014/main" xmlns="" id="{D6BFE8B9-21A3-4DF6-8F12-FF5C83427736}"/>
              </a:ext>
            </a:extLst>
          </p:cNvPr>
          <p:cNvSpPr/>
          <p:nvPr/>
        </p:nvSpPr>
        <p:spPr>
          <a:xfrm flipV="1">
            <a:off x="6953903" y="1467632"/>
            <a:ext cx="3732400" cy="707093"/>
          </a:xfrm>
          <a:prstGeom prst="parallelogram">
            <a:avLst>
              <a:gd name="adj" fmla="val 11881"/>
            </a:avLst>
          </a:prstGeom>
          <a:gradFill>
            <a:gsLst>
              <a:gs pos="49000">
                <a:schemeClr val="bg1">
                  <a:lumMod val="85000"/>
                </a:schemeClr>
              </a:gs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atin typeface="UTM Neutra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055008" y="1594020"/>
            <a:ext cx="33101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an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71838" y="268501"/>
            <a:ext cx="94366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: </a:t>
            </a:r>
            <a:r>
              <a:rPr lang="en-US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endParaRPr lang="en-US" sz="3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" name="Picture 26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5922" y="6271667"/>
            <a:ext cx="533400" cy="533400"/>
          </a:xfrm>
          <a:prstGeom prst="rect">
            <a:avLst/>
          </a:prstGeom>
        </p:spPr>
      </p:pic>
      <p:pic>
        <p:nvPicPr>
          <p:cNvPr id="29" name="TimeProcess_Back">
            <a:extLst>
              <a:ext uri="{FF2B5EF4-FFF2-40B4-BE49-F238E27FC236}">
                <a16:creationId xmlns:a16="http://schemas.microsoft.com/office/drawing/2014/main" xmlns="" id="{26E3FAD6-0B3E-482F-9299-454F3B924A9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768" y="1187393"/>
            <a:ext cx="4395629" cy="215130"/>
          </a:xfrm>
          <a:prstGeom prst="rect">
            <a:avLst/>
          </a:prstGeom>
        </p:spPr>
      </p:pic>
      <p:pic>
        <p:nvPicPr>
          <p:cNvPr id="31" name="TIME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61" y="1097746"/>
            <a:ext cx="369651" cy="365760"/>
          </a:xfrm>
          <a:prstGeom prst="rect">
            <a:avLst/>
          </a:prstGeom>
        </p:spPr>
      </p:pic>
      <p:sp>
        <p:nvSpPr>
          <p:cNvPr id="32" name="TimeProcess">
            <a:extLst>
              <a:ext uri="{FF2B5EF4-FFF2-40B4-BE49-F238E27FC236}">
                <a16:creationId xmlns:a16="http://schemas.microsoft.com/office/drawing/2014/main" xmlns="" id="{798B5C58-B643-4270-BB6D-80FC3B1DEE56}"/>
              </a:ext>
            </a:extLst>
          </p:cNvPr>
          <p:cNvSpPr/>
          <p:nvPr/>
        </p:nvSpPr>
        <p:spPr>
          <a:xfrm>
            <a:off x="1121388" y="1226422"/>
            <a:ext cx="4389120" cy="182880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FFFF00"/>
            </a:solidFill>
          </a:ln>
          <a:effectLst>
            <a:outerShdw blurRad="152400" sx="103000" sy="103000" algn="ctr" rotWithShape="0">
              <a:prstClr val="black">
                <a:alpha val="5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16FDF5E7-13DE-4E92-9221-E9AFF7F75788}"/>
              </a:ext>
            </a:extLst>
          </p:cNvPr>
          <p:cNvGrpSpPr/>
          <p:nvPr/>
        </p:nvGrpSpPr>
        <p:grpSpPr>
          <a:xfrm>
            <a:off x="399661" y="1836652"/>
            <a:ext cx="4625576" cy="3129515"/>
            <a:chOff x="208010" y="1823605"/>
            <a:chExt cx="4625576" cy="3129515"/>
          </a:xfrm>
        </p:grpSpPr>
        <p:pic>
          <p:nvPicPr>
            <p:cNvPr id="3" name="Picture 2" descr="A person wearing a suit and tie smiling at the camera&#10;&#10;Description automatically generated">
              <a:extLst>
                <a:ext uri="{FF2B5EF4-FFF2-40B4-BE49-F238E27FC236}">
                  <a16:creationId xmlns:a16="http://schemas.microsoft.com/office/drawing/2014/main" xmlns="" id="{1D9D008D-6112-4525-9639-F854740F744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92233" y="1823605"/>
              <a:ext cx="2241353" cy="312951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solidFill>
                <a:srgbClr val="002060"/>
              </a:solidFill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6" name="Picture 5" descr="A picture containing food&#10;&#10;Description automatically generated">
              <a:extLst>
                <a:ext uri="{FF2B5EF4-FFF2-40B4-BE49-F238E27FC236}">
                  <a16:creationId xmlns:a16="http://schemas.microsoft.com/office/drawing/2014/main" xmlns="" id="{FF43BD6C-B44C-4909-90CC-451539AC9C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947" t="6121" r="15915" b="6652"/>
            <a:stretch/>
          </p:blipFill>
          <p:spPr>
            <a:xfrm>
              <a:off x="208010" y="1823605"/>
              <a:ext cx="2301114" cy="312951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solidFill>
                <a:srgbClr val="002060"/>
              </a:solidFill>
            </a:ln>
            <a:effectLst>
              <a:reflection blurRad="12700" stA="38000" endPos="28000" dist="5000" dir="5400000" sy="-100000" algn="bl" rotWithShape="0"/>
            </a:effectLst>
          </p:spPr>
        </p:pic>
      </p:grpSp>
    </p:spTree>
    <p:extLst>
      <p:ext uri="{BB962C8B-B14F-4D97-AF65-F5344CB8AC3E}">
        <p14:creationId xmlns:p14="http://schemas.microsoft.com/office/powerpoint/2010/main" val="2317486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7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5981670" y="3063450"/>
            <a:ext cx="9144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981670" y="3961499"/>
            <a:ext cx="9144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981670" y="2171532"/>
            <a:ext cx="9144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981670" y="4875899"/>
            <a:ext cx="9144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981670" y="313965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B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101000" y="5024015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01000" y="4036796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C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981670" y="2207975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A</a:t>
            </a:r>
          </a:p>
        </p:txBody>
      </p:sp>
      <p:pic>
        <p:nvPicPr>
          <p:cNvPr id="22" name="Picture 21" descr="tich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017627" y="3004341"/>
            <a:ext cx="965200" cy="723900"/>
          </a:xfrm>
          <a:prstGeom prst="rect">
            <a:avLst/>
          </a:prstGeom>
        </p:spPr>
      </p:pic>
      <p:pic>
        <p:nvPicPr>
          <p:cNvPr id="23" name="Picture 22" descr="sai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979374" y="2206651"/>
            <a:ext cx="711200" cy="533400"/>
          </a:xfrm>
          <a:prstGeom prst="rect">
            <a:avLst/>
          </a:prstGeom>
        </p:spPr>
      </p:pic>
      <p:pic>
        <p:nvPicPr>
          <p:cNvPr id="24" name="Picture 23" descr="sai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125304" y="4036796"/>
            <a:ext cx="711200" cy="533400"/>
          </a:xfrm>
          <a:prstGeom prst="rect">
            <a:avLst/>
          </a:prstGeom>
        </p:spPr>
      </p:pic>
      <p:pic>
        <p:nvPicPr>
          <p:cNvPr id="25" name="Picture 24" descr="sai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172614" y="4849031"/>
            <a:ext cx="711200" cy="533400"/>
          </a:xfrm>
          <a:prstGeom prst="rect">
            <a:avLst/>
          </a:prstGeom>
        </p:spPr>
      </p:pic>
      <p:sp>
        <p:nvSpPr>
          <p:cNvPr id="26" name="AẪ">
            <a:extLst>
              <a:ext uri="{FF2B5EF4-FFF2-40B4-BE49-F238E27FC236}">
                <a16:creationId xmlns:a16="http://schemas.microsoft.com/office/drawing/2014/main" xmlns="" id="{B03B1389-6DD2-45DC-BD7E-44A607F79762}"/>
              </a:ext>
            </a:extLst>
          </p:cNvPr>
          <p:cNvSpPr/>
          <p:nvPr/>
        </p:nvSpPr>
        <p:spPr>
          <a:xfrm flipV="1">
            <a:off x="7229986" y="3104984"/>
            <a:ext cx="3732400" cy="707093"/>
          </a:xfrm>
          <a:prstGeom prst="parallelogram">
            <a:avLst>
              <a:gd name="adj" fmla="val 11881"/>
            </a:avLst>
          </a:prstGeom>
          <a:gradFill>
            <a:gsLst>
              <a:gs pos="49000">
                <a:schemeClr val="bg1">
                  <a:lumMod val="85000"/>
                </a:schemeClr>
              </a:gs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atin typeface="UTM Neutra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BSÃA">
            <a:extLst>
              <a:ext uri="{FF2B5EF4-FFF2-40B4-BE49-F238E27FC236}">
                <a16:creationId xmlns:a16="http://schemas.microsoft.com/office/drawing/2014/main" xmlns="" id="{D63B2B3B-0118-4C5E-821E-EC41F45CFE28}"/>
              </a:ext>
            </a:extLst>
          </p:cNvPr>
          <p:cNvSpPr/>
          <p:nvPr/>
        </p:nvSpPr>
        <p:spPr>
          <a:xfrm flipV="1">
            <a:off x="7124677" y="2128483"/>
            <a:ext cx="3732400" cy="707093"/>
          </a:xfrm>
          <a:prstGeom prst="parallelogram">
            <a:avLst>
              <a:gd name="adj" fmla="val 11881"/>
            </a:avLst>
          </a:prstGeom>
          <a:gradFill>
            <a:gsLst>
              <a:gs pos="49000">
                <a:schemeClr val="bg1">
                  <a:lumMod val="85000"/>
                </a:schemeClr>
              </a:gs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atin typeface="UTM Neutra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CÂSXAS">
            <a:extLst>
              <a:ext uri="{FF2B5EF4-FFF2-40B4-BE49-F238E27FC236}">
                <a16:creationId xmlns:a16="http://schemas.microsoft.com/office/drawing/2014/main" xmlns="" id="{98DCA23C-E507-4F14-8C1E-CC9B347B4FFE}"/>
              </a:ext>
            </a:extLst>
          </p:cNvPr>
          <p:cNvSpPr/>
          <p:nvPr/>
        </p:nvSpPr>
        <p:spPr>
          <a:xfrm flipV="1">
            <a:off x="7363914" y="3976779"/>
            <a:ext cx="3732400" cy="707093"/>
          </a:xfrm>
          <a:prstGeom prst="parallelogram">
            <a:avLst>
              <a:gd name="adj" fmla="val 11881"/>
            </a:avLst>
          </a:prstGeom>
          <a:gradFill>
            <a:gsLst>
              <a:gs pos="49000">
                <a:schemeClr val="bg1">
                  <a:lumMod val="85000"/>
                </a:schemeClr>
              </a:gs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atin typeface="UTM Neutra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159414" y="3272832"/>
            <a:ext cx="436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159414" y="2280842"/>
            <a:ext cx="436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võ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532002" y="4074887"/>
            <a:ext cx="3802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DSSXSAX">
            <a:extLst>
              <a:ext uri="{FF2B5EF4-FFF2-40B4-BE49-F238E27FC236}">
                <a16:creationId xmlns:a16="http://schemas.microsoft.com/office/drawing/2014/main" xmlns="" id="{D6BFE8B9-21A3-4DF6-8F12-FF5C83427736}"/>
              </a:ext>
            </a:extLst>
          </p:cNvPr>
          <p:cNvSpPr/>
          <p:nvPr/>
        </p:nvSpPr>
        <p:spPr>
          <a:xfrm flipV="1">
            <a:off x="7424278" y="4750374"/>
            <a:ext cx="3732400" cy="707093"/>
          </a:xfrm>
          <a:prstGeom prst="parallelogram">
            <a:avLst>
              <a:gd name="adj" fmla="val 11881"/>
            </a:avLst>
          </a:prstGeom>
          <a:gradFill>
            <a:gsLst>
              <a:gs pos="49000">
                <a:schemeClr val="bg1">
                  <a:lumMod val="85000"/>
                </a:schemeClr>
              </a:gs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atin typeface="UTM Neutra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691083" y="4875899"/>
            <a:ext cx="29606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0" y="383852"/>
            <a:ext cx="94366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: </a:t>
            </a:r>
            <a:r>
              <a:rPr lang="en-US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27" name="Picture 26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5922" y="6271667"/>
            <a:ext cx="533400" cy="533400"/>
          </a:xfrm>
          <a:prstGeom prst="rect">
            <a:avLst/>
          </a:prstGeom>
        </p:spPr>
      </p:pic>
      <p:pic>
        <p:nvPicPr>
          <p:cNvPr id="29" name="TimeProcess_Back">
            <a:extLst>
              <a:ext uri="{FF2B5EF4-FFF2-40B4-BE49-F238E27FC236}">
                <a16:creationId xmlns:a16="http://schemas.microsoft.com/office/drawing/2014/main" xmlns="" id="{26E3FAD6-0B3E-482F-9299-454F3B924A9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159" y="1145009"/>
            <a:ext cx="4436603" cy="217135"/>
          </a:xfrm>
          <a:prstGeom prst="rect">
            <a:avLst/>
          </a:prstGeom>
        </p:spPr>
      </p:pic>
      <p:pic>
        <p:nvPicPr>
          <p:cNvPr id="31" name="TIME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407" y="1035582"/>
            <a:ext cx="369651" cy="365760"/>
          </a:xfrm>
          <a:prstGeom prst="rect">
            <a:avLst/>
          </a:prstGeom>
        </p:spPr>
      </p:pic>
      <p:sp>
        <p:nvSpPr>
          <p:cNvPr id="32" name="TimeProcess">
            <a:extLst>
              <a:ext uri="{FF2B5EF4-FFF2-40B4-BE49-F238E27FC236}">
                <a16:creationId xmlns:a16="http://schemas.microsoft.com/office/drawing/2014/main" xmlns="" id="{798B5C58-B643-4270-BB6D-80FC3B1DEE56}"/>
              </a:ext>
            </a:extLst>
          </p:cNvPr>
          <p:cNvSpPr/>
          <p:nvPr/>
        </p:nvSpPr>
        <p:spPr>
          <a:xfrm>
            <a:off x="1240434" y="1145172"/>
            <a:ext cx="4389120" cy="182880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FFFF00"/>
            </a:solidFill>
          </a:ln>
          <a:effectLst>
            <a:outerShdw blurRad="152400" sx="103000" sy="103000" algn="ctr" rotWithShape="0">
              <a:prstClr val="black">
                <a:alpha val="5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61870941-FD91-40ED-B18B-55490F931BB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33" y="2012418"/>
            <a:ext cx="5600700" cy="3810000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16976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5981670" y="3063450"/>
            <a:ext cx="9144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981670" y="3961499"/>
            <a:ext cx="9144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981670" y="2171532"/>
            <a:ext cx="9144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981670" y="4875899"/>
            <a:ext cx="9144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981670" y="313965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B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101000" y="5024015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01000" y="4036796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C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981670" y="2207975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A</a:t>
            </a:r>
          </a:p>
        </p:txBody>
      </p:sp>
      <p:pic>
        <p:nvPicPr>
          <p:cNvPr id="22" name="Picture 21" descr="tich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017627" y="3004341"/>
            <a:ext cx="965200" cy="723900"/>
          </a:xfrm>
          <a:prstGeom prst="rect">
            <a:avLst/>
          </a:prstGeom>
        </p:spPr>
      </p:pic>
      <p:pic>
        <p:nvPicPr>
          <p:cNvPr id="23" name="Picture 22" descr="sai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979374" y="2206651"/>
            <a:ext cx="711200" cy="533400"/>
          </a:xfrm>
          <a:prstGeom prst="rect">
            <a:avLst/>
          </a:prstGeom>
        </p:spPr>
      </p:pic>
      <p:pic>
        <p:nvPicPr>
          <p:cNvPr id="24" name="Picture 23" descr="sai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125304" y="4036796"/>
            <a:ext cx="711200" cy="533400"/>
          </a:xfrm>
          <a:prstGeom prst="rect">
            <a:avLst/>
          </a:prstGeom>
        </p:spPr>
      </p:pic>
      <p:pic>
        <p:nvPicPr>
          <p:cNvPr id="25" name="Picture 24" descr="sai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172614" y="4849031"/>
            <a:ext cx="711200" cy="533400"/>
          </a:xfrm>
          <a:prstGeom prst="rect">
            <a:avLst/>
          </a:prstGeom>
        </p:spPr>
      </p:pic>
      <p:sp>
        <p:nvSpPr>
          <p:cNvPr id="26" name="AẪ">
            <a:extLst>
              <a:ext uri="{FF2B5EF4-FFF2-40B4-BE49-F238E27FC236}">
                <a16:creationId xmlns:a16="http://schemas.microsoft.com/office/drawing/2014/main" xmlns="" id="{B03B1389-6DD2-45DC-BD7E-44A607F79762}"/>
              </a:ext>
            </a:extLst>
          </p:cNvPr>
          <p:cNvSpPr/>
          <p:nvPr/>
        </p:nvSpPr>
        <p:spPr>
          <a:xfrm flipV="1">
            <a:off x="7229986" y="3104984"/>
            <a:ext cx="3732400" cy="707093"/>
          </a:xfrm>
          <a:prstGeom prst="parallelogram">
            <a:avLst>
              <a:gd name="adj" fmla="val 11881"/>
            </a:avLst>
          </a:prstGeom>
          <a:gradFill>
            <a:gsLst>
              <a:gs pos="49000">
                <a:schemeClr val="bg1">
                  <a:lumMod val="85000"/>
                </a:schemeClr>
              </a:gs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atin typeface="UTM Neutra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BSÃA">
            <a:extLst>
              <a:ext uri="{FF2B5EF4-FFF2-40B4-BE49-F238E27FC236}">
                <a16:creationId xmlns:a16="http://schemas.microsoft.com/office/drawing/2014/main" xmlns="" id="{D63B2B3B-0118-4C5E-821E-EC41F45CFE28}"/>
              </a:ext>
            </a:extLst>
          </p:cNvPr>
          <p:cNvSpPr/>
          <p:nvPr/>
        </p:nvSpPr>
        <p:spPr>
          <a:xfrm flipV="1">
            <a:off x="7124677" y="2128483"/>
            <a:ext cx="3732400" cy="707093"/>
          </a:xfrm>
          <a:prstGeom prst="parallelogram">
            <a:avLst>
              <a:gd name="adj" fmla="val 11881"/>
            </a:avLst>
          </a:prstGeom>
          <a:gradFill>
            <a:gsLst>
              <a:gs pos="49000">
                <a:schemeClr val="bg1">
                  <a:lumMod val="85000"/>
                </a:schemeClr>
              </a:gs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atin typeface="UTM Neutra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CÂSXAS">
            <a:extLst>
              <a:ext uri="{FF2B5EF4-FFF2-40B4-BE49-F238E27FC236}">
                <a16:creationId xmlns:a16="http://schemas.microsoft.com/office/drawing/2014/main" xmlns="" id="{98DCA23C-E507-4F14-8C1E-CC9B347B4FFE}"/>
              </a:ext>
            </a:extLst>
          </p:cNvPr>
          <p:cNvSpPr/>
          <p:nvPr/>
        </p:nvSpPr>
        <p:spPr>
          <a:xfrm flipV="1">
            <a:off x="7363914" y="3976779"/>
            <a:ext cx="3732400" cy="707093"/>
          </a:xfrm>
          <a:prstGeom prst="parallelogram">
            <a:avLst>
              <a:gd name="adj" fmla="val 11881"/>
            </a:avLst>
          </a:prstGeom>
          <a:gradFill>
            <a:gsLst>
              <a:gs pos="49000">
                <a:schemeClr val="bg1">
                  <a:lumMod val="85000"/>
                </a:schemeClr>
              </a:gs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atin typeface="UTM Neutra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159414" y="3272832"/>
            <a:ext cx="436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Múa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rối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159414" y="2280842"/>
            <a:ext cx="436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Cải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l</a:t>
            </a:r>
            <a:r>
              <a:rPr lang="vi-VN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ơng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532002" y="4074887"/>
            <a:ext cx="3802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Quan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Ninh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DSSXSAX">
            <a:extLst>
              <a:ext uri="{FF2B5EF4-FFF2-40B4-BE49-F238E27FC236}">
                <a16:creationId xmlns:a16="http://schemas.microsoft.com/office/drawing/2014/main" xmlns="" id="{D6BFE8B9-21A3-4DF6-8F12-FF5C83427736}"/>
              </a:ext>
            </a:extLst>
          </p:cNvPr>
          <p:cNvSpPr/>
          <p:nvPr/>
        </p:nvSpPr>
        <p:spPr>
          <a:xfrm flipV="1">
            <a:off x="7424278" y="4750374"/>
            <a:ext cx="3732400" cy="707093"/>
          </a:xfrm>
          <a:prstGeom prst="parallelogram">
            <a:avLst>
              <a:gd name="adj" fmla="val 11881"/>
            </a:avLst>
          </a:prstGeom>
          <a:gradFill>
            <a:gsLst>
              <a:gs pos="49000">
                <a:schemeClr val="bg1">
                  <a:lumMod val="85000"/>
                </a:schemeClr>
              </a:gs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atin typeface="UTM Neutra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691083" y="4875899"/>
            <a:ext cx="29606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Rock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0" y="383852"/>
            <a:ext cx="94366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: </a:t>
            </a:r>
            <a:r>
              <a:rPr lang="en-US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27" name="Picture 26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5922" y="6271667"/>
            <a:ext cx="533400" cy="533400"/>
          </a:xfrm>
          <a:prstGeom prst="rect">
            <a:avLst/>
          </a:prstGeom>
        </p:spPr>
      </p:pic>
      <p:pic>
        <p:nvPicPr>
          <p:cNvPr id="29" name="TimeProcess_Back">
            <a:extLst>
              <a:ext uri="{FF2B5EF4-FFF2-40B4-BE49-F238E27FC236}">
                <a16:creationId xmlns:a16="http://schemas.microsoft.com/office/drawing/2014/main" xmlns="" id="{26E3FAD6-0B3E-482F-9299-454F3B924A9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159" y="1145009"/>
            <a:ext cx="4436603" cy="217135"/>
          </a:xfrm>
          <a:prstGeom prst="rect">
            <a:avLst/>
          </a:prstGeom>
        </p:spPr>
      </p:pic>
      <p:pic>
        <p:nvPicPr>
          <p:cNvPr id="31" name="TIME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407" y="1035582"/>
            <a:ext cx="369651" cy="365760"/>
          </a:xfrm>
          <a:prstGeom prst="rect">
            <a:avLst/>
          </a:prstGeom>
        </p:spPr>
      </p:pic>
      <p:sp>
        <p:nvSpPr>
          <p:cNvPr id="32" name="TimeProcess">
            <a:extLst>
              <a:ext uri="{FF2B5EF4-FFF2-40B4-BE49-F238E27FC236}">
                <a16:creationId xmlns:a16="http://schemas.microsoft.com/office/drawing/2014/main" xmlns="" id="{798B5C58-B643-4270-BB6D-80FC3B1DEE56}"/>
              </a:ext>
            </a:extLst>
          </p:cNvPr>
          <p:cNvSpPr/>
          <p:nvPr/>
        </p:nvSpPr>
        <p:spPr>
          <a:xfrm>
            <a:off x="1240434" y="1145172"/>
            <a:ext cx="4389120" cy="182880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FFFF00"/>
            </a:solidFill>
          </a:ln>
          <a:effectLst>
            <a:outerShdw blurRad="152400" sx="103000" sy="103000" algn="ctr" rotWithShape="0">
              <a:prstClr val="black">
                <a:alpha val="5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group of people on a stage&#10;&#10;Description automatically generated">
            <a:extLst>
              <a:ext uri="{FF2B5EF4-FFF2-40B4-BE49-F238E27FC236}">
                <a16:creationId xmlns:a16="http://schemas.microsoft.com/office/drawing/2014/main" xmlns="" id="{D3F4024A-325F-40D7-BDF0-A1F4DFB200B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0" y="1928812"/>
            <a:ext cx="5715000" cy="37840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3830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4D7338E3-F96A-4744-B3B9-29FA90FF8BD3}"/>
              </a:ext>
            </a:extLst>
          </p:cNvPr>
          <p:cNvGrpSpPr/>
          <p:nvPr/>
        </p:nvGrpSpPr>
        <p:grpSpPr>
          <a:xfrm>
            <a:off x="185530" y="291549"/>
            <a:ext cx="3670852" cy="2700130"/>
            <a:chOff x="208010" y="1823605"/>
            <a:chExt cx="4625576" cy="3129515"/>
          </a:xfrm>
        </p:grpSpPr>
        <p:pic>
          <p:nvPicPr>
            <p:cNvPr id="5" name="Picture 4" descr="A person wearing a suit and tie smiling at the camera&#10;&#10;Description automatically generated">
              <a:extLst>
                <a:ext uri="{FF2B5EF4-FFF2-40B4-BE49-F238E27FC236}">
                  <a16:creationId xmlns:a16="http://schemas.microsoft.com/office/drawing/2014/main" xmlns="" id="{D0264931-6929-4A26-91F9-9D887122BC4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92233" y="1823605"/>
              <a:ext cx="2241353" cy="312951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solidFill>
                <a:srgbClr val="002060"/>
              </a:solidFill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6" name="Picture 5" descr="A picture containing food&#10;&#10;Description automatically generated">
              <a:extLst>
                <a:ext uri="{FF2B5EF4-FFF2-40B4-BE49-F238E27FC236}">
                  <a16:creationId xmlns:a16="http://schemas.microsoft.com/office/drawing/2014/main" xmlns="" id="{15DB3AB5-A5D8-461F-92FF-E0D1E40766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947" t="6121" r="15915" b="6652"/>
            <a:stretch/>
          </p:blipFill>
          <p:spPr>
            <a:xfrm>
              <a:off x="208010" y="1823605"/>
              <a:ext cx="2301114" cy="312951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solidFill>
                <a:srgbClr val="002060"/>
              </a:solidFill>
            </a:ln>
            <a:effectLst>
              <a:reflection blurRad="12700" stA="38000" endPos="28000" dist="5000" dir="5400000" sy="-100000" algn="bl" rotWithShape="0"/>
            </a:effectLst>
          </p:spPr>
        </p:pic>
      </p:grp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30AFF4B1-153B-4E61-A54D-FAFF46DB02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389" y="411646"/>
            <a:ext cx="3616104" cy="2580033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A group of people on a stage&#10;&#10;Description automatically generated">
            <a:extLst>
              <a:ext uri="{FF2B5EF4-FFF2-40B4-BE49-F238E27FC236}">
                <a16:creationId xmlns:a16="http://schemas.microsoft.com/office/drawing/2014/main" xmlns="" id="{11F91D2B-87AB-4E68-B210-41A010275E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6500" y="411645"/>
            <a:ext cx="3896624" cy="25800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8ACFB61-CB47-4FC1-8B08-0174D1B00F98}"/>
              </a:ext>
            </a:extLst>
          </p:cNvPr>
          <p:cNvSpPr txBox="1"/>
          <p:nvPr/>
        </p:nvSpPr>
        <p:spPr>
          <a:xfrm>
            <a:off x="26694" y="3327713"/>
            <a:ext cx="3829688" cy="304698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 TH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23F2D3C-7DFF-45DB-9A39-3C97F73CEAA4}"/>
              </a:ext>
            </a:extLst>
          </p:cNvPr>
          <p:cNvSpPr txBox="1"/>
          <p:nvPr/>
        </p:nvSpPr>
        <p:spPr>
          <a:xfrm>
            <a:off x="3966597" y="3327713"/>
            <a:ext cx="3829688" cy="304698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 HÁT: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ng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0DA2826-1651-45D9-82A9-635649F90919}"/>
              </a:ext>
            </a:extLst>
          </p:cNvPr>
          <p:cNvSpPr txBox="1"/>
          <p:nvPr/>
        </p:nvSpPr>
        <p:spPr>
          <a:xfrm>
            <a:off x="7973436" y="3373268"/>
            <a:ext cx="3829688" cy="3046988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MÚA RỐI: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khấu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0135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74A9E98-9F8A-44B9-A72E-135BCA6C8369}"/>
              </a:ext>
            </a:extLst>
          </p:cNvPr>
          <p:cNvSpPr txBox="1"/>
          <p:nvPr/>
        </p:nvSpPr>
        <p:spPr>
          <a:xfrm>
            <a:off x="1525678" y="1280160"/>
            <a:ext cx="9140643" cy="38164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44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4400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4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44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44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44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44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2022</a:t>
            </a:r>
          </a:p>
          <a:p>
            <a:pPr algn="ctr">
              <a:lnSpc>
                <a:spcPct val="150000"/>
              </a:lnSpc>
            </a:pP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vốn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phẩy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53)</a:t>
            </a:r>
          </a:p>
        </p:txBody>
      </p:sp>
    </p:spTree>
    <p:extLst>
      <p:ext uri="{BB962C8B-B14F-4D97-AF65-F5344CB8AC3E}">
        <p14:creationId xmlns:p14="http://schemas.microsoft.com/office/powerpoint/2010/main" val="2234965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F34534C-BE9F-45CC-A5E9-E56DEA7C30B2}"/>
              </a:ext>
            </a:extLst>
          </p:cNvPr>
          <p:cNvSpPr txBox="1"/>
          <p:nvPr/>
        </p:nvSpPr>
        <p:spPr>
          <a:xfrm>
            <a:off x="377136" y="334960"/>
            <a:ext cx="69685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xmlns="" id="{36D853E0-D020-4A9A-8D86-44F988E0F4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99137"/>
            <a:ext cx="3297485" cy="3713871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994425C3-189D-48F4-86F5-3126DEF73AF7}"/>
              </a:ext>
            </a:extLst>
          </p:cNvPr>
          <p:cNvSpPr/>
          <p:nvPr/>
        </p:nvSpPr>
        <p:spPr>
          <a:xfrm>
            <a:off x="4061892" y="3094890"/>
            <a:ext cx="4515730" cy="1322363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64AB1837-BF49-446E-834C-2383926AAFFF}"/>
              </a:ext>
            </a:extLst>
          </p:cNvPr>
          <p:cNvSpPr/>
          <p:nvPr/>
        </p:nvSpPr>
        <p:spPr>
          <a:xfrm>
            <a:off x="4061892" y="1151817"/>
            <a:ext cx="4515730" cy="13223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8C0390E3-7704-4B1B-BCBE-03E9B6449A0D}"/>
              </a:ext>
            </a:extLst>
          </p:cNvPr>
          <p:cNvSpPr/>
          <p:nvPr/>
        </p:nvSpPr>
        <p:spPr>
          <a:xfrm>
            <a:off x="4061892" y="5200677"/>
            <a:ext cx="4515730" cy="132236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B7BDCB14-0772-417F-99A0-A5052D7A12E8}"/>
              </a:ext>
            </a:extLst>
          </p:cNvPr>
          <p:cNvCxnSpPr>
            <a:stCxn id="6" idx="3"/>
          </p:cNvCxnSpPr>
          <p:nvPr/>
        </p:nvCxnSpPr>
        <p:spPr>
          <a:xfrm flipV="1">
            <a:off x="3297485" y="1899137"/>
            <a:ext cx="651663" cy="185693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A9D551EE-43E6-41EA-B189-EF4CC4F000CA}"/>
              </a:ext>
            </a:extLst>
          </p:cNvPr>
          <p:cNvCxnSpPr>
            <a:stCxn id="6" idx="3"/>
          </p:cNvCxnSpPr>
          <p:nvPr/>
        </p:nvCxnSpPr>
        <p:spPr>
          <a:xfrm>
            <a:off x="3297485" y="3756073"/>
            <a:ext cx="651663" cy="2079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AB16CC42-19D7-4CA3-A1EC-2FC060A93A02}"/>
              </a:ext>
            </a:extLst>
          </p:cNvPr>
          <p:cNvCxnSpPr>
            <a:stCxn id="6" idx="3"/>
          </p:cNvCxnSpPr>
          <p:nvPr/>
        </p:nvCxnSpPr>
        <p:spPr>
          <a:xfrm>
            <a:off x="3297485" y="3756073"/>
            <a:ext cx="651663" cy="216764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370C54C5-3DBA-4203-A600-49019B27F45C}"/>
              </a:ext>
            </a:extLst>
          </p:cNvPr>
          <p:cNvSpPr/>
          <p:nvPr/>
        </p:nvSpPr>
        <p:spPr>
          <a:xfrm>
            <a:off x="8971721" y="1151816"/>
            <a:ext cx="2875721" cy="1322363"/>
          </a:xfrm>
          <a:prstGeom prst="rect">
            <a:avLst/>
          </a:prstGeom>
          <a:solidFill>
            <a:srgbClr val="FFFF00"/>
          </a:solidFill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M: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ED987CD3-80E0-46B7-AAFC-BDD4FEB6455E}"/>
              </a:ext>
            </a:extLst>
          </p:cNvPr>
          <p:cNvSpPr/>
          <p:nvPr/>
        </p:nvSpPr>
        <p:spPr>
          <a:xfrm>
            <a:off x="8971721" y="5200676"/>
            <a:ext cx="2875721" cy="1322363"/>
          </a:xfrm>
          <a:prstGeom prst="rect">
            <a:avLst/>
          </a:prstGeom>
          <a:solidFill>
            <a:srgbClr val="FFFF00"/>
          </a:solidFill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M: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190142AB-FD82-489B-BE3A-FDF53230A133}"/>
              </a:ext>
            </a:extLst>
          </p:cNvPr>
          <p:cNvSpPr/>
          <p:nvPr/>
        </p:nvSpPr>
        <p:spPr>
          <a:xfrm>
            <a:off x="8971720" y="3130689"/>
            <a:ext cx="2875721" cy="1322363"/>
          </a:xfrm>
          <a:prstGeom prst="rect">
            <a:avLst/>
          </a:prstGeom>
          <a:solidFill>
            <a:srgbClr val="FFFF00"/>
          </a:solidFill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M: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5441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12" grpId="0" animBg="1"/>
      <p:bldP spid="14" grpId="0" animBg="1"/>
      <p:bldP spid="20" grpId="0" animBg="1"/>
      <p:bldP spid="21" grpId="0" animBg="1"/>
      <p:bldP spid="2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OLETID" val="13382947"/>
  <p:tag name="VIOLETTITLE" val="Tuần 24. MRVT: Nghệ thuật. Dấu phẩy"/>
  <p:tag name="VIOLETLESSON" val="24"/>
  <p:tag name="VIOLETCATID" val="7840642"/>
  <p:tag name="VIOLETSUBJECT" val="Luyện từ và câu 3"/>
  <p:tag name="VIOLETSOURCE" val="Trần Thị Mai Trang"/>
  <p:tag name="VIOLETAUTHORID" val="13001402"/>
  <p:tag name="VIOLETAUTHORNAME" val="Trần Thị Mai Trang"/>
  <p:tag name="VIOLETAUTHORAVATAR" val="no_avatar.jpg"/>
  <p:tag name="VIOLETAUTHORADDRESS" val="Trường TH Mensa - Hà Nam"/>
  <p:tag name="VIOLETDATE" val="2022-02-23 20:21:34"/>
  <p:tag name="VIOLETHIT" val="249"/>
  <p:tag name="VIOLETLIKE" val="0"/>
  <p:tag name="INKNOELEADERBOARD" val="494193546"/>
</p:tagLst>
</file>

<file path=ppt/theme/theme1.xml><?xml version="1.0" encoding="utf-8"?>
<a:theme xmlns:a="http://schemas.openxmlformats.org/drawingml/2006/main" name="BrushVTI">
  <a:themeElements>
    <a:clrScheme name="AnalogousFromLightSeedLeftStep">
      <a:dk1>
        <a:srgbClr val="000000"/>
      </a:dk1>
      <a:lt1>
        <a:srgbClr val="FFFFFF"/>
      </a:lt1>
      <a:dk2>
        <a:srgbClr val="243641"/>
      </a:dk2>
      <a:lt2>
        <a:srgbClr val="E6E8E2"/>
      </a:lt2>
      <a:accent1>
        <a:srgbClr val="A496C6"/>
      </a:accent1>
      <a:accent2>
        <a:srgbClr val="7F86BA"/>
      </a:accent2>
      <a:accent3>
        <a:srgbClr val="8AA7C0"/>
      </a:accent3>
      <a:accent4>
        <a:srgbClr val="78AEB0"/>
      </a:accent4>
      <a:accent5>
        <a:srgbClr val="83AD9D"/>
      </a:accent5>
      <a:accent6>
        <a:srgbClr val="78AF83"/>
      </a:accent6>
      <a:hlink>
        <a:srgbClr val="798953"/>
      </a:hlink>
      <a:folHlink>
        <a:srgbClr val="7F7F7F"/>
      </a:folHlink>
    </a:clrScheme>
    <a:fontScheme name="Custom 3">
      <a:majorFont>
        <a:latin typeface="Elephant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rushVTI" id="{7102FA3A-9D7B-4497-8C4B-FB535AAFDE06}" vid="{C6D41F62-6FAB-440A-BEC7-CB7BF190811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764</Words>
  <Application>Microsoft Office PowerPoint</Application>
  <PresentationFormat>Custom</PresentationFormat>
  <Paragraphs>142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BrushVTI</vt:lpstr>
      <vt:lpstr>Luyện từ và câu: Lớp 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Luyện từ và câu</dc:title>
  <dc:creator>TUTHU HIEN</dc:creator>
  <cp:lastModifiedBy>BKV</cp:lastModifiedBy>
  <cp:revision>20</cp:revision>
  <dcterms:created xsi:type="dcterms:W3CDTF">2020-04-16T02:52:14Z</dcterms:created>
  <dcterms:modified xsi:type="dcterms:W3CDTF">2022-03-03T01:42:49Z</dcterms:modified>
</cp:coreProperties>
</file>