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2"/>
    <p:sldMasterId id="2147483684" r:id="rId3"/>
    <p:sldMasterId id="2147483696" r:id="rId4"/>
    <p:sldMasterId id="2147483708" r:id="rId5"/>
  </p:sldMasterIdLst>
  <p:notesMasterIdLst>
    <p:notesMasterId r:id="rId27"/>
  </p:notesMasterIdLst>
  <p:sldIdLst>
    <p:sldId id="321" r:id="rId6"/>
    <p:sldId id="324" r:id="rId7"/>
    <p:sldId id="338" r:id="rId8"/>
    <p:sldId id="340" r:id="rId9"/>
    <p:sldId id="364" r:id="rId10"/>
    <p:sldId id="358" r:id="rId11"/>
    <p:sldId id="362" r:id="rId12"/>
    <p:sldId id="359" r:id="rId13"/>
    <p:sldId id="363" r:id="rId14"/>
    <p:sldId id="344" r:id="rId15"/>
    <p:sldId id="349" r:id="rId16"/>
    <p:sldId id="350" r:id="rId17"/>
    <p:sldId id="288" r:id="rId18"/>
    <p:sldId id="351" r:id="rId19"/>
    <p:sldId id="302" r:id="rId20"/>
    <p:sldId id="290" r:id="rId21"/>
    <p:sldId id="352" r:id="rId22"/>
    <p:sldId id="313" r:id="rId23"/>
    <p:sldId id="366" r:id="rId24"/>
    <p:sldId id="367" r:id="rId25"/>
    <p:sldId id="31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D742FF-52DB-4DA7-89DB-F567F0981F39}">
          <p14:sldIdLst>
            <p14:sldId id="321"/>
            <p14:sldId id="324"/>
            <p14:sldId id="338"/>
            <p14:sldId id="340"/>
            <p14:sldId id="364"/>
            <p14:sldId id="358"/>
            <p14:sldId id="362"/>
            <p14:sldId id="359"/>
            <p14:sldId id="363"/>
            <p14:sldId id="344"/>
            <p14:sldId id="349"/>
            <p14:sldId id="350"/>
            <p14:sldId id="288"/>
            <p14:sldId id="351"/>
            <p14:sldId id="302"/>
          </p14:sldIdLst>
        </p14:section>
        <p14:section name="Untitled Section" id="{E5E36B1C-C306-47FB-84C1-D94AB3014E11}">
          <p14:sldIdLst>
            <p14:sldId id="290"/>
            <p14:sldId id="352"/>
            <p14:sldId id="313"/>
            <p14:sldId id="366"/>
            <p14:sldId id="367"/>
            <p14:sldId id="3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9E9"/>
    <a:srgbClr val="E010D1"/>
    <a:srgbClr val="CCFF99"/>
    <a:srgbClr val="2D8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0" autoAdjust="0"/>
    <p:restoredTop sz="95958"/>
  </p:normalViewPr>
  <p:slideViewPr>
    <p:cSldViewPr snapToGrid="0">
      <p:cViewPr>
        <p:scale>
          <a:sx n="74" d="100"/>
          <a:sy n="74" d="100"/>
        </p:scale>
        <p:origin x="-54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6444E-D6AA-4FD0-8DFE-393DAA0DB15B}" type="datetimeFigureOut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B5CD8-EAAE-40AA-9D60-F8CC9A0BF7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3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60C947A-290D-4C5A-850D-A7E6D2917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13A312-A582-418C-9826-E12AB64AD0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</a:t>
            </a:r>
            <a:r>
              <a:rPr lang="vi-VN" baseline="0">
                <a:solidFill>
                  <a:srgbClr val="FFFF00"/>
                </a:solidFill>
              </a:rPr>
              <a:t>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A28E-4E49-41A5-9178-314659068E90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B0F2-2027-4D9E-BFFE-FB5E8BACC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2022/3/25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2022/3/25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2022/3/25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2022/3/25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2022/3/25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2022/3/25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2022/3/25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2022/3/25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2022/3/25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51B75-8CC0-4153-8C3B-FCC1CAAF754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675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6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675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6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00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00"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Relationship Id="rId6" Type="http://schemas.openxmlformats.org/officeDocument/2006/relationships/slide" Target="slide3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5" Type="http://schemas.openxmlformats.org/officeDocument/2006/relationships/image" Target="../media/image36.gif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slide" Target="slide4.xml"/><Relationship Id="rId14" Type="http://schemas.openxmlformats.org/officeDocument/2006/relationships/image" Target="../media/image3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3" Type="http://schemas.microsoft.com/office/2007/relationships/media" Target="../media/media2.mp3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media1.wav"/><Relationship Id="rId16" Type="http://schemas.openxmlformats.org/officeDocument/2006/relationships/image" Target="../media/image28.pn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microsoft.com/office/2007/relationships/hdphoto" Target="../media/hdphoto6.wdp"/><Relationship Id="rId5" Type="http://schemas.microsoft.com/office/2007/relationships/media" Target="../media/media3.mp3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Relationship Id="rId6" Type="http://schemas.openxmlformats.org/officeDocument/2006/relationships/slide" Target="slide3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5.png"/><Relationship Id="rId18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openxmlformats.org/officeDocument/2006/relationships/slideLayout" Target="../slideLayouts/slideLayout46.xml"/><Relationship Id="rId12" Type="http://schemas.microsoft.com/office/2007/relationships/hdphoto" Target="../media/hdphoto6.wdp"/><Relationship Id="rId17" Type="http://schemas.openxmlformats.org/officeDocument/2006/relationships/image" Target="../media/image28.png"/><Relationship Id="rId2" Type="http://schemas.openxmlformats.org/officeDocument/2006/relationships/audio" Target="../media/media1.wav"/><Relationship Id="rId16" Type="http://schemas.openxmlformats.org/officeDocument/2006/relationships/image" Target="../media/image38.pn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23.png"/><Relationship Id="rId5" Type="http://schemas.microsoft.com/office/2007/relationships/media" Target="../media/media3.mp3"/><Relationship Id="rId15" Type="http://schemas.openxmlformats.org/officeDocument/2006/relationships/image" Target="../media/image37.png"/><Relationship Id="rId10" Type="http://schemas.openxmlformats.org/officeDocument/2006/relationships/image" Target="../media/image22.png"/><Relationship Id="rId19" Type="http://schemas.openxmlformats.org/officeDocument/2006/relationships/image" Target="../media/image30.jpeg"/><Relationship Id="rId4" Type="http://schemas.openxmlformats.org/officeDocument/2006/relationships/audio" Target="../media/media2.mp3"/><Relationship Id="rId9" Type="http://schemas.openxmlformats.org/officeDocument/2006/relationships/image" Target="../media/image21.jpe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Relationship Id="rId6" Type="http://schemas.openxmlformats.org/officeDocument/2006/relationships/slide" Target="slide3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40.png"/><Relationship Id="rId3" Type="http://schemas.microsoft.com/office/2007/relationships/media" Target="../media/media2.mp3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22.png"/><Relationship Id="rId2" Type="http://schemas.openxmlformats.org/officeDocument/2006/relationships/audio" Target="../media/media1.wav"/><Relationship Id="rId16" Type="http://schemas.openxmlformats.org/officeDocument/2006/relationships/image" Target="../media/image30.jpe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39.png"/><Relationship Id="rId5" Type="http://schemas.microsoft.com/office/2007/relationships/media" Target="../media/media3.mp3"/><Relationship Id="rId15" Type="http://schemas.openxmlformats.org/officeDocument/2006/relationships/image" Target="../media/image29.png"/><Relationship Id="rId10" Type="http://schemas.microsoft.com/office/2007/relationships/hdphoto" Target="../media/hdphoto6.wdp"/><Relationship Id="rId4" Type="http://schemas.openxmlformats.org/officeDocument/2006/relationships/audio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Relationship Id="rId6" Type="http://schemas.openxmlformats.org/officeDocument/2006/relationships/slide" Target="slide3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33" y="3695997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6243" y="1294082"/>
            <a:ext cx="1154420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(Trang</a:t>
            </a:r>
            <a:r>
              <a:rPr kumimoji="0" lang="en-US" sz="4400" b="1" i="0" u="none" strike="noStrike" kern="0" cap="none" spc="0" normalizeH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147</a:t>
            </a: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9" descr="E:\PPT素材\卡通b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67" y="5106469"/>
            <a:ext cx="1404864" cy="18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E:\PPT素材\卡通b0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" y="4778777"/>
            <a:ext cx="1463079" cy="19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E:\PPT素材\卡通b0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5681654"/>
            <a:ext cx="1382896" cy="12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013" l="958" r="94089">
                        <a14:foregroundMark x1="8786" y1="12939" x2="16294" y2="7348"/>
                        <a14:foregroundMark x1="15495" y1="14377" x2="17412" y2="28594"/>
                        <a14:foregroundMark x1="26358" y1="12300" x2="38818" y2="6709"/>
                        <a14:foregroundMark x1="38339" y1="9904" x2="38818" y2="10863"/>
                        <a14:foregroundMark x1="58466" y1="7668" x2="65655" y2="20767"/>
                        <a14:foregroundMark x1="52716" y1="21565" x2="67093" y2="21086"/>
                        <a14:foregroundMark x1="55751" y1="22204" x2="60224" y2="25240"/>
                        <a14:foregroundMark x1="78594" y1="7348" x2="78594" y2="17093"/>
                        <a14:foregroundMark x1="78754" y1="17093" x2="88978" y2="8946"/>
                        <a14:foregroundMark x1="68850" y1="37061" x2="76837" y2="42332"/>
                        <a14:foregroundMark x1="76677" y1="51597" x2="74760" y2="56230"/>
                        <a14:foregroundMark x1="54792" y1="37061" x2="45527" y2="38339"/>
                        <a14:foregroundMark x1="46006" y1="36262" x2="49361" y2="30192"/>
                        <a14:foregroundMark x1="50000" y1="31310" x2="53994" y2="33067"/>
                        <a14:foregroundMark x1="24760" y1="35942" x2="32588" y2="48722"/>
                        <a14:foregroundMark x1="30032" y1="49042" x2="25240" y2="55272"/>
                        <a14:foregroundMark x1="26997" y1="64696" x2="28914" y2="83546"/>
                        <a14:foregroundMark x1="25879" y1="77636" x2="32428" y2="78914"/>
                        <a14:foregroundMark x1="19489" y1="76198" x2="18850" y2="82748"/>
                        <a14:foregroundMark x1="46166" y1="67252" x2="51118" y2="7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35" y="29940"/>
            <a:ext cx="2248098" cy="224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3995"/>
            <a:ext cx="3987115" cy="39829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76530" y="193182"/>
            <a:ext cx="9259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4000" b="1" kern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ÁI MỘ A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"/>
                            </p:stCondLst>
                            <p:childTnLst>
                              <p:par>
                                <p:cTn id="5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54" y="3831826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69" y="3508039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13" y="2545901"/>
            <a:ext cx="1573288" cy="11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34440"/>
            <a:ext cx="1581027" cy="14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88910" y="-320040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ình ảnh có liên quan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81834" y="38816"/>
            <a:ext cx="1976065" cy="17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70233" y="4827657"/>
            <a:ext cx="8168262" cy="16004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200"/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49 -0.00417 C -0.14028 -0.02084 -0.13681 -0.03891 -0.13247 -0.05614 C -0.12691 -0.07893 -0.13038 -0.05892 -0.12604 -0.07893 C -0.12431 -0.08727 -0.12327 -0.09394 -0.12084 -0.10172 C -0.11945 -0.11339 -0.1158 -0.13063 -0.11042 -0.13924 C -0.10469 -0.13591 -0.10591 -0.13285 -0.10261 -0.12479 C -0.10018 -0.11228 -0.09844 -0.09894 -0.09479 -0.08727 C -0.09306 -0.06587 -0.08906 -0.04363 -0.08577 -0.02279 C -0.08368 -0.00917 -0.08299 0.0025 -0.07674 0.01251 C -0.07205 0.00528 -0.07153 -0.00167 -0.06754 -0.01028 C -0.0665 -0.01751 -0.06337 -0.03502 -0.06111 -0.04141 C -0.05955 -0.04586 -0.05591 -0.05392 -0.05591 -0.05392 C -0.05122 -0.07865 -0.04636 -0.12062 -0.03247 -0.13507 C -0.02795 -0.13007 -0.02726 -0.12479 -0.02344 -0.1184 C -0.01962 -0.09978 -0.01754 -0.08088 -0.01042 -0.06448 C -0.00834 -0.05364 -0.00695 -0.04224 -0.00521 -0.03113 C -0.00365 -0.02112 -5.55556E-7 -0.01028 -5.55556E-7 -9.44969E-8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33" y="3695997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6243" y="1294082"/>
            <a:ext cx="1154420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kern="0" dirty="0" err="1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7200" b="1" kern="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7200" b="1" kern="0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6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147 </a:t>
            </a:r>
            <a:r>
              <a:rPr lang="en-US" sz="44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4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endParaRPr lang="en-US" sz="4400" b="1" kern="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E:\PPT素材\卡通b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67" y="5106469"/>
            <a:ext cx="1404864" cy="18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E:\PPT素材\卡通b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" y="4778777"/>
            <a:ext cx="1463079" cy="19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:\PPT素材\卡通b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5681654"/>
            <a:ext cx="1382896" cy="12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013" l="958" r="94089">
                        <a14:foregroundMark x1="8786" y1="12939" x2="16294" y2="7348"/>
                        <a14:foregroundMark x1="15495" y1="14377" x2="17412" y2="28594"/>
                        <a14:foregroundMark x1="26358" y1="12300" x2="38818" y2="6709"/>
                        <a14:foregroundMark x1="38339" y1="9904" x2="38818" y2="10863"/>
                        <a14:foregroundMark x1="58466" y1="7668" x2="65655" y2="20767"/>
                        <a14:foregroundMark x1="52716" y1="21565" x2="67093" y2="21086"/>
                        <a14:foregroundMark x1="55751" y1="22204" x2="60224" y2="25240"/>
                        <a14:foregroundMark x1="78594" y1="7348" x2="78594" y2="17093"/>
                        <a14:foregroundMark x1="78754" y1="17093" x2="88978" y2="8946"/>
                        <a14:foregroundMark x1="68850" y1="37061" x2="76837" y2="42332"/>
                        <a14:foregroundMark x1="76677" y1="51597" x2="74760" y2="56230"/>
                        <a14:foregroundMark x1="54792" y1="37061" x2="45527" y2="38339"/>
                        <a14:foregroundMark x1="46006" y1="36262" x2="49361" y2="30192"/>
                        <a14:foregroundMark x1="50000" y1="31310" x2="53994" y2="33067"/>
                        <a14:foregroundMark x1="24760" y1="35942" x2="32588" y2="48722"/>
                        <a14:foregroundMark x1="30032" y1="49042" x2="25240" y2="55272"/>
                        <a14:foregroundMark x1="26997" y1="64696" x2="28914" y2="83546"/>
                        <a14:foregroundMark x1="25879" y1="77636" x2="32428" y2="78914"/>
                        <a14:foregroundMark x1="19489" y1="76198" x2="18850" y2="82748"/>
                        <a14:foregroundMark x1="46166" y1="67252" x2="51118" y2="7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35" y="29940"/>
            <a:ext cx="2248098" cy="224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3995"/>
            <a:ext cx="3987115" cy="3982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49"/>
                            </p:stCondLst>
                            <p:childTnLst>
                              <p:par>
                                <p:cTn id="5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3000" r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Callout 61"/>
          <p:cNvSpPr/>
          <p:nvPr/>
        </p:nvSpPr>
        <p:spPr>
          <a:xfrm>
            <a:off x="6784272" y="3378103"/>
            <a:ext cx="5149110" cy="1328191"/>
          </a:xfrm>
          <a:prstGeom prst="wedgeEllipseCallout">
            <a:avLst>
              <a:gd name="adj1" fmla="val -43102"/>
              <a:gd name="adj2" fmla="val 5245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27207" y="3625180"/>
            <a:ext cx="4347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96 </a:t>
            </a:r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x 3 = 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610" y="243956"/>
            <a:ext cx="17744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600" b="1" u="sng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6059" y="243956"/>
            <a:ext cx="579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8568" y="632744"/>
            <a:ext cx="1341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2109620" y="988114"/>
            <a:ext cx="31699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3738853" y="1498779"/>
            <a:ext cx="16795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" name="Group 13"/>
          <p:cNvGrpSpPr/>
          <p:nvPr/>
        </p:nvGrpSpPr>
        <p:grpSpPr bwMode="auto">
          <a:xfrm>
            <a:off x="4931388" y="1683108"/>
            <a:ext cx="2286000" cy="152400"/>
            <a:chOff x="1206" y="1852"/>
            <a:chExt cx="1680" cy="96"/>
          </a:xfrm>
        </p:grpSpPr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3733243" y="1958537"/>
            <a:ext cx="22875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6" name="Group 19"/>
          <p:cNvGrpSpPr/>
          <p:nvPr/>
        </p:nvGrpSpPr>
        <p:grpSpPr bwMode="auto">
          <a:xfrm>
            <a:off x="4930986" y="2137927"/>
            <a:ext cx="3862387" cy="165100"/>
            <a:chOff x="1200" y="2236"/>
            <a:chExt cx="2838" cy="104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AutoShape 37"/>
          <p:cNvSpPr/>
          <p:nvPr/>
        </p:nvSpPr>
        <p:spPr bwMode="auto">
          <a:xfrm>
            <a:off x="8878415" y="1523236"/>
            <a:ext cx="210222" cy="851097"/>
          </a:xfrm>
          <a:prstGeom prst="rightBrace">
            <a:avLst>
              <a:gd name="adj1" fmla="val 31368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9170311" y="1740170"/>
            <a:ext cx="88040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26" name="AutoShape 27"/>
          <p:cNvSpPr/>
          <p:nvPr/>
        </p:nvSpPr>
        <p:spPr bwMode="auto">
          <a:xfrm rot="16200000">
            <a:off x="5882825" y="391498"/>
            <a:ext cx="336815" cy="2268738"/>
          </a:xfrm>
          <a:prstGeom prst="rightBrace">
            <a:avLst>
              <a:gd name="adj1" fmla="val 52373"/>
              <a:gd name="adj2" fmla="val 51709"/>
            </a:avLst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5942559" y="970140"/>
            <a:ext cx="366830" cy="49244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AutoShape 28"/>
          <p:cNvSpPr/>
          <p:nvPr/>
        </p:nvSpPr>
        <p:spPr bwMode="auto">
          <a:xfrm rot="5400000">
            <a:off x="6695589" y="539004"/>
            <a:ext cx="284067" cy="3841521"/>
          </a:xfrm>
          <a:prstGeom prst="rightBrace">
            <a:avLst>
              <a:gd name="adj1" fmla="val 68438"/>
              <a:gd name="adj2" fmla="val 47301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6849845" y="2468382"/>
            <a:ext cx="6715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Hộp_Văn_Bản 46"/>
          <p:cNvSpPr txBox="1">
            <a:spLocks noChangeArrowheads="1"/>
          </p:cNvSpPr>
          <p:nvPr/>
        </p:nvSpPr>
        <p:spPr bwMode="auto">
          <a:xfrm>
            <a:off x="8193393" y="2365648"/>
            <a:ext cx="54176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866" y="243956"/>
            <a:ext cx="10218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33337" y="243956"/>
            <a:ext cx="19257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32608" y="243956"/>
            <a:ext cx="1758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108238" y="114305"/>
                <a:ext cx="406650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 panose="02040503050406030204"/>
                            </a:rPr>
                          </m:ctrlPr>
                        </m:fPr>
                        <m:num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 panose="02040503050406030204"/>
                        </a:rPr>
                        <m:t>.</m:t>
                      </m:r>
                    </m:oMath>
                  </m:oMathPara>
                </a14:m>
                <a:endPara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238" y="114305"/>
                <a:ext cx="406650" cy="751744"/>
              </a:xfrm>
              <a:prstGeom prst="rect">
                <a:avLst/>
              </a:prstGeom>
              <a:blipFill rotWithShape="1">
                <a:blip r:embed="rId3"/>
                <a:stretch>
                  <a:fillRect l="-137" t="-1" r="-11825" b="7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8460381" y="243956"/>
            <a:ext cx="45428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75095" y="243956"/>
            <a:ext cx="1666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74507" y="243956"/>
            <a:ext cx="8803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930986" y="1890861"/>
            <a:ext cx="0" cy="2743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17388" y="1863607"/>
            <a:ext cx="0" cy="2743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80"/>
          <p:cNvSpPr txBox="1">
            <a:spLocks noChangeArrowheads="1"/>
          </p:cNvSpPr>
          <p:nvPr/>
        </p:nvSpPr>
        <p:spPr bwMode="auto">
          <a:xfrm>
            <a:off x="2109620" y="2714604"/>
            <a:ext cx="60360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3" name="Hộp_Văn_Bản 46"/>
          <p:cNvSpPr txBox="1">
            <a:spLocks noChangeArrowheads="1"/>
          </p:cNvSpPr>
          <p:nvPr/>
        </p:nvSpPr>
        <p:spPr bwMode="auto">
          <a:xfrm>
            <a:off x="4128940" y="3174402"/>
            <a:ext cx="25514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3 + 5 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=</a:t>
            </a:r>
            <a:endParaRPr lang="en-US" altLang="en-US" sz="2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Text Box 84"/>
          <p:cNvSpPr txBox="1">
            <a:spLocks noChangeArrowheads="1"/>
          </p:cNvSpPr>
          <p:nvPr/>
        </p:nvSpPr>
        <p:spPr bwMode="auto">
          <a:xfrm>
            <a:off x="2082510" y="3587529"/>
            <a:ext cx="28484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45726" y="4052962"/>
            <a:ext cx="23822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: 8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92"/>
          <p:cNvSpPr txBox="1">
            <a:spLocks noChangeArrowheads="1"/>
          </p:cNvSpPr>
          <p:nvPr/>
        </p:nvSpPr>
        <p:spPr bwMode="auto">
          <a:xfrm>
            <a:off x="2082510" y="4217703"/>
            <a:ext cx="17784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7" name="Hộp_Văn_Bản 49"/>
          <p:cNvSpPr txBox="1">
            <a:spLocks noChangeArrowheads="1"/>
          </p:cNvSpPr>
          <p:nvPr/>
        </p:nvSpPr>
        <p:spPr bwMode="auto">
          <a:xfrm>
            <a:off x="3996543" y="4626347"/>
            <a:ext cx="19125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x 3 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93"/>
          <p:cNvSpPr txBox="1">
            <a:spLocks noChangeArrowheads="1"/>
          </p:cNvSpPr>
          <p:nvPr/>
        </p:nvSpPr>
        <p:spPr bwMode="auto">
          <a:xfrm>
            <a:off x="2065159" y="4975887"/>
            <a:ext cx="18228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12748" y="5316066"/>
            <a:ext cx="20401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– 36 =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87"/>
          <p:cNvSpPr txBox="1">
            <a:spLocks noChangeArrowheads="1"/>
          </p:cNvSpPr>
          <p:nvPr/>
        </p:nvSpPr>
        <p:spPr bwMode="auto">
          <a:xfrm>
            <a:off x="4373773" y="5775415"/>
            <a:ext cx="4419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6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 36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 60  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065159" y="3615690"/>
            <a:ext cx="4362769" cy="145909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144504" y="3157599"/>
            <a:ext cx="13869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600" dirty="0">
                <a:solidFill>
                  <a:prstClr val="white"/>
                </a:solidFill>
                <a:latin typeface="Times New Roman" panose="02020603050405020304" pitchFamily="18" charset="0"/>
              </a:rPr>
              <a:t>8 ( </a:t>
            </a:r>
            <a:r>
              <a:rPr lang="en-US" altLang="en-US" sz="26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dirty="0">
                <a:solidFill>
                  <a:prstClr val="white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137848" y="405296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137848" y="461050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359171" y="533474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9" dur="1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41419 -0.00209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6" y="-116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00326 -0.10694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00026 -0.10092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046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00313 -0.09931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977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00117 -0.0870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8" grpId="0"/>
      <p:bldP spid="68" grpId="1"/>
      <p:bldP spid="4" grpId="0"/>
      <p:bldP spid="5" grpId="0"/>
      <p:bldP spid="5" grpId="1"/>
      <p:bldP spid="6" grpId="0"/>
      <p:bldP spid="7" grpId="0"/>
      <p:bldP spid="8" grpId="0"/>
      <p:bldP spid="15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3" grpId="0"/>
      <p:bldP spid="33" grpId="1"/>
      <p:bldP spid="34" grpId="0"/>
      <p:bldP spid="35" grpId="0"/>
      <p:bldP spid="35" grpId="1"/>
      <p:bldP spid="36" grpId="0" animBg="1"/>
      <p:bldP spid="36" grpId="1" animBg="1"/>
      <p:bldP spid="37" grpId="0"/>
      <p:bldP spid="37" grpId="1"/>
      <p:bldP spid="38" grpId="0"/>
      <p:bldP spid="39" grpId="0"/>
      <p:bldP spid="52" grpId="0"/>
      <p:bldP spid="53" grpId="0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 animBg="1"/>
      <p:bldP spid="61" grpId="1" animBg="1"/>
      <p:bldP spid="64" grpId="0"/>
      <p:bldP spid="65" grpId="0"/>
      <p:bldP spid="65" grpId="1"/>
      <p:bldP spid="66" grpId="0"/>
      <p:bldP spid="66" grpId="1"/>
      <p:bldP spid="67" grpId="0"/>
      <p:bldP spid="6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3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85" y="442434"/>
            <a:ext cx="6527074" cy="612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 = 8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96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x 3 = 36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96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36 = 60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36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</a:t>
            </a:r>
          </a:p>
        </p:txBody>
      </p:sp>
      <p:grpSp>
        <p:nvGrpSpPr>
          <p:cNvPr id="17" name="Group 13"/>
          <p:cNvGrpSpPr/>
          <p:nvPr/>
        </p:nvGrpSpPr>
        <p:grpSpPr bwMode="auto">
          <a:xfrm>
            <a:off x="1805957" y="1761804"/>
            <a:ext cx="2286000" cy="152400"/>
            <a:chOff x="1206" y="1852"/>
            <a:chExt cx="1680" cy="96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9"/>
          <p:cNvGrpSpPr/>
          <p:nvPr/>
        </p:nvGrpSpPr>
        <p:grpSpPr bwMode="auto">
          <a:xfrm>
            <a:off x="1805957" y="2361965"/>
            <a:ext cx="3862387" cy="165100"/>
            <a:chOff x="1200" y="2236"/>
            <a:chExt cx="2838" cy="104"/>
          </a:xfrm>
        </p:grpSpPr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AutoShape 27"/>
          <p:cNvSpPr/>
          <p:nvPr/>
        </p:nvSpPr>
        <p:spPr bwMode="auto">
          <a:xfrm rot="16200000">
            <a:off x="2779888" y="487041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32" name="AutoShape 28"/>
          <p:cNvSpPr/>
          <p:nvPr/>
        </p:nvSpPr>
        <p:spPr bwMode="auto">
          <a:xfrm rot="5400000">
            <a:off x="3512520" y="757241"/>
            <a:ext cx="423863" cy="3836988"/>
          </a:xfrm>
          <a:prstGeom prst="rightBrace">
            <a:avLst>
              <a:gd name="adj1" fmla="val 68438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3615707" y="2749052"/>
            <a:ext cx="67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2786985" y="1041036"/>
            <a:ext cx="671512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5" name="AutoShape 37"/>
          <p:cNvSpPr/>
          <p:nvPr/>
        </p:nvSpPr>
        <p:spPr bwMode="auto">
          <a:xfrm>
            <a:off x="5848490" y="1382153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6242623" y="1687027"/>
            <a:ext cx="10922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96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71957" y="1652594"/>
            <a:ext cx="702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95692" y="2995115"/>
            <a:ext cx="4597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95692" y="4003801"/>
            <a:ext cx="702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95692" y="4770058"/>
            <a:ext cx="702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31207" y="5597077"/>
            <a:ext cx="4740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ý: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14921" y="2203489"/>
            <a:ext cx="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0799" y="172751"/>
            <a:ext cx="255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128090" y="1382153"/>
            <a:ext cx="0" cy="4943233"/>
          </a:xfrm>
          <a:prstGeom prst="line">
            <a:avLst/>
          </a:prstGeom>
          <a:ln w="28575">
            <a:solidFill>
              <a:srgbClr val="152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306197" y="3321417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306197" y="1936802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306197" y="5106225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306197" y="4325371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6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4674" y="556910"/>
            <a:ext cx="6527074" cy="612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 = 8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96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x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96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36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3"/>
          <p:cNvGrpSpPr/>
          <p:nvPr/>
        </p:nvGrpSpPr>
        <p:grpSpPr bwMode="auto">
          <a:xfrm>
            <a:off x="4058461" y="1884353"/>
            <a:ext cx="2286000" cy="152400"/>
            <a:chOff x="1206" y="1852"/>
            <a:chExt cx="1680" cy="96"/>
          </a:xfrm>
        </p:grpSpPr>
        <p:sp>
          <p:nvSpPr>
            <p:cNvPr id="6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9"/>
          <p:cNvGrpSpPr/>
          <p:nvPr/>
        </p:nvGrpSpPr>
        <p:grpSpPr bwMode="auto">
          <a:xfrm>
            <a:off x="4058461" y="2484514"/>
            <a:ext cx="3862387" cy="165100"/>
            <a:chOff x="1200" y="2236"/>
            <a:chExt cx="2838" cy="104"/>
          </a:xfrm>
        </p:grpSpPr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AutoShape 27"/>
          <p:cNvSpPr/>
          <p:nvPr/>
        </p:nvSpPr>
        <p:spPr bwMode="auto">
          <a:xfrm rot="16200000">
            <a:off x="5032392" y="609590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20" name="AutoShape 28"/>
          <p:cNvSpPr/>
          <p:nvPr/>
        </p:nvSpPr>
        <p:spPr bwMode="auto">
          <a:xfrm rot="5400000">
            <a:off x="5765024" y="879790"/>
            <a:ext cx="423863" cy="3836988"/>
          </a:xfrm>
          <a:prstGeom prst="rightBrace">
            <a:avLst>
              <a:gd name="adj1" fmla="val 68438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5933181" y="2823652"/>
            <a:ext cx="67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5068394" y="1138110"/>
            <a:ext cx="671512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3" name="AutoShape 37"/>
          <p:cNvSpPr/>
          <p:nvPr/>
        </p:nvSpPr>
        <p:spPr bwMode="auto">
          <a:xfrm>
            <a:off x="8100994" y="1504702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8495127" y="1809576"/>
            <a:ext cx="10922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96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467425" y="2326038"/>
            <a:ext cx="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8250" y="46717"/>
            <a:ext cx="255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94339" y="64467"/>
            <a:ext cx="579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57146" y="64467"/>
            <a:ext cx="10218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1617" y="64467"/>
            <a:ext cx="19257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60888" y="64467"/>
            <a:ext cx="1758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132584" y="13339"/>
                <a:ext cx="406650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 panose="02040503050406030204"/>
                            </a:rPr>
                          </m:ctrlPr>
                        </m:fPr>
                        <m:num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 panose="02040503050406030204"/>
                        </a:rPr>
                        <m:t>.</m:t>
                      </m:r>
                    </m:oMath>
                  </m:oMathPara>
                </a14:m>
                <a:endPara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584" y="13339"/>
                <a:ext cx="406650" cy="751744"/>
              </a:xfrm>
              <a:prstGeom prst="rect">
                <a:avLst/>
              </a:prstGeom>
              <a:blipFill rotWithShape="1">
                <a:blip r:embed="rId3"/>
                <a:stretch>
                  <a:fillRect l="-34" t="-1" r="-11928" b="7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8488661" y="64467"/>
            <a:ext cx="45428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03375" y="64467"/>
            <a:ext cx="1666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02787" y="64467"/>
            <a:ext cx="8803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3" grpId="0" animBg="1"/>
      <p:bldP spid="24" grpId="0"/>
      <p:bldP spid="34" grpId="0"/>
      <p:bldP spid="34" grpId="1"/>
      <p:bldP spid="35" grpId="0"/>
      <p:bldP spid="35" grpId="1"/>
      <p:bldP spid="36" grpId="0"/>
      <p:bldP spid="37" grpId="0"/>
      <p:bldP spid="37" grpId="1"/>
      <p:bldP spid="38" grpId="0" animBg="1"/>
      <p:bldP spid="38" grpId="1" animBg="1"/>
      <p:bldP spid="39" grpId="0"/>
      <p:bldP spid="39" grpId="1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4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816643" y="118964"/>
            <a:ext cx="38238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75416" y="118964"/>
            <a:ext cx="2088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0" y="106216"/>
            <a:ext cx="4135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21978" y="93468"/>
            <a:ext cx="38030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228887" y="8627"/>
                <a:ext cx="282129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</a:rPr>
                          </m:ctrlPr>
                        </m:fPr>
                        <m:num>
                          <m:r>
                            <a:rPr kumimoji="0" lang="en-US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887" y="8627"/>
                <a:ext cx="282129" cy="751744"/>
              </a:xfrm>
              <a:prstGeom prst="rect">
                <a:avLst/>
              </a:prstGeom>
              <a:blipFill rotWithShape="1">
                <a:blip r:embed="rId4"/>
                <a:stretch>
                  <a:fillRect l="-153" t="-49" r="-17111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793983" y="569109"/>
            <a:ext cx="5974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30942" y="3597364"/>
            <a:ext cx="67956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49184" y="4050186"/>
            <a:ext cx="43121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+ 3 = 5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30942" y="4354501"/>
            <a:ext cx="5642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49184" y="4730757"/>
            <a:ext cx="10072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: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30942" y="5161923"/>
            <a:ext cx="35952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49184" y="5549982"/>
            <a:ext cx="36568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– 10 = 15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62974" y="5965448"/>
            <a:ext cx="43337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Minh: 10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15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27285" y="1012421"/>
            <a:ext cx="1337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600" b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2600" b="1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15783" y="1397215"/>
            <a:ext cx="37095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Rectangle 55"/>
          <p:cNvSpPr>
            <a:spLocks noChangeArrowheads="1"/>
          </p:cNvSpPr>
          <p:nvPr/>
        </p:nvSpPr>
        <p:spPr bwMode="auto">
          <a:xfrm>
            <a:off x="4278166" y="2048007"/>
            <a:ext cx="1309955" cy="55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Minh: 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60046" y="2327069"/>
            <a:ext cx="1423499" cy="164442"/>
            <a:chOff x="1989728" y="3812826"/>
            <a:chExt cx="1423499" cy="164442"/>
          </a:xfrm>
        </p:grpSpPr>
        <p:sp>
          <p:nvSpPr>
            <p:cNvPr id="62" name="Line 58"/>
            <p:cNvSpPr>
              <a:spLocks noChangeShapeType="1"/>
            </p:cNvSpPr>
            <p:nvPr/>
          </p:nvSpPr>
          <p:spPr bwMode="auto">
            <a:xfrm>
              <a:off x="1989728" y="3904343"/>
              <a:ext cx="140467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Line 60"/>
            <p:cNvSpPr>
              <a:spLocks noChangeShapeType="1"/>
            </p:cNvSpPr>
            <p:nvPr/>
          </p:nvSpPr>
          <p:spPr bwMode="auto">
            <a:xfrm>
              <a:off x="1989729" y="3831417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Line 60"/>
            <p:cNvSpPr>
              <a:spLocks noChangeShapeType="1"/>
            </p:cNvSpPr>
            <p:nvPr/>
          </p:nvSpPr>
          <p:spPr bwMode="auto">
            <a:xfrm>
              <a:off x="2713149" y="3819863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Line 60"/>
            <p:cNvSpPr>
              <a:spLocks noChangeShapeType="1"/>
            </p:cNvSpPr>
            <p:nvPr/>
          </p:nvSpPr>
          <p:spPr bwMode="auto">
            <a:xfrm>
              <a:off x="3413227" y="3812826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Rectangle 56"/>
          <p:cNvSpPr>
            <a:spLocks noChangeArrowheads="1"/>
          </p:cNvSpPr>
          <p:nvPr/>
        </p:nvSpPr>
        <p:spPr bwMode="auto">
          <a:xfrm>
            <a:off x="4278167" y="2527740"/>
            <a:ext cx="1155843" cy="55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60046" y="2732023"/>
            <a:ext cx="2086763" cy="154968"/>
            <a:chOff x="1989728" y="4227026"/>
            <a:chExt cx="2086763" cy="154968"/>
          </a:xfrm>
        </p:grpSpPr>
        <p:sp>
          <p:nvSpPr>
            <p:cNvPr id="72" name="Line 52"/>
            <p:cNvSpPr>
              <a:spLocks noChangeShapeType="1"/>
            </p:cNvSpPr>
            <p:nvPr/>
          </p:nvSpPr>
          <p:spPr bwMode="auto">
            <a:xfrm flipV="1">
              <a:off x="1989728" y="4299953"/>
              <a:ext cx="2080517" cy="91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Line 61"/>
            <p:cNvSpPr>
              <a:spLocks noChangeShapeType="1"/>
            </p:cNvSpPr>
            <p:nvPr/>
          </p:nvSpPr>
          <p:spPr bwMode="auto">
            <a:xfrm>
              <a:off x="4076491" y="4227027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Line 61"/>
            <p:cNvSpPr>
              <a:spLocks noChangeShapeType="1"/>
            </p:cNvSpPr>
            <p:nvPr/>
          </p:nvSpPr>
          <p:spPr bwMode="auto">
            <a:xfrm>
              <a:off x="2713149" y="4236142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Line 61"/>
            <p:cNvSpPr>
              <a:spLocks noChangeShapeType="1"/>
            </p:cNvSpPr>
            <p:nvPr/>
          </p:nvSpPr>
          <p:spPr bwMode="auto">
            <a:xfrm>
              <a:off x="3407779" y="4227026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Line 61"/>
            <p:cNvSpPr>
              <a:spLocks noChangeShapeType="1"/>
            </p:cNvSpPr>
            <p:nvPr/>
          </p:nvSpPr>
          <p:spPr bwMode="auto">
            <a:xfrm>
              <a:off x="1995974" y="4236143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AutoShape 62"/>
          <p:cNvSpPr/>
          <p:nvPr/>
        </p:nvSpPr>
        <p:spPr bwMode="auto">
          <a:xfrm rot="16200000">
            <a:off x="5915470" y="1502151"/>
            <a:ext cx="293821" cy="1404670"/>
          </a:xfrm>
          <a:prstGeom prst="rightBrace">
            <a:avLst>
              <a:gd name="adj1" fmla="val 29444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AutoShape 63"/>
          <p:cNvSpPr/>
          <p:nvPr/>
        </p:nvSpPr>
        <p:spPr bwMode="auto">
          <a:xfrm rot="5400000">
            <a:off x="6260531" y="2040840"/>
            <a:ext cx="279548" cy="2080517"/>
          </a:xfrm>
          <a:prstGeom prst="rightBrace">
            <a:avLst>
              <a:gd name="adj1" fmla="val 46565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46"/>
          <p:cNvSpPr txBox="1">
            <a:spLocks noChangeArrowheads="1"/>
          </p:cNvSpPr>
          <p:nvPr/>
        </p:nvSpPr>
        <p:spPr bwMode="auto">
          <a:xfrm>
            <a:off x="5427285" y="1561124"/>
            <a:ext cx="14640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46"/>
          <p:cNvSpPr txBox="1">
            <a:spLocks noChangeArrowheads="1"/>
          </p:cNvSpPr>
          <p:nvPr/>
        </p:nvSpPr>
        <p:spPr bwMode="auto">
          <a:xfrm>
            <a:off x="5820889" y="3178044"/>
            <a:ext cx="14640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AutoShape 65"/>
          <p:cNvSpPr/>
          <p:nvPr/>
        </p:nvSpPr>
        <p:spPr bwMode="auto">
          <a:xfrm>
            <a:off x="7573206" y="2182551"/>
            <a:ext cx="207980" cy="898208"/>
          </a:xfrm>
          <a:prstGeom prst="rightBrace">
            <a:avLst>
              <a:gd name="adj1" fmla="val 31417"/>
              <a:gd name="adj2" fmla="val 50000"/>
            </a:avLst>
          </a:prstGeom>
          <a:noFill/>
          <a:ln w="28575">
            <a:solidFill>
              <a:schemeClr val="bg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47"/>
          <p:cNvSpPr txBox="1">
            <a:spLocks noChangeArrowheads="1"/>
          </p:cNvSpPr>
          <p:nvPr/>
        </p:nvSpPr>
        <p:spPr bwMode="auto">
          <a:xfrm>
            <a:off x="7802509" y="2363770"/>
            <a:ext cx="154112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760" y="118964"/>
            <a:ext cx="20449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600" b="1" u="sng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6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60046" y="2491511"/>
            <a:ext cx="0" cy="36576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778097" y="2442500"/>
            <a:ext cx="0" cy="36576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66672" y="4742560"/>
            <a:ext cx="8723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 </a:t>
            </a:r>
            <a:r>
              <a:rPr lang="en-US" sz="2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5338" y="4730756"/>
            <a:ext cx="16369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(</a:t>
            </a:r>
            <a:r>
              <a:rPr lang="en-US" sz="2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2" grpId="2"/>
      <p:bldP spid="23" grpId="0"/>
      <p:bldP spid="24" grpId="0"/>
      <p:bldP spid="26" grpId="0" animBg="1"/>
      <p:bldP spid="26" grpId="1" animBg="1"/>
      <p:bldP spid="27" grpId="0"/>
      <p:bldP spid="27" grpId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61" grpId="0"/>
      <p:bldP spid="66" grpId="0"/>
      <p:bldP spid="82" grpId="0" animBg="1"/>
      <p:bldP spid="83" grpId="0" animBg="1"/>
      <p:bldP spid="84" grpId="0"/>
      <p:bldP spid="85" grpId="0"/>
      <p:bldP spid="86" grpId="0" animBg="1"/>
      <p:bldP spid="87" grpId="0"/>
      <p:bldP spid="5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4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00" y="236863"/>
            <a:ext cx="11482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1936" y="2100855"/>
            <a:ext cx="7024255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21935" y="2748196"/>
            <a:ext cx="7024255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21935" y="3472922"/>
            <a:ext cx="7024255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21935" y="4197648"/>
            <a:ext cx="7024255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700" y="5259529"/>
            <a:ext cx="11482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ý: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tìm số lớn trước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6" grpId="0" animBg="1"/>
      <p:bldP spid="37" grpId="0" animBg="1"/>
      <p:bldP spid="38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"/>
            <p:cNvGrpSpPr/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8" name="图片 3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33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4966" y="2125716"/>
            <a:ext cx="8599133" cy="22159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0" cap="none" spc="0" normalizeH="0" baseline="0" noProof="0" dirty="0" err="1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3800" b="1" i="0" u="none" strike="noStrike" kern="0" cap="none" spc="0" normalizeH="0" noProof="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0" cap="none" spc="0" normalizeH="0" noProof="0" dirty="0" err="1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3800" b="1" i="0" u="none" strike="noStrike" kern="0" cap="none" spc="0" normalizeH="0" baseline="0" noProof="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4000" r="-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46111" y="143550"/>
            <a:ext cx="152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48886" y="143550"/>
            <a:ext cx="95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29427" y="126020"/>
            <a:ext cx="2836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61043" y="144019"/>
            <a:ext cx="1597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04629" y="141575"/>
            <a:ext cx="191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52095" y="96037"/>
            <a:ext cx="307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25137" y="124091"/>
            <a:ext cx="4145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045176" y="90597"/>
                <a:ext cx="288541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176" y="90597"/>
                <a:ext cx="288541" cy="807913"/>
              </a:xfrm>
              <a:prstGeom prst="rect">
                <a:avLst/>
              </a:prstGeom>
              <a:blipFill rotWithShape="1">
                <a:blip r:embed="rId4"/>
                <a:stretch>
                  <a:fillRect l="-125" t="-53" r="-18274" b="7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388067" y="591906"/>
            <a:ext cx="1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080808" y="1197965"/>
            <a:ext cx="330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080808" y="3198927"/>
            <a:ext cx="598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823093" y="3812800"/>
            <a:ext cx="448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+ 7 = 9 (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080808" y="4239770"/>
            <a:ext cx="308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725343" y="4612034"/>
            <a:ext cx="2681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 : 9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80808" y="4977623"/>
            <a:ext cx="4231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725343" y="5371735"/>
            <a:ext cx="373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 – 74 = 259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180946" y="5855231"/>
            <a:ext cx="41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74</a:t>
            </a:r>
          </a:p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259</a:t>
            </a:r>
          </a:p>
        </p:txBody>
      </p:sp>
      <p:sp>
        <p:nvSpPr>
          <p:cNvPr id="68" name="Rectangle 12"/>
          <p:cNvSpPr>
            <a:spLocks noChangeArrowheads="1"/>
          </p:cNvSpPr>
          <p:nvPr/>
        </p:nvSpPr>
        <p:spPr bwMode="auto">
          <a:xfrm>
            <a:off x="3006600" y="1900804"/>
            <a:ext cx="1079208" cy="33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6" name="Rectangle 14"/>
          <p:cNvSpPr>
            <a:spLocks noChangeArrowheads="1"/>
          </p:cNvSpPr>
          <p:nvPr/>
        </p:nvSpPr>
        <p:spPr bwMode="auto">
          <a:xfrm>
            <a:off x="3006600" y="2336213"/>
            <a:ext cx="1079208" cy="35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AutoShape 20"/>
          <p:cNvSpPr/>
          <p:nvPr/>
        </p:nvSpPr>
        <p:spPr bwMode="auto">
          <a:xfrm rot="16200000">
            <a:off x="4626515" y="1474037"/>
            <a:ext cx="227907" cy="923322"/>
          </a:xfrm>
          <a:prstGeom prst="rightBrace">
            <a:avLst>
              <a:gd name="adj1" fmla="val 3149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68387" y="2059714"/>
            <a:ext cx="944961" cy="150284"/>
            <a:chOff x="972474" y="2338330"/>
            <a:chExt cx="944961" cy="150284"/>
          </a:xfrm>
        </p:grpSpPr>
        <p:sp>
          <p:nvSpPr>
            <p:cNvPr id="87" name="Line 19"/>
            <p:cNvSpPr>
              <a:spLocks noChangeShapeType="1"/>
            </p:cNvSpPr>
            <p:nvPr/>
          </p:nvSpPr>
          <p:spPr bwMode="auto">
            <a:xfrm>
              <a:off x="980646" y="2422272"/>
              <a:ext cx="92781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3" name="Line 16"/>
            <p:cNvSpPr>
              <a:spLocks noChangeShapeType="1"/>
            </p:cNvSpPr>
            <p:nvPr/>
          </p:nvSpPr>
          <p:spPr bwMode="auto">
            <a:xfrm>
              <a:off x="1460672" y="2345979"/>
              <a:ext cx="0" cy="13268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6" name="Line 16"/>
            <p:cNvSpPr>
              <a:spLocks noChangeShapeType="1"/>
            </p:cNvSpPr>
            <p:nvPr/>
          </p:nvSpPr>
          <p:spPr bwMode="auto">
            <a:xfrm>
              <a:off x="1917435" y="2338330"/>
              <a:ext cx="0" cy="13268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7" name="Line 16"/>
            <p:cNvSpPr>
              <a:spLocks noChangeShapeType="1"/>
            </p:cNvSpPr>
            <p:nvPr/>
          </p:nvSpPr>
          <p:spPr bwMode="auto">
            <a:xfrm>
              <a:off x="972474" y="2355931"/>
              <a:ext cx="0" cy="13268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</p:grpSp>
      <p:sp>
        <p:nvSpPr>
          <p:cNvPr id="99" name="AutoShape 31"/>
          <p:cNvSpPr/>
          <p:nvPr/>
        </p:nvSpPr>
        <p:spPr bwMode="auto">
          <a:xfrm rot="5400000">
            <a:off x="5868013" y="1065824"/>
            <a:ext cx="227233" cy="3426485"/>
          </a:xfrm>
          <a:prstGeom prst="rightBrace">
            <a:avLst>
              <a:gd name="adj1" fmla="val 116159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68387" y="2486910"/>
            <a:ext cx="3442973" cy="204669"/>
            <a:chOff x="4268387" y="2486910"/>
            <a:chExt cx="3442973" cy="204669"/>
          </a:xfrm>
        </p:grpSpPr>
        <p:grpSp>
          <p:nvGrpSpPr>
            <p:cNvPr id="3" name="Group 2"/>
            <p:cNvGrpSpPr/>
            <p:nvPr/>
          </p:nvGrpSpPr>
          <p:grpSpPr>
            <a:xfrm>
              <a:off x="4268387" y="2486910"/>
              <a:ext cx="3442973" cy="204669"/>
              <a:chOff x="972474" y="2765526"/>
              <a:chExt cx="3442973" cy="204669"/>
            </a:xfrm>
          </p:grpSpPr>
          <p:sp>
            <p:nvSpPr>
              <p:cNvPr id="98" name="Line 22"/>
              <p:cNvSpPr>
                <a:spLocks noChangeShapeType="1"/>
              </p:cNvSpPr>
              <p:nvPr/>
            </p:nvSpPr>
            <p:spPr bwMode="auto">
              <a:xfrm flipV="1">
                <a:off x="972474" y="2865585"/>
                <a:ext cx="3442973" cy="969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Line 30"/>
              <p:cNvSpPr>
                <a:spLocks noChangeShapeType="1"/>
              </p:cNvSpPr>
              <p:nvPr/>
            </p:nvSpPr>
            <p:spPr bwMode="auto">
              <a:xfrm flipV="1">
                <a:off x="4415447" y="2767304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Line 30"/>
              <p:cNvSpPr>
                <a:spLocks noChangeShapeType="1"/>
              </p:cNvSpPr>
              <p:nvPr/>
            </p:nvSpPr>
            <p:spPr bwMode="auto">
              <a:xfrm flipV="1">
                <a:off x="3917950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Line 30"/>
              <p:cNvSpPr>
                <a:spLocks noChangeShapeType="1"/>
              </p:cNvSpPr>
              <p:nvPr/>
            </p:nvSpPr>
            <p:spPr bwMode="auto">
              <a:xfrm flipV="1">
                <a:off x="3463733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Line 30"/>
              <p:cNvSpPr>
                <a:spLocks noChangeShapeType="1"/>
              </p:cNvSpPr>
              <p:nvPr/>
            </p:nvSpPr>
            <p:spPr bwMode="auto">
              <a:xfrm flipV="1">
                <a:off x="2963914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Line 30"/>
              <p:cNvSpPr>
                <a:spLocks noChangeShapeType="1"/>
              </p:cNvSpPr>
              <p:nvPr/>
            </p:nvSpPr>
            <p:spPr bwMode="auto">
              <a:xfrm flipV="1">
                <a:off x="2452396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Line 30"/>
              <p:cNvSpPr>
                <a:spLocks noChangeShapeType="1"/>
              </p:cNvSpPr>
              <p:nvPr/>
            </p:nvSpPr>
            <p:spPr bwMode="auto">
              <a:xfrm flipV="1">
                <a:off x="1930674" y="2770673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Line 30"/>
              <p:cNvSpPr>
                <a:spLocks noChangeShapeType="1"/>
              </p:cNvSpPr>
              <p:nvPr/>
            </p:nvSpPr>
            <p:spPr bwMode="auto">
              <a:xfrm flipV="1">
                <a:off x="1468392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7" name="Line 30"/>
            <p:cNvSpPr>
              <a:spLocks noChangeShapeType="1"/>
            </p:cNvSpPr>
            <p:nvPr/>
          </p:nvSpPr>
          <p:spPr bwMode="auto">
            <a:xfrm flipV="1">
              <a:off x="4276559" y="2486910"/>
              <a:ext cx="0" cy="19952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</p:grpSp>
      <p:sp>
        <p:nvSpPr>
          <p:cNvPr id="108" name="Rectangle 13"/>
          <p:cNvSpPr>
            <a:spLocks noChangeArrowheads="1"/>
          </p:cNvSpPr>
          <p:nvPr/>
        </p:nvSpPr>
        <p:spPr bwMode="auto">
          <a:xfrm>
            <a:off x="4546837" y="1600869"/>
            <a:ext cx="431683" cy="27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9" name="Rectangle 13"/>
          <p:cNvSpPr>
            <a:spLocks noChangeArrowheads="1"/>
          </p:cNvSpPr>
          <p:nvPr/>
        </p:nvSpPr>
        <p:spPr bwMode="auto">
          <a:xfrm>
            <a:off x="5828144" y="2960839"/>
            <a:ext cx="431683" cy="27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0" name="AutoShape 33"/>
          <p:cNvSpPr/>
          <p:nvPr/>
        </p:nvSpPr>
        <p:spPr bwMode="auto">
          <a:xfrm>
            <a:off x="7829334" y="1795630"/>
            <a:ext cx="215842" cy="866672"/>
          </a:xfrm>
          <a:prstGeom prst="rightBrace">
            <a:avLst>
              <a:gd name="adj1" fmla="val 35532"/>
              <a:gd name="adj2" fmla="val 50000"/>
            </a:avLst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" name="Rectangle 34"/>
          <p:cNvSpPr>
            <a:spLocks noChangeArrowheads="1"/>
          </p:cNvSpPr>
          <p:nvPr/>
        </p:nvSpPr>
        <p:spPr bwMode="auto">
          <a:xfrm>
            <a:off x="8146396" y="2095577"/>
            <a:ext cx="431683" cy="26677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4629" y="4612034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74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9" grpId="1"/>
      <p:bldP spid="40" grpId="0"/>
      <p:bldP spid="41" grpId="0"/>
      <p:bldP spid="41" grpId="1"/>
      <p:bldP spid="42" grpId="0"/>
      <p:bldP spid="42" grpId="1"/>
      <p:bldP spid="43" grpId="0"/>
      <p:bldP spid="44" grpId="0"/>
      <p:bldP spid="44" grpId="1"/>
      <p:bldP spid="45" grpId="0" animBg="1"/>
      <p:bldP spid="45" grpId="1" animBg="1"/>
      <p:bldP spid="54" grpId="0"/>
      <p:bldP spid="81" grpId="0"/>
      <p:bldP spid="82" grpId="0"/>
      <p:bldP spid="83" grpId="0"/>
      <p:bldP spid="84" grpId="0"/>
      <p:bldP spid="85" grpId="0"/>
      <p:bldP spid="88" grpId="0"/>
      <p:bldP spid="89" grpId="0"/>
      <p:bldP spid="90" grpId="0"/>
      <p:bldP spid="68" grpId="0"/>
      <p:bldP spid="86" grpId="0"/>
      <p:bldP spid="92" grpId="0" animBg="1"/>
      <p:bldP spid="99" grpId="0" animBg="1"/>
      <p:bldP spid="108" grpId="0"/>
      <p:bldP spid="109" grpId="0"/>
      <p:bldP spid="110" grpId="0" animBg="1"/>
      <p:bldP spid="111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/>
          <p:nvPr/>
        </p:nvSpPr>
        <p:spPr bwMode="auto">
          <a:xfrm>
            <a:off x="177800" y="315913"/>
            <a:ext cx="119993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TÌM HAI SỐ KHI BIẾT TỔNG VÀ TỈ SỐ CỦA HAI SỐ ĐÓ</a:t>
            </a:r>
          </a:p>
        </p:txBody>
      </p:sp>
      <p:sp>
        <p:nvSpPr>
          <p:cNvPr id="73769" name="Rectangle 41"/>
          <p:cNvSpPr>
            <a:spLocks noChangeArrowheads="1"/>
          </p:cNvSpPr>
          <p:nvPr/>
        </p:nvSpPr>
        <p:spPr bwMode="auto">
          <a:xfrm>
            <a:off x="0" y="1376363"/>
            <a:ext cx="12192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Bài 2: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Hai kho chứa 125 tấn thóc, trong đó số thóc ở kho thứ nhất bằng      số thóc ở kho thứ hai. Hỏi mỗi kho chứa bao nhiêu tấn thóc ?</a:t>
            </a: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8830945" y="118776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8830946" y="154178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8878995" y="1570038"/>
            <a:ext cx="241300" cy="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4895852" y="2100264"/>
            <a:ext cx="168063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912285" y="2424113"/>
            <a:ext cx="254423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sơ đồ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998133" y="2828926"/>
            <a:ext cx="2844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</a:t>
            </a:r>
            <a:r>
              <a:rPr lang="vi-V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nhấ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t: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2025651" y="3362325"/>
            <a:ext cx="261408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</a:t>
            </a:r>
            <a:r>
              <a:rPr lang="vi-V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: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4648200" y="3414713"/>
            <a:ext cx="2660651" cy="228600"/>
            <a:chOff x="1632" y="1764"/>
            <a:chExt cx="1257" cy="144"/>
          </a:xfrm>
        </p:grpSpPr>
        <p:sp>
          <p:nvSpPr>
            <p:cNvPr id="10276" name="Line 8"/>
            <p:cNvSpPr>
              <a:spLocks noChangeShapeType="1"/>
            </p:cNvSpPr>
            <p:nvPr/>
          </p:nvSpPr>
          <p:spPr bwMode="auto">
            <a:xfrm>
              <a:off x="1632" y="1838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Line 9"/>
            <p:cNvSpPr>
              <a:spLocks noChangeShapeType="1"/>
            </p:cNvSpPr>
            <p:nvPr/>
          </p:nvSpPr>
          <p:spPr bwMode="auto">
            <a:xfrm>
              <a:off x="1632" y="1764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10"/>
            <p:cNvSpPr>
              <a:spLocks noChangeShapeType="1"/>
            </p:cNvSpPr>
            <p:nvPr/>
          </p:nvSpPr>
          <p:spPr bwMode="auto">
            <a:xfrm>
              <a:off x="2265" y="1838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Line 11"/>
            <p:cNvSpPr>
              <a:spLocks noChangeShapeType="1"/>
            </p:cNvSpPr>
            <p:nvPr/>
          </p:nvSpPr>
          <p:spPr bwMode="auto">
            <a:xfrm>
              <a:off x="2256" y="1764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12"/>
            <p:cNvSpPr>
              <a:spLocks noChangeShapeType="1"/>
            </p:cNvSpPr>
            <p:nvPr/>
          </p:nvSpPr>
          <p:spPr bwMode="auto">
            <a:xfrm>
              <a:off x="2889" y="1764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4639734" y="2930525"/>
            <a:ext cx="4017433" cy="228600"/>
            <a:chOff x="1619" y="2187"/>
            <a:chExt cx="1898" cy="144"/>
          </a:xfrm>
        </p:grpSpPr>
        <p:sp>
          <p:nvSpPr>
            <p:cNvPr id="10269" name="Line 14"/>
            <p:cNvSpPr>
              <a:spLocks noChangeShapeType="1"/>
            </p:cNvSpPr>
            <p:nvPr/>
          </p:nvSpPr>
          <p:spPr bwMode="auto">
            <a:xfrm>
              <a:off x="1623" y="227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15"/>
            <p:cNvSpPr>
              <a:spLocks noChangeShapeType="1"/>
            </p:cNvSpPr>
            <p:nvPr/>
          </p:nvSpPr>
          <p:spPr bwMode="auto">
            <a:xfrm>
              <a:off x="2256" y="227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16"/>
            <p:cNvSpPr>
              <a:spLocks noChangeShapeType="1"/>
            </p:cNvSpPr>
            <p:nvPr/>
          </p:nvSpPr>
          <p:spPr bwMode="auto">
            <a:xfrm>
              <a:off x="2893" y="227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Line 17"/>
            <p:cNvSpPr>
              <a:spLocks noChangeShapeType="1"/>
            </p:cNvSpPr>
            <p:nvPr/>
          </p:nvSpPr>
          <p:spPr bwMode="auto">
            <a:xfrm>
              <a:off x="1619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Line 18"/>
            <p:cNvSpPr>
              <a:spLocks noChangeShapeType="1"/>
            </p:cNvSpPr>
            <p:nvPr/>
          </p:nvSpPr>
          <p:spPr bwMode="auto">
            <a:xfrm>
              <a:off x="2243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Line 19"/>
            <p:cNvSpPr>
              <a:spLocks noChangeShapeType="1"/>
            </p:cNvSpPr>
            <p:nvPr/>
          </p:nvSpPr>
          <p:spPr bwMode="auto">
            <a:xfrm>
              <a:off x="2880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Line 20"/>
            <p:cNvSpPr>
              <a:spLocks noChangeShapeType="1"/>
            </p:cNvSpPr>
            <p:nvPr/>
          </p:nvSpPr>
          <p:spPr bwMode="auto">
            <a:xfrm>
              <a:off x="3517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6096001" y="2397126"/>
            <a:ext cx="1206500" cy="3841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9120717" y="3013076"/>
            <a:ext cx="1524000" cy="4159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4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en-US" sz="2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55" name="Line 27"/>
          <p:cNvSpPr>
            <a:spLocks noChangeShapeType="1"/>
          </p:cNvSpPr>
          <p:nvPr/>
        </p:nvSpPr>
        <p:spPr bwMode="auto">
          <a:xfrm>
            <a:off x="4639733" y="308292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6" name="Line 28"/>
          <p:cNvSpPr>
            <a:spLocks noChangeShapeType="1"/>
          </p:cNvSpPr>
          <p:nvPr/>
        </p:nvSpPr>
        <p:spPr bwMode="auto">
          <a:xfrm>
            <a:off x="7308851" y="308292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7" name="Freeform 29"/>
          <p:cNvSpPr/>
          <p:nvPr/>
        </p:nvSpPr>
        <p:spPr bwMode="auto">
          <a:xfrm>
            <a:off x="4667250" y="2778125"/>
            <a:ext cx="3934883" cy="158750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8" name="Rectangle 30"/>
          <p:cNvSpPr>
            <a:spLocks noChangeArrowheads="1"/>
          </p:cNvSpPr>
          <p:nvPr/>
        </p:nvSpPr>
        <p:spPr bwMode="auto">
          <a:xfrm>
            <a:off x="5581651" y="3727450"/>
            <a:ext cx="1282700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73759" name="Freeform 31"/>
          <p:cNvSpPr/>
          <p:nvPr/>
        </p:nvSpPr>
        <p:spPr bwMode="auto">
          <a:xfrm>
            <a:off x="4639733" y="3657601"/>
            <a:ext cx="2635251" cy="111125"/>
          </a:xfrm>
          <a:custGeom>
            <a:avLst/>
            <a:gdLst>
              <a:gd name="T0" fmla="*/ 0 w 1872"/>
              <a:gd name="T1" fmla="*/ 0 h 96"/>
              <a:gd name="T2" fmla="*/ 2147483646 w 1872"/>
              <a:gd name="T3" fmla="*/ 2147483646 h 96"/>
              <a:gd name="T4" fmla="*/ 2147483646 w 1872"/>
              <a:gd name="T5" fmla="*/ 0 h 96"/>
              <a:gd name="T6" fmla="*/ 0 60000 65536"/>
              <a:gd name="T7" fmla="*/ 0 60000 65536"/>
              <a:gd name="T8" fmla="*/ 0 60000 65536"/>
              <a:gd name="T9" fmla="*/ 0 w 1872"/>
              <a:gd name="T10" fmla="*/ 0 h 96"/>
              <a:gd name="T11" fmla="*/ 1872 w 1872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96">
                <a:moveTo>
                  <a:pt x="0" y="0"/>
                </a:moveTo>
                <a:cubicBezTo>
                  <a:pt x="324" y="48"/>
                  <a:pt x="648" y="96"/>
                  <a:pt x="960" y="96"/>
                </a:cubicBezTo>
                <a:cubicBezTo>
                  <a:pt x="1272" y="96"/>
                  <a:pt x="1572" y="48"/>
                  <a:pt x="1872" y="0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0" name="AutoShape 32"/>
          <p:cNvSpPr/>
          <p:nvPr/>
        </p:nvSpPr>
        <p:spPr bwMode="auto">
          <a:xfrm>
            <a:off x="8976784" y="2689225"/>
            <a:ext cx="192616" cy="1054100"/>
          </a:xfrm>
          <a:prstGeom prst="rightBrace">
            <a:avLst>
              <a:gd name="adj1" fmla="val 60806"/>
              <a:gd name="adj2" fmla="val 50000"/>
            </a:avLst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3761" name="Rectangle 33"/>
          <p:cNvSpPr>
            <a:spLocks noChangeArrowheads="1"/>
          </p:cNvSpPr>
          <p:nvPr/>
        </p:nvSpPr>
        <p:spPr bwMode="auto">
          <a:xfrm>
            <a:off x="3460751" y="4437063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3 + 2  =</a:t>
            </a:r>
            <a:r>
              <a:rPr lang="en-US" altLang="en-US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(phần)</a:t>
            </a:r>
          </a:p>
        </p:txBody>
      </p:sp>
      <p:sp>
        <p:nvSpPr>
          <p:cNvPr id="73762" name="Rectangle 34"/>
          <p:cNvSpPr>
            <a:spLocks noChangeArrowheads="1"/>
          </p:cNvSpPr>
          <p:nvPr/>
        </p:nvSpPr>
        <p:spPr bwMode="auto">
          <a:xfrm>
            <a:off x="2514600" y="4052889"/>
            <a:ext cx="5384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Tổng số phần bằng nhau:</a:t>
            </a:r>
          </a:p>
        </p:txBody>
      </p:sp>
      <p:sp>
        <p:nvSpPr>
          <p:cNvPr id="73763" name="Rectangle 35"/>
          <p:cNvSpPr>
            <a:spLocks noChangeArrowheads="1"/>
          </p:cNvSpPr>
          <p:nvPr/>
        </p:nvSpPr>
        <p:spPr bwMode="auto">
          <a:xfrm>
            <a:off x="3401484" y="5195889"/>
            <a:ext cx="431588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125 : 5 x 3  =</a:t>
            </a:r>
            <a:r>
              <a:rPr lang="en-US" altLang="en-US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75 (tấn)</a:t>
            </a:r>
          </a:p>
        </p:txBody>
      </p:sp>
      <p:sp>
        <p:nvSpPr>
          <p:cNvPr id="73764" name="Rectangle 36"/>
          <p:cNvSpPr>
            <a:spLocks noChangeArrowheads="1"/>
          </p:cNvSpPr>
          <p:nvPr/>
        </p:nvSpPr>
        <p:spPr bwMode="auto">
          <a:xfrm>
            <a:off x="2535767" y="4814889"/>
            <a:ext cx="53848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Số thóc ở kho thứ nhất là:</a:t>
            </a:r>
          </a:p>
        </p:txBody>
      </p:sp>
      <p:sp>
        <p:nvSpPr>
          <p:cNvPr id="73765" name="Rectangle 37"/>
          <p:cNvSpPr>
            <a:spLocks noChangeArrowheads="1"/>
          </p:cNvSpPr>
          <p:nvPr/>
        </p:nvSpPr>
        <p:spPr bwMode="auto">
          <a:xfrm>
            <a:off x="3168651" y="6021389"/>
            <a:ext cx="411268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125 - 75 = 50</a:t>
            </a:r>
            <a:r>
              <a:rPr lang="en-US" altLang="en-US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(tấn)</a:t>
            </a:r>
          </a:p>
        </p:txBody>
      </p:sp>
      <p:sp>
        <p:nvSpPr>
          <p:cNvPr id="73766" name="Rectangle 38"/>
          <p:cNvSpPr>
            <a:spLocks noChangeArrowheads="1"/>
          </p:cNvSpPr>
          <p:nvPr/>
        </p:nvSpPr>
        <p:spPr bwMode="auto">
          <a:xfrm>
            <a:off x="2332567" y="5576889"/>
            <a:ext cx="54864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Số thóc ở kho thứ hai là:</a:t>
            </a:r>
          </a:p>
        </p:txBody>
      </p:sp>
      <p:sp>
        <p:nvSpPr>
          <p:cNvPr id="73767" name="Rectangle 39"/>
          <p:cNvSpPr>
            <a:spLocks noChangeArrowheads="1"/>
          </p:cNvSpPr>
          <p:nvPr/>
        </p:nvSpPr>
        <p:spPr bwMode="auto">
          <a:xfrm>
            <a:off x="3983568" y="6343650"/>
            <a:ext cx="820843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Đáp số: Kho thứ nhất 75 tấn; kho thứ hai 50 tấn.</a:t>
            </a:r>
          </a:p>
        </p:txBody>
      </p:sp>
      <p:sp>
        <p:nvSpPr>
          <p:cNvPr id="10268" name="Rectangle 16"/>
          <p:cNvSpPr/>
          <p:nvPr/>
        </p:nvSpPr>
        <p:spPr bwMode="auto">
          <a:xfrm>
            <a:off x="609600" y="115888"/>
            <a:ext cx="109728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3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3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3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3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3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3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3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3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37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69" grpId="0"/>
      <p:bldP spid="40970" grpId="0"/>
      <p:bldP spid="37898" grpId="0" bldLvl="0" animBg="1"/>
      <p:bldP spid="73731" grpId="0" build="p"/>
      <p:bldP spid="73754" grpId="0"/>
      <p:bldP spid="73733" grpId="0"/>
      <p:bldP spid="73734" grpId="0"/>
      <p:bldP spid="73752" grpId="0"/>
      <p:bldP spid="73753" grpId="0"/>
      <p:bldP spid="73755" grpId="0" animBg="1"/>
      <p:bldP spid="73756" grpId="0" animBg="1"/>
      <p:bldP spid="73757" grpId="0" animBg="1"/>
      <p:bldP spid="73758" grpId="0"/>
      <p:bldP spid="73759" grpId="0" animBg="1"/>
      <p:bldP spid="73760" grpId="0" animBg="1"/>
      <p:bldP spid="73761" grpId="0"/>
      <p:bldP spid="73762" grpId="0"/>
      <p:bldP spid="73763" grpId="0"/>
      <p:bldP spid="73764" grpId="0"/>
      <p:bldP spid="73765" grpId="0"/>
      <p:bldP spid="73766" grpId="0"/>
      <p:bldP spid="737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2557" y="2257872"/>
            <a:ext cx="8599133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 dirty="0" err="1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13800" b="1" i="0" u="none" strike="noStrike" kern="1200" cap="none" spc="0" normalizeH="0" baseline="0" noProof="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1200" cap="none" spc="0" normalizeH="0" baseline="0" noProof="0" dirty="0" err="1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13800" b="1" i="0" u="none" strike="noStrike" kern="1200" cap="none" spc="0" normalizeH="0" baseline="0" noProof="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3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组合 1"/>
            <p:cNvGrpSpPr/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9" name="图片 32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33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图片 3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/>
          <p:nvPr/>
        </p:nvSpPr>
        <p:spPr bwMode="auto">
          <a:xfrm>
            <a:off x="827617" y="944563"/>
            <a:ext cx="113622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altLang="en-US" sz="2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00051" y="442913"/>
            <a:ext cx="118088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400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  <a:endParaRPr lang="vi-VN" altLang="en-US" sz="24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9394596" y="33788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9396354" y="757883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9406319" y="804103"/>
            <a:ext cx="241300" cy="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271" name="Object 16"/>
          <p:cNvGraphicFramePr>
            <a:graphicFrameLocks noChangeAspect="1"/>
          </p:cNvGraphicFramePr>
          <p:nvPr/>
        </p:nvGraphicFramePr>
        <p:xfrm>
          <a:off x="4519084" y="4649789"/>
          <a:ext cx="132926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5" descr="image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084" y="4649789"/>
                        <a:ext cx="1329267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19"/>
          <p:cNvGraphicFramePr>
            <a:graphicFrameLocks noChangeAspect="1"/>
          </p:cNvGraphicFramePr>
          <p:nvPr/>
        </p:nvGraphicFramePr>
        <p:xfrm>
          <a:off x="10339917" y="4637089"/>
          <a:ext cx="144568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Picture 6" descr="image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9917" y="4637089"/>
                        <a:ext cx="144568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2"/>
          <p:cNvGrpSpPr/>
          <p:nvPr/>
        </p:nvGrpSpPr>
        <p:grpSpPr bwMode="auto">
          <a:xfrm>
            <a:off x="6527800" y="2924175"/>
            <a:ext cx="6502400" cy="585788"/>
            <a:chOff x="3120" y="2064"/>
            <a:chExt cx="562" cy="369"/>
          </a:xfrm>
        </p:grpSpPr>
        <p:graphicFrame>
          <p:nvGraphicFramePr>
            <p:cNvPr id="11276" name="Object 23"/>
            <p:cNvGraphicFramePr>
              <a:graphicFrameLocks noChangeAspect="1"/>
            </p:cNvGraphicFramePr>
            <p:nvPr/>
          </p:nvGraphicFramePr>
          <p:xfrm>
            <a:off x="3529" y="2144"/>
            <a:ext cx="153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Equation" r:id="rId6" imgW="114151" imgH="215619" progId="Equation.3">
                    <p:embed/>
                  </p:oleObj>
                </mc:Choice>
                <mc:Fallback>
                  <p:oleObj name="Equation" r:id="rId6" imgW="114151" imgH="215619" progId="Equation.3">
                    <p:embed/>
                    <p:pic>
                      <p:nvPicPr>
                        <p:cNvPr id="0" name="Picture 7" descr="image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9" y="2144"/>
                          <a:ext cx="153" cy="2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7" name="Text Box 24"/>
            <p:cNvSpPr txBox="1">
              <a:spLocks noChangeArrowheads="1"/>
            </p:cNvSpPr>
            <p:nvPr/>
          </p:nvSpPr>
          <p:spPr bwMode="auto">
            <a:xfrm>
              <a:off x="3120" y="2064"/>
              <a:ext cx="3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endParaRPr lang="en-US" altLang="en-US" sz="2800">
                <a:solidFill>
                  <a:srgbClr val="3333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274" name="Text Box 26"/>
          <p:cNvSpPr txBox="1">
            <a:spLocks noChangeArrowheads="1"/>
          </p:cNvSpPr>
          <p:nvPr/>
        </p:nvSpPr>
        <p:spPr bwMode="auto">
          <a:xfrm>
            <a:off x="768351" y="2968625"/>
            <a:ext cx="418888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</a:pPr>
            <a:endParaRPr lang="en-US" altLang="en-US" sz="28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1275" name="Rectangle 17"/>
          <p:cNvSpPr/>
          <p:nvPr/>
        </p:nvSpPr>
        <p:spPr bwMode="auto">
          <a:xfrm>
            <a:off x="5384800" y="461963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 bwMode="auto">
          <a:xfrm>
            <a:off x="1974056" y="1135024"/>
            <a:ext cx="8243887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r>
              <a:rPr lang="en-US" sz="3200" u="sng" dirty="0" err="1" smtClean="0"/>
              <a:t>Bài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giải</a:t>
            </a:r>
            <a:endParaRPr lang="en-US" sz="3200" u="sng" dirty="0"/>
          </a:p>
          <a:p>
            <a:r>
              <a:rPr lang="vi-VN" sz="3200" dirty="0" smtClean="0"/>
              <a:t>Số lớn nhất có hai chữ số là 99</a:t>
            </a:r>
            <a:endParaRPr lang="en-US" sz="3200" dirty="0" smtClean="0"/>
          </a:p>
        </p:txBody>
      </p:sp>
      <p:sp>
        <p:nvSpPr>
          <p:cNvPr id="15" name="Content Placeholder 2"/>
          <p:cNvSpPr>
            <a:spLocks noGrp="1"/>
          </p:cNvSpPr>
          <p:nvPr/>
        </p:nvSpPr>
        <p:spPr bwMode="auto">
          <a:xfrm>
            <a:off x="1988343" y="2632036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vi-VN" dirty="0" smtClean="0"/>
              <a:t>Tổng số phần bằng nhau là:</a:t>
            </a:r>
          </a:p>
          <a:p>
            <a:pPr marL="914400" lvl="2" indent="0">
              <a:buFontTx/>
              <a:buNone/>
            </a:pPr>
            <a:r>
              <a:rPr lang="vi-VN" sz="3200" dirty="0" smtClean="0"/>
              <a:t>         </a:t>
            </a:r>
            <a:r>
              <a:rPr lang="en-US" sz="3200" dirty="0" smtClean="0"/>
              <a:t>              </a:t>
            </a:r>
            <a:r>
              <a:rPr lang="vi-VN" sz="3200" dirty="0" smtClean="0"/>
              <a:t>4 + 5 = 9 ( phần)</a:t>
            </a:r>
          </a:p>
          <a:p>
            <a:pPr marL="914400" lvl="2" indent="0">
              <a:buFontTx/>
              <a:buNone/>
            </a:pPr>
            <a:r>
              <a:rPr lang="en-US" sz="3200" dirty="0" smtClean="0"/>
              <a:t>       </a:t>
            </a:r>
            <a:r>
              <a:rPr lang="vi-VN" sz="3200" dirty="0" smtClean="0"/>
              <a:t>Số bé là: 99 : 9 x 4 = 36</a:t>
            </a:r>
          </a:p>
          <a:p>
            <a:pPr marL="914400" lvl="2" indent="0">
              <a:buFontTx/>
              <a:buNone/>
            </a:pPr>
            <a:r>
              <a:rPr lang="en-US" sz="3200" dirty="0" smtClean="0"/>
              <a:t>       </a:t>
            </a:r>
            <a:r>
              <a:rPr lang="vi-VN" sz="3200" dirty="0" smtClean="0"/>
              <a:t>Số lớn là: 99 – 36 = 63 </a:t>
            </a:r>
          </a:p>
          <a:p>
            <a:pPr marL="914400" lvl="2" indent="0">
              <a:buFontTx/>
              <a:buNone/>
            </a:pPr>
            <a:r>
              <a:rPr lang="vi-VN" sz="3200" dirty="0" smtClean="0"/>
              <a:t>		</a:t>
            </a:r>
            <a:r>
              <a:rPr lang="vi-VN" sz="3200" u="sng" dirty="0" smtClean="0"/>
              <a:t>Đáp số</a:t>
            </a:r>
            <a:r>
              <a:rPr lang="vi-VN" sz="3200" dirty="0" smtClean="0"/>
              <a:t>: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bé</a:t>
            </a:r>
            <a:r>
              <a:rPr lang="en-US" sz="3200" dirty="0" smtClean="0"/>
              <a:t>: </a:t>
            </a:r>
            <a:r>
              <a:rPr lang="vi-VN" sz="3200" dirty="0" smtClean="0"/>
              <a:t> 36</a:t>
            </a:r>
          </a:p>
          <a:p>
            <a:pPr marL="914400" lvl="2" indent="0">
              <a:buFontTx/>
              <a:buNone/>
            </a:pPr>
            <a:r>
              <a:rPr lang="vi-VN" sz="3200" dirty="0" smtClean="0"/>
              <a:t>			     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lớn</a:t>
            </a:r>
            <a:r>
              <a:rPr lang="en-US" sz="3200" dirty="0" smtClean="0"/>
              <a:t>:</a:t>
            </a:r>
            <a:r>
              <a:rPr lang="vi-VN" sz="3200" dirty="0" smtClean="0"/>
              <a:t> 63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9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6141" y="1906992"/>
            <a:ext cx="702425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46140" y="2554333"/>
            <a:ext cx="7024255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46140" y="3279059"/>
            <a:ext cx="702425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46140" y="3965576"/>
            <a:ext cx="702425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730" y="4974011"/>
            <a:ext cx="1148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ý: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tìm số lớn trước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730" y="460570"/>
            <a:ext cx="107465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37" grpId="0" animBg="1"/>
      <p:bldP spid="38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21" y="260604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58" y="-521474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53525" y="667049"/>
            <a:ext cx="4379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KHỈ CON </a:t>
            </a:r>
          </a:p>
          <a:p>
            <a:pPr algn="ctr" defTabSz="1219200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SÔNG</a:t>
            </a:r>
          </a:p>
        </p:txBody>
      </p:sp>
      <p:pic>
        <p:nvPicPr>
          <p:cNvPr id="3075" name="Picture 3" descr="C:\Users\ADMIN\Desktop\Tai nguyen thiet ke tro choi\Bảng gỗ\bat da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99" y="4768976"/>
            <a:ext cx="5461003" cy="2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4182" y="2756120"/>
            <a:ext cx="13084051" cy="40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8" y="-690878"/>
            <a:ext cx="11189730" cy="35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446834" y="845605"/>
            <a:ext cx="1027499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vi-VN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24159" y="4334214"/>
                <a:ext cx="1127343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𝟔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159" y="4334214"/>
                <a:ext cx="1127343" cy="1305037"/>
              </a:xfrm>
              <a:prstGeom prst="rect">
                <a:avLst/>
              </a:prstGeom>
              <a:blipFill rotWithShape="1">
                <a:blip r:embed="rId12"/>
                <a:stretch>
                  <a:fillRect l="-12" t="-26" r="32" b="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99358" y="4334214"/>
                <a:ext cx="1138825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𝟓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58" y="4334214"/>
                <a:ext cx="1138825" cy="1292598"/>
              </a:xfrm>
              <a:prstGeom prst="rect">
                <a:avLst/>
              </a:prstGeom>
              <a:blipFill rotWithShape="1">
                <a:blip r:embed="rId13"/>
                <a:stretch>
                  <a:fillRect l="-18" t="-26" r="42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88105" y="4325750"/>
                <a:ext cx="1618480" cy="1301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𝟏𝟏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105" y="4325750"/>
                <a:ext cx="1618480" cy="1301062"/>
              </a:xfrm>
              <a:prstGeom prst="rect">
                <a:avLst/>
              </a:prstGeom>
              <a:blipFill rotWithShape="1">
                <a:blip r:embed="rId14"/>
                <a:stretch>
                  <a:fillRect l="-11" t="-10" r="3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211540" y="4342389"/>
                <a:ext cx="1483791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𝟏𝟏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540" y="4342389"/>
                <a:ext cx="1483791" cy="1288686"/>
              </a:xfrm>
              <a:prstGeom prst="rect">
                <a:avLst/>
              </a:prstGeom>
              <a:blipFill rotWithShape="1">
                <a:blip r:embed="rId15"/>
                <a:stretch>
                  <a:fillRect l="-16" t="-20" r="2" b="4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8638531" y="-698308"/>
            <a:ext cx="487363" cy="48736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20054" y="2641646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5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3425187" y="-846429"/>
            <a:ext cx="609600" cy="609600"/>
          </a:xfrm>
          <a:prstGeom prst="rect">
            <a:avLst/>
          </a:prstGeom>
        </p:spPr>
      </p:pic>
      <p:pic>
        <p:nvPicPr>
          <p:cNvPr id="36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4741902" y="-846429"/>
            <a:ext cx="609600" cy="609600"/>
          </a:xfrm>
          <a:prstGeom prst="rect">
            <a:avLst/>
          </a:prstGeom>
        </p:spPr>
      </p:pic>
      <p:pic>
        <p:nvPicPr>
          <p:cNvPr id="37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52" y="2415245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157345" y="4758055"/>
            <a:ext cx="648970" cy="6388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74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431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8" grpId="0"/>
      <p:bldP spid="19" grpId="0" animBg="1"/>
      <p:bldP spid="19" grpId="1" animBg="1"/>
      <p:bldP spid="20" grpId="0" animBg="1"/>
      <p:bldP spid="21" grpId="0" animBg="1"/>
      <p:bldP spid="22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4" grpId="2" animBg="1"/>
      <p:bldP spid="2" grpId="0" bldLvl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85" y="3698360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09" y="3409172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73" y="2518393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83" y="3837289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9583 L -0.07044 -0.40139 C -0.08489 -0.42523 -0.10716 -0.43819 -0.13007 -0.43819 C -0.15586 -0.43819 -0.17708 -0.42523 -0.19179 -0.40139 L -0.26132 -0.29583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0532" y="2780250"/>
            <a:ext cx="13084051" cy="40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8" y="-709663"/>
            <a:ext cx="11238369" cy="33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47864" y="685801"/>
            <a:ext cx="1046696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vi-VN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cam. </a:t>
            </a:r>
          </a:p>
          <a:p>
            <a:pPr algn="just" eaLnBrk="1" hangingPunct="1"/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48789" y="4275432"/>
                <a:ext cx="1515193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𝟑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89" y="4275432"/>
                <a:ext cx="1515193" cy="1305037"/>
              </a:xfrm>
              <a:prstGeom prst="rect">
                <a:avLst/>
              </a:prstGeom>
              <a:blipFill rotWithShape="1">
                <a:blip r:embed="rId13"/>
                <a:stretch>
                  <a:fillRect l="-34" t="-47" r="40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73023" y="4281491"/>
                <a:ext cx="1515193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𝟖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23" y="4281491"/>
                <a:ext cx="1515193" cy="1292918"/>
              </a:xfrm>
              <a:prstGeom prst="rect">
                <a:avLst/>
              </a:prstGeom>
              <a:blipFill rotWithShape="1">
                <a:blip r:embed="rId14"/>
                <a:stretch>
                  <a:fillRect l="-14" t="-25" r="20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7257" y="4281651"/>
                <a:ext cx="1515193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𝟓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57" y="4281651"/>
                <a:ext cx="1515193" cy="1292598"/>
              </a:xfrm>
              <a:prstGeom prst="rect">
                <a:avLst/>
              </a:prstGeom>
              <a:blipFill rotWithShape="1">
                <a:blip r:embed="rId15"/>
                <a:stretch>
                  <a:fillRect l="-36" t="-37" r="41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24556" y="4275303"/>
                <a:ext cx="1515193" cy="13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𝟖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556" y="4275303"/>
                <a:ext cx="1515193" cy="1305294"/>
              </a:xfrm>
              <a:prstGeom prst="rect">
                <a:avLst/>
              </a:prstGeom>
              <a:blipFill rotWithShape="1">
                <a:blip r:embed="rId16"/>
                <a:stretch>
                  <a:fillRect l="-13" t="-37" r="18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8128201" y="-449132"/>
            <a:ext cx="487363" cy="4873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29463" y="2500244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2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2939910" y="-709663"/>
            <a:ext cx="609600" cy="609600"/>
          </a:xfrm>
          <a:prstGeom prst="rect">
            <a:avLst/>
          </a:prstGeom>
        </p:spPr>
      </p:pic>
      <p:pic>
        <p:nvPicPr>
          <p:cNvPr id="33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4197257" y="-815051"/>
            <a:ext cx="609600" cy="609600"/>
          </a:xfrm>
          <a:prstGeom prst="rect">
            <a:avLst/>
          </a:prstGeom>
        </p:spPr>
      </p:pic>
      <p:pic>
        <p:nvPicPr>
          <p:cNvPr id="34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61" y="2273843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748270" y="4676775"/>
            <a:ext cx="648970" cy="6388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7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431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/>
      <p:bldP spid="10" grpId="0" animBg="1"/>
      <p:bldP spid="10" grpId="1" animBg="1"/>
      <p:bldP spid="11" grpId="0" animBg="1"/>
      <p:bldP spid="12" grpId="0" animBg="1"/>
      <p:bldP spid="14" grpId="0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00" y="3993047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09" y="3409172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73" y="2518393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76" y="1744530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7037 L 0.08346 -0.27292 C 0.10078 -0.31922 0.12695 -0.34375 0.1543 -0.34375 C 0.18542 -0.34375 0.21042 -0.31922 0.22774 -0.27292 L 0.31159 -0.0703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7" y="-699936"/>
            <a:ext cx="10985450" cy="333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53"/>
              <p:cNvSpPr txBox="1">
                <a:spLocks noChangeArrowheads="1"/>
              </p:cNvSpPr>
              <p:nvPr/>
            </p:nvSpPr>
            <p:spPr bwMode="auto">
              <a:xfrm>
                <a:off x="961577" y="255215"/>
                <a:ext cx="10097310" cy="1982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en-US" sz="4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Câu</a:t>
                </a:r>
                <a:r>
                  <a:rPr lang="en-US" altLang="en-US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3: </a:t>
                </a:r>
                <a:r>
                  <a:rPr lang="en-US" altLang="en-US" sz="4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Tỉsốcủasốquả</a:t>
                </a:r>
                <a:r>
                  <a:rPr lang="en-US" altLang="en-US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cam </a:t>
                </a:r>
                <a:r>
                  <a:rPr lang="en-US" altLang="en-US" sz="4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vàsốquảquýtlà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𝟓</m:t>
                        </m:r>
                      </m:num>
                      <m:den>
                        <m: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5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altLang="en-US" sz="4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Tỉsốnàycho</a:t>
                </a:r>
                <a:r>
                  <a:rPr lang="en-US" altLang="en-US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ta </a:t>
                </a:r>
                <a:r>
                  <a:rPr lang="en-US" altLang="en-US" sz="4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biếtđiềugì</a:t>
                </a:r>
                <a:r>
                  <a:rPr lang="en-US" altLang="en-US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1577" y="255215"/>
                <a:ext cx="10097310" cy="1982146"/>
              </a:xfrm>
              <a:prstGeom prst="rect">
                <a:avLst/>
              </a:prstGeom>
              <a:blipFill rotWithShape="1">
                <a:blip r:embed="rId11"/>
                <a:stretch>
                  <a:fillRect l="-2" t="-29" r="4" b="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833" y="1800219"/>
            <a:ext cx="13880393" cy="505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0"/>
              <p:cNvSpPr txBox="1">
                <a:spLocks noChangeArrowheads="1"/>
              </p:cNvSpPr>
              <p:nvPr/>
            </p:nvSpPr>
            <p:spPr bwMode="auto">
              <a:xfrm>
                <a:off x="869851" y="3289723"/>
                <a:ext cx="8730155" cy="347915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en-US" sz="4000" b="1" dirty="0" smtClean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Tỉ </a:t>
                </a:r>
                <a:r>
                  <a:rPr lang="en-US" altLang="en-US" sz="4000" b="1" dirty="0" err="1" smtClean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sốcủasốquả</a:t>
                </a:r>
                <a:r>
                  <a:rPr lang="en-US" altLang="en-US" sz="4000" b="1" dirty="0" smtClean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cam </a:t>
                </a:r>
                <a:r>
                  <a:rPr lang="en-US" altLang="en-US" sz="4000" b="1" dirty="0" err="1" smtClean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vàsốquả</a:t>
                </a:r>
                <a:endParaRPr lang="en-US" altLang="en-US" sz="4000" b="1" dirty="0" smtClean="0">
                  <a:solidFill>
                    <a:srgbClr val="1529E9"/>
                  </a:solidFill>
                  <a:latin typeface="Times New Roman" panose="02020603050405020304" pitchFamily="18" charset="0"/>
                </a:endParaRPr>
              </a:p>
              <a:p>
                <a:pPr algn="just"/>
                <a:r>
                  <a:rPr lang="en-US" altLang="en-US" sz="4000" b="1" dirty="0" err="1" smtClean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quýtlà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 panose="02040503050406030204"/>
                          </a:rPr>
                          <m:t>𝟓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 panose="02040503050406030204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800" b="1" dirty="0" smtClean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4000" b="1" dirty="0" err="1" smtClean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Tỉsốnàycho</a:t>
                </a:r>
                <a:r>
                  <a:rPr lang="en-US" altLang="en-US" sz="4000" b="1" dirty="0" smtClean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ta </a:t>
                </a:r>
                <a:r>
                  <a:rPr lang="en-US" altLang="en-US" sz="4000" b="1" dirty="0" err="1" smtClean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biếtsố</a:t>
                </a:r>
                <a:endParaRPr lang="en-US" altLang="en-US" sz="4000" b="1" dirty="0" smtClean="0">
                  <a:solidFill>
                    <a:srgbClr val="1529E9"/>
                  </a:solidFill>
                  <a:latin typeface="Times New Roman" panose="02020603050405020304" pitchFamily="18" charset="0"/>
                </a:endParaRPr>
              </a:p>
              <a:p>
                <a:pPr algn="just"/>
                <a:r>
                  <a:rPr lang="en-US" altLang="en-US" sz="4000" b="1" dirty="0" err="1" smtClean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000" b="1" dirty="0" smtClean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cam </a:t>
                </a:r>
                <a:r>
                  <a:rPr lang="en-US" altLang="en-US" sz="4000" b="1" dirty="0" err="1" smtClean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bằng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 panose="02040503050406030204"/>
                          </a:rPr>
                          <m:t>𝟓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 panose="02040503050406030204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000" b="1" dirty="0" err="1" smtClean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sốquảquýt</a:t>
                </a:r>
                <a:r>
                  <a:rPr lang="en-US" altLang="en-US" sz="4000" b="1" dirty="0" smtClean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altLang="en-US" sz="4000" b="1" dirty="0">
                  <a:solidFill>
                    <a:srgbClr val="1529E9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851" y="3289723"/>
                <a:ext cx="8730155" cy="3479158"/>
              </a:xfrm>
              <a:prstGeom prst="rect">
                <a:avLst/>
              </a:prstGeom>
              <a:blipFill rotWithShape="1">
                <a:blip r:embed="rId13"/>
                <a:stretch>
                  <a:fillRect l="-6" t="-12" r="1" b="12"/>
                </a:stretch>
              </a:blipFill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5549196" y="-733122"/>
            <a:ext cx="487363" cy="487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0458" y="2216254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 smtClean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29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323198" y="-705054"/>
            <a:ext cx="609600" cy="609600"/>
          </a:xfrm>
          <a:prstGeom prst="rect">
            <a:avLst/>
          </a:prstGeom>
        </p:spPr>
      </p:pic>
      <p:pic>
        <p:nvPicPr>
          <p:cNvPr id="30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595816" y="-835331"/>
            <a:ext cx="609600" cy="609600"/>
          </a:xfrm>
          <a:prstGeom prst="rect">
            <a:avLst/>
          </a:prstGeom>
        </p:spPr>
      </p:pic>
      <p:pic>
        <p:nvPicPr>
          <p:cNvPr id="31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56" y="1989853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7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31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84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0" grpId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32" y="3594665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346" y="3352611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878" y="2414698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274" y="1289172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15509 L -0.06406 -0.25602 C -0.07734 -0.27893 -0.09739 -0.2912 -0.11836 -0.2912 C -0.14231 -0.2912 -0.16146 -0.27893 -0.17474 -0.25602 L -0.23867 -0.15509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0B16ED11-0FA1-40D9-AC4E-68E7AB892DB1}:260"/>
  <p:tag name="GENSWF_ADVANCE_TIME" val="5.384"/>
  <p:tag name="ISPRING_SLIDE_ID_2" val="{82146924-3824-43A4-9178-0C20E48D073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1043</Words>
  <Application>Microsoft Office PowerPoint</Application>
  <PresentationFormat>Custom</PresentationFormat>
  <Paragraphs>240</Paragraphs>
  <Slides>21</Slides>
  <Notes>7</Notes>
  <HiddenSlides>0</HiddenSlides>
  <MMClips>9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Office Theme</vt:lpstr>
      <vt:lpstr>3_Office Theme</vt:lpstr>
      <vt:lpstr>6_Office Theme</vt:lpstr>
      <vt:lpstr>8_Office Theme</vt:lpstr>
      <vt:lpstr>9_Office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</dc:creator>
  <cp:lastModifiedBy>Sony 622</cp:lastModifiedBy>
  <cp:revision>284</cp:revision>
  <dcterms:created xsi:type="dcterms:W3CDTF">2020-04-14T15:40:00Z</dcterms:created>
  <dcterms:modified xsi:type="dcterms:W3CDTF">2022-03-25T15:18:17Z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419500E2CF4F4DEA976F7C8A74FDC27E</vt:lpwstr>
  </property>
  <property fmtid="{D5CDD505-2E9C-101B-9397-08002B2CF9AE}" pid="3" name="KSOProductBuildVer">
    <vt:lpwstr>1033-11.2.0.11029</vt:lpwstr>
  </property>
</Properties>
</file>