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8" r:id="rId2"/>
  </p:sldMasterIdLst>
  <p:notesMasterIdLst>
    <p:notesMasterId r:id="rId26"/>
  </p:notesMasterIdLst>
  <p:sldIdLst>
    <p:sldId id="304" r:id="rId3"/>
    <p:sldId id="273" r:id="rId4"/>
    <p:sldId id="274" r:id="rId5"/>
    <p:sldId id="297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94" r:id="rId17"/>
    <p:sldId id="263" r:id="rId18"/>
    <p:sldId id="298" r:id="rId19"/>
    <p:sldId id="299" r:id="rId20"/>
    <p:sldId id="295" r:id="rId21"/>
    <p:sldId id="296" r:id="rId22"/>
    <p:sldId id="265" r:id="rId23"/>
    <p:sldId id="302" r:id="rId24"/>
    <p:sldId id="30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9" autoAdjust="0"/>
    <p:restoredTop sz="94715"/>
  </p:normalViewPr>
  <p:slideViewPr>
    <p:cSldViewPr snapToGrid="0" snapToObjects="1">
      <p:cViewPr>
        <p:scale>
          <a:sx n="74" d="100"/>
          <a:sy n="74" d="100"/>
        </p:scale>
        <p:origin x="-4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48145-B117-BF40-A6B0-C723E9451CA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2EEBA-BA6B-9440-A96C-B51ED46C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C589-39B8-4BD5-80B3-75979003E5A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81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9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1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9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9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5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1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1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416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ADE209-5926-49C4-83C6-6481887F3C6D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4B7EBC-49EA-4521-BCD2-AB70BBD91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83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7B1476-39F3-4EDB-8AB5-2A9E150FC3EA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BCED560-FCCF-4274-B98A-09D945BC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27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4FFEEB-797C-4815-B68C-9AEF159E6A2C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93F58E-EC7A-48C5-AA41-1C1AA69BF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99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E5C642-6880-49AE-8979-534F1A6099A0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99DE93E-0340-4268-8CAD-30922661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B2A9A3-588A-4E74-8AE5-DB5CD9D926A7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6F111F-FEC6-49FC-875B-F057C6088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071EA6-095E-45DA-8EAB-4EFB4298F24B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3EF53C-C23A-4370-B976-65CF4D5E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3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E139C-6CF6-498F-A970-AAF55518E0B1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1C2E7B8-4551-44C2-83CB-0C70A5DC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5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CCB179-3172-4F56-B643-28DF76F789B1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8874C2-2EE8-48E1-AC03-24D9D6C2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E0FDB6-246F-42BD-9055-C4033FAF1C90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FECF60-781C-4523-AFF6-C703A0E1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1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DEEAC8-4010-4AB5-A9F4-0E3736656693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BDCC8F-FCC4-46FD-9C42-D9D8BC5B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477F6F-3E64-4182-B3B3-1F1A0738FB33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19D2753-F501-4EE8-826C-3D0BB51A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0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8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382E-2246-9944-8114-65CC7382B89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3556-5EBE-2041-978B-B4F718E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6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74" r:id="rId15"/>
    <p:sldLayoutId id="2147483673" r:id="rId16"/>
    <p:sldLayoutId id="2147483667" r:id="rId17"/>
    <p:sldLayoutId id="2147483664" r:id="rId18"/>
    <p:sldLayoutId id="2147483663" r:id="rId19"/>
    <p:sldLayoutId id="2147483662" r:id="rId20"/>
    <p:sldLayoutId id="2147483656" r:id="rId21"/>
    <p:sldLayoutId id="2147483657" r:id="rId22"/>
    <p:sldLayoutId id="2147483658" r:id="rId23"/>
    <p:sldLayoutId id="2147483659" r:id="rId24"/>
    <p:sldLayoutId id="214748366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8282AAFE-A5DA-453E-9F45-2829F220A3D2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7AE5E9B-42EA-4BFB-8F63-AD803E25C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2.muare.vn/uploaded2/coolair/goi%207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noithatvietnam.net/imgView.aspx?ImgID=340&amp;Type=PRODUCT&amp;Name=Image01&amp;imgrefurl=http://noithatvietnam.net/PrintView.aspx?Code=VIEWDETAIL&amp;ProID=340&amp;h=400&amp;w=211&amp;sz=41&amp;hl=vi&amp;start=154&amp;um=1&amp;usg=__X5jMZhrBvpzFtWpHkXtbLxKhwko=&amp;tbnid=mbIvicYpY0cSVM:&amp;tbnh=124&amp;tbnw=65&amp;prev=/images?q=%22qu%E1%BA%A3+tr%C3%A1m%22&amp;start=140&amp;ndsp=20&amp;um=1&amp;hl=vi&amp;sa=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685200" y="2053717"/>
            <a:ext cx="515455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043524" y="433391"/>
            <a:ext cx="1149984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TRƯỜNG TIỂU HỌC ÁI MỘ A</a:t>
            </a:r>
          </a:p>
        </p:txBody>
      </p:sp>
      <p:sp>
        <p:nvSpPr>
          <p:cNvPr id="3" name="Rectangle 2"/>
          <p:cNvSpPr/>
          <p:nvPr/>
        </p:nvSpPr>
        <p:spPr>
          <a:xfrm>
            <a:off x="2" y="3276600"/>
            <a:ext cx="12738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HÌNH THOI</a:t>
            </a:r>
            <a:endParaRPr lang="en-US" sz="96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8"/>
          <p:cNvSpPr>
            <a:spLocks noChangeArrowheads="1"/>
          </p:cNvSpPr>
          <p:nvPr/>
        </p:nvSpPr>
        <p:spPr bwMode="auto">
          <a:xfrm>
            <a:off x="4495800" y="1524000"/>
            <a:ext cx="3429000" cy="2362200"/>
          </a:xfrm>
          <a:prstGeom prst="diamond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  <a:ea typeface="Gulim" pitchFamily="34" charset="-127"/>
            </a:endParaRPr>
          </a:p>
        </p:txBody>
      </p:sp>
      <p:sp>
        <p:nvSpPr>
          <p:cNvPr id="39939" name="Text Box 9"/>
          <p:cNvSpPr txBox="1">
            <a:spLocks noChangeArrowheads="1"/>
          </p:cNvSpPr>
          <p:nvPr/>
        </p:nvSpPr>
        <p:spPr bwMode="auto">
          <a:xfrm>
            <a:off x="3837709" y="2471741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Gulim" pitchFamily="34" charset="-127"/>
              </a:rPr>
              <a:t>A</a:t>
            </a:r>
          </a:p>
        </p:txBody>
      </p:sp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8229600" y="2480041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Gulim" pitchFamily="34" charset="-127"/>
              </a:rPr>
              <a:t>C</a:t>
            </a:r>
          </a:p>
        </p:txBody>
      </p:sp>
      <p:sp>
        <p:nvSpPr>
          <p:cNvPr id="39941" name="Text Box 11"/>
          <p:cNvSpPr txBox="1">
            <a:spLocks noChangeArrowheads="1"/>
          </p:cNvSpPr>
          <p:nvPr/>
        </p:nvSpPr>
        <p:spPr bwMode="auto">
          <a:xfrm>
            <a:off x="6057900" y="990605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ea typeface="Gulim" pitchFamily="34" charset="-127"/>
              </a:rPr>
              <a:t>B</a:t>
            </a:r>
          </a:p>
        </p:txBody>
      </p: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6057900" y="3932239"/>
            <a:ext cx="381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ea typeface="Gulim" pitchFamily="34" charset="-127"/>
              </a:rPr>
              <a:t>D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905000" y="265836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thoi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đặc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điểm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gì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?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460500" y="4391028"/>
            <a:ext cx="881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lvl="1" algn="ctr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4000" b="1">
                <a:solidFill>
                  <a:srgbClr val="990000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  <a:ea typeface="Gulim" pitchFamily="34" charset="-127"/>
              </a:rPr>
              <a:t>Hình thoi có hai cặp cạnh đối diện song song và bốn cạnh bằng nhau.</a:t>
            </a:r>
          </a:p>
        </p:txBody>
      </p:sp>
    </p:spTree>
    <p:extLst>
      <p:ext uri="{BB962C8B-B14F-4D97-AF65-F5344CB8AC3E}">
        <p14:creationId xmlns:p14="http://schemas.microsoft.com/office/powerpoint/2010/main" val="2764305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61" grpId="1"/>
      <p:bldP spid="276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81203" y="1676400"/>
            <a:ext cx="5103813" cy="762000"/>
            <a:chOff x="457200" y="1676400"/>
            <a:chExt cx="5103813" cy="762000"/>
          </a:xfrm>
        </p:grpSpPr>
        <p:grpSp>
          <p:nvGrpSpPr>
            <p:cNvPr id="40970" name="Group 2"/>
            <p:cNvGrpSpPr>
              <a:grpSpLocks/>
            </p:cNvGrpSpPr>
            <p:nvPr/>
          </p:nvGrpSpPr>
          <p:grpSpPr bwMode="auto">
            <a:xfrm>
              <a:off x="1371600" y="1676400"/>
              <a:ext cx="3338513" cy="682625"/>
              <a:chOff x="394" y="1491"/>
              <a:chExt cx="2103" cy="430"/>
            </a:xfrm>
          </p:grpSpPr>
          <p:sp>
            <p:nvSpPr>
              <p:cNvPr id="40973" name="AutoShape 3"/>
              <p:cNvSpPr>
                <a:spLocks noChangeArrowheads="1"/>
              </p:cNvSpPr>
              <p:nvPr/>
            </p:nvSpPr>
            <p:spPr bwMode="auto">
              <a:xfrm rot="-5400000">
                <a:off x="705" y="1180"/>
                <a:ext cx="430" cy="1051"/>
              </a:xfrm>
              <a:prstGeom prst="triangle">
                <a:avLst>
                  <a:gd name="adj" fmla="val 50000"/>
                </a:avLst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0974" name="AutoShape 4"/>
              <p:cNvSpPr>
                <a:spLocks noChangeArrowheads="1"/>
              </p:cNvSpPr>
              <p:nvPr/>
            </p:nvSpPr>
            <p:spPr bwMode="auto">
              <a:xfrm rot="5400000">
                <a:off x="1757" y="1180"/>
                <a:ext cx="430" cy="105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40971" name="Text Box 5"/>
            <p:cNvSpPr txBox="1">
              <a:spLocks noChangeArrowheads="1"/>
            </p:cNvSpPr>
            <p:nvPr/>
          </p:nvSpPr>
          <p:spPr bwMode="auto">
            <a:xfrm rot="10770618" flipV="1">
              <a:off x="457200" y="1981200"/>
              <a:ext cx="850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0033"/>
                  </a:solidFill>
                  <a:latin typeface=".VnTime" panose="020B7200000000000000" pitchFamily="34" charset="0"/>
                  <a:ea typeface="Gulim" pitchFamily="34" charset="-127"/>
                </a:rPr>
                <a:t>N</a:t>
              </a:r>
            </a:p>
          </p:txBody>
        </p:sp>
        <p:sp>
          <p:nvSpPr>
            <p:cNvPr id="40972" name="Text Box 6"/>
            <p:cNvSpPr txBox="1">
              <a:spLocks noChangeArrowheads="1"/>
            </p:cNvSpPr>
            <p:nvPr/>
          </p:nvSpPr>
          <p:spPr bwMode="auto">
            <a:xfrm rot="10746665" flipV="1">
              <a:off x="4648200" y="1981200"/>
              <a:ext cx="912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0033"/>
                  </a:solidFill>
                  <a:latin typeface=".VnTime" panose="020B7200000000000000" pitchFamily="34" charset="0"/>
                  <a:ea typeface="Gulim" pitchFamily="34" charset="-127"/>
                </a:rPr>
                <a:t>S</a:t>
              </a:r>
            </a:p>
          </p:txBody>
        </p:sp>
      </p:grp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676402" y="2743096"/>
            <a:ext cx="5238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ea typeface="Gulim" pitchFamily="34" charset="-127"/>
              </a:rPr>
              <a:t>Kim </a:t>
            </a:r>
            <a:r>
              <a:rPr lang="en-US" altLang="en-US" sz="3600" b="1" dirty="0" err="1">
                <a:latin typeface="Times New Roman" panose="02020603050405020304" pitchFamily="18" charset="0"/>
                <a:ea typeface="Gulim" pitchFamily="34" charset="-127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Gulim" pitchFamily="34" charset="-127"/>
              </a:rPr>
              <a:t>châm</a:t>
            </a:r>
            <a:r>
              <a:rPr lang="en-US" altLang="en-US" sz="36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Gulim" pitchFamily="34" charset="-127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ea typeface="Gulim" pitchFamily="34" charset="-127"/>
              </a:rPr>
              <a:t> la </a:t>
            </a:r>
            <a:r>
              <a:rPr lang="en-US" altLang="en-US" sz="3600" b="1" dirty="0" err="1">
                <a:latin typeface="Times New Roman" panose="02020603050405020304" pitchFamily="18" charset="0"/>
                <a:ea typeface="Gulim" pitchFamily="34" charset="-127"/>
              </a:rPr>
              <a:t>bàn</a:t>
            </a:r>
            <a:endParaRPr lang="en-US" altLang="en-US" sz="3600" b="1" dirty="0">
              <a:latin typeface="Times New Roman" panose="02020603050405020304" pitchFamily="18" charset="0"/>
              <a:ea typeface="Gulim" pitchFamily="34" charset="-127"/>
            </a:endParaRPr>
          </a:p>
        </p:txBody>
      </p:sp>
      <p:pic>
        <p:nvPicPr>
          <p:cNvPr id="124936" name="Picture 8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5"/>
            <a:ext cx="3048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1207Cs0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3886205"/>
            <a:ext cx="188118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8" name="Picture 10" descr="goi%2520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886205"/>
            <a:ext cx="25050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11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-2357" r="11876" b="6137"/>
          <a:stretch>
            <a:fillRect/>
          </a:stretch>
        </p:blipFill>
        <p:spPr bwMode="auto">
          <a:xfrm>
            <a:off x="2362201" y="3810005"/>
            <a:ext cx="21240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1524000" y="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tế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cuộc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sống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nhìn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thấy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thoi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đâu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?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615535" y="6002343"/>
            <a:ext cx="52387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ea typeface="Gulim" pitchFamily="34" charset="-127"/>
              </a:rPr>
              <a:t>Họa</a:t>
            </a:r>
            <a:r>
              <a:rPr lang="en-US" altLang="en-US" sz="3600" b="1" dirty="0" smtClean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ea typeface="Gulim" pitchFamily="34" charset="-127"/>
              </a:rPr>
              <a:t>tiết</a:t>
            </a:r>
            <a:r>
              <a:rPr lang="en-US" altLang="en-US" sz="3600" b="1" dirty="0" smtClean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ea typeface="Gulim" pitchFamily="34" charset="-127"/>
              </a:rPr>
              <a:t>thổ</a:t>
            </a:r>
            <a:r>
              <a:rPr lang="en-US" altLang="en-US" sz="3600" b="1" dirty="0" smtClean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ea typeface="Gulim" pitchFamily="34" charset="-127"/>
              </a:rPr>
              <a:t>cẩ</a:t>
            </a:r>
            <a:r>
              <a:rPr lang="en-US" altLang="en-US" sz="3600" b="1" dirty="0" err="1">
                <a:latin typeface="Times New Roman" panose="02020603050405020304" pitchFamily="18" charset="0"/>
                <a:ea typeface="Gulim" pitchFamily="34" charset="-127"/>
              </a:rPr>
              <a:t>m</a:t>
            </a:r>
            <a:endParaRPr lang="en-US" altLang="en-US" sz="3600" b="1" dirty="0">
              <a:latin typeface="Times New Roman" panose="02020603050405020304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001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L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r="53596" b="55891"/>
          <a:stretch/>
        </p:blipFill>
        <p:spPr bwMode="auto">
          <a:xfrm>
            <a:off x="2200216" y="2724584"/>
            <a:ext cx="3616037" cy="248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1860780" y="5529557"/>
            <a:ext cx="4294909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kern="10" dirty="0" smtClean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kern="10" dirty="0" smtClean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lang="vi-VN" sz="3600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</a:t>
            </a:r>
            <a:r>
              <a:rPr lang="vi-VN" sz="3600" kern="10" dirty="0" smtClean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3600" kern="10" dirty="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2" y="304800"/>
            <a:ext cx="3823855" cy="2743200"/>
            <a:chOff x="511" y="1126"/>
            <a:chExt cx="1372" cy="1998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 rot="938691">
              <a:off x="1027" y="1488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584" y="2476"/>
              <a:ext cx="96" cy="48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584" y="1504"/>
              <a:ext cx="96" cy="62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511" y="1126"/>
              <a:ext cx="103" cy="1998"/>
            </a:xfrm>
            <a:prstGeom prst="flowChartAlternateProcess">
              <a:avLst/>
            </a:prstGeom>
            <a:solidFill>
              <a:srgbClr val="C0C0C0"/>
            </a:solidFill>
            <a:ln w="76200" cmpd="tri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938691">
              <a:off x="757" y="149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635" y="2492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rot="9875206">
              <a:off x="756" y="1490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767" y="1995"/>
              <a:ext cx="30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632" y="1517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 rot="938691">
              <a:off x="1297" y="1488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 rot="938691">
              <a:off x="1570" y="1488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 rot="938691">
              <a:off x="1778" y="1959"/>
              <a:ext cx="48" cy="575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 rot="9875206">
              <a:off x="1776" y="1493"/>
              <a:ext cx="48" cy="560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899" y="2487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1856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721" y="1517"/>
              <a:ext cx="27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 rot="9875206">
              <a:off x="1026" y="148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 rot="9875206">
              <a:off x="1296" y="1484"/>
              <a:ext cx="56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 rot="9875206">
              <a:off x="1569" y="1484"/>
              <a:ext cx="54" cy="1056"/>
            </a:xfrm>
            <a:prstGeom prst="flowChartAlternateProcess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908" y="1521"/>
              <a:ext cx="27" cy="2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1037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307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1580" y="199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1175" y="1515"/>
              <a:ext cx="30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1448" y="1515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1175" y="2481"/>
              <a:ext cx="30" cy="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1448" y="2484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721" y="2484"/>
              <a:ext cx="27" cy="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5987" name="Picture 3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3463639"/>
            <a:ext cx="3823855" cy="25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88" name="WordArt 36"/>
          <p:cNvSpPr>
            <a:spLocks noChangeArrowheads="1" noChangeShapeType="1" noTextEdit="1"/>
          </p:cNvSpPr>
          <p:nvPr/>
        </p:nvSpPr>
        <p:spPr bwMode="auto">
          <a:xfrm>
            <a:off x="2438400" y="1052949"/>
            <a:ext cx="3187967" cy="854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sz="32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3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 txBox="1">
            <a:spLocks noChangeArrowheads="1"/>
          </p:cNvSpPr>
          <p:nvPr/>
        </p:nvSpPr>
        <p:spPr bwMode="auto">
          <a:xfrm>
            <a:off x="1752600" y="5257805"/>
            <a:ext cx="876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Gulim" pitchFamily="34" charset="-127"/>
              </a:rPr>
              <a:t>Hình thoi được dùng để trang trí đường diềm.</a:t>
            </a:r>
          </a:p>
        </p:txBody>
      </p:sp>
      <p:grpSp>
        <p:nvGrpSpPr>
          <p:cNvPr id="43011" name="Group 97"/>
          <p:cNvGrpSpPr>
            <a:grpSpLocks/>
          </p:cNvGrpSpPr>
          <p:nvPr/>
        </p:nvGrpSpPr>
        <p:grpSpPr bwMode="auto">
          <a:xfrm>
            <a:off x="2064330" y="762000"/>
            <a:ext cx="8222673" cy="4191000"/>
            <a:chOff x="4680" y="2880"/>
            <a:chExt cx="4320" cy="2170"/>
          </a:xfrm>
        </p:grpSpPr>
        <p:sp>
          <p:nvSpPr>
            <p:cNvPr id="43012" name="AutoShape 98"/>
            <p:cNvSpPr>
              <a:spLocks noChangeArrowheads="1"/>
            </p:cNvSpPr>
            <p:nvPr/>
          </p:nvSpPr>
          <p:spPr bwMode="auto">
            <a:xfrm>
              <a:off x="5840" y="3610"/>
              <a:ext cx="1980" cy="720"/>
            </a:xfrm>
            <a:prstGeom prst="diamond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13" name="Rectangle 99"/>
            <p:cNvSpPr>
              <a:spLocks noChangeArrowheads="1"/>
            </p:cNvSpPr>
            <p:nvPr/>
          </p:nvSpPr>
          <p:spPr bwMode="auto">
            <a:xfrm>
              <a:off x="4680" y="2890"/>
              <a:ext cx="4320" cy="21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14" name="Rectangle 100"/>
            <p:cNvSpPr>
              <a:spLocks noChangeArrowheads="1"/>
            </p:cNvSpPr>
            <p:nvPr/>
          </p:nvSpPr>
          <p:spPr bwMode="auto">
            <a:xfrm>
              <a:off x="4680" y="3430"/>
              <a:ext cx="4320" cy="108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15" name="AutoShape 101"/>
            <p:cNvSpPr>
              <a:spLocks noChangeArrowheads="1"/>
            </p:cNvSpPr>
            <p:nvPr/>
          </p:nvSpPr>
          <p:spPr bwMode="auto">
            <a:xfrm>
              <a:off x="6840" y="3610"/>
              <a:ext cx="1980" cy="72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16" name="AutoShape 102"/>
            <p:cNvSpPr>
              <a:spLocks noChangeArrowheads="1"/>
            </p:cNvSpPr>
            <p:nvPr/>
          </p:nvSpPr>
          <p:spPr bwMode="auto">
            <a:xfrm>
              <a:off x="4860" y="3610"/>
              <a:ext cx="1980" cy="72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17" name="Line 103"/>
            <p:cNvSpPr>
              <a:spLocks noChangeShapeType="1"/>
            </p:cNvSpPr>
            <p:nvPr/>
          </p:nvSpPr>
          <p:spPr bwMode="auto">
            <a:xfrm flipH="1">
              <a:off x="5810" y="378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104"/>
            <p:cNvSpPr>
              <a:spLocks noChangeShapeType="1"/>
            </p:cNvSpPr>
            <p:nvPr/>
          </p:nvSpPr>
          <p:spPr bwMode="auto">
            <a:xfrm flipH="1" flipV="1">
              <a:off x="5820" y="397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05"/>
            <p:cNvSpPr>
              <a:spLocks noChangeShapeType="1"/>
            </p:cNvSpPr>
            <p:nvPr/>
          </p:nvSpPr>
          <p:spPr bwMode="auto">
            <a:xfrm flipH="1">
              <a:off x="7290" y="397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106"/>
            <p:cNvSpPr>
              <a:spLocks noChangeShapeType="1"/>
            </p:cNvSpPr>
            <p:nvPr/>
          </p:nvSpPr>
          <p:spPr bwMode="auto">
            <a:xfrm flipH="1" flipV="1">
              <a:off x="7310" y="3790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Rectangle 107"/>
            <p:cNvSpPr>
              <a:spLocks noChangeArrowheads="1"/>
            </p:cNvSpPr>
            <p:nvPr/>
          </p:nvSpPr>
          <p:spPr bwMode="auto">
            <a:xfrm>
              <a:off x="4680" y="2880"/>
              <a:ext cx="43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2" name="Rectangle 108"/>
            <p:cNvSpPr>
              <a:spLocks noChangeArrowheads="1"/>
            </p:cNvSpPr>
            <p:nvPr/>
          </p:nvSpPr>
          <p:spPr bwMode="auto">
            <a:xfrm>
              <a:off x="4680" y="4510"/>
              <a:ext cx="43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3" name="AutoShape 109"/>
            <p:cNvSpPr>
              <a:spLocks noChangeArrowheads="1"/>
            </p:cNvSpPr>
            <p:nvPr/>
          </p:nvSpPr>
          <p:spPr bwMode="auto">
            <a:xfrm>
              <a:off x="4860" y="294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4" name="AutoShape 110"/>
            <p:cNvSpPr>
              <a:spLocks noChangeArrowheads="1"/>
            </p:cNvSpPr>
            <p:nvPr/>
          </p:nvSpPr>
          <p:spPr bwMode="auto">
            <a:xfrm>
              <a:off x="4860" y="31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5" name="AutoShape 111"/>
            <p:cNvSpPr>
              <a:spLocks noChangeArrowheads="1"/>
            </p:cNvSpPr>
            <p:nvPr/>
          </p:nvSpPr>
          <p:spPr bwMode="auto">
            <a:xfrm>
              <a:off x="5220" y="294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6" name="AutoShape 112"/>
            <p:cNvSpPr>
              <a:spLocks noChangeArrowheads="1"/>
            </p:cNvSpPr>
            <p:nvPr/>
          </p:nvSpPr>
          <p:spPr bwMode="auto">
            <a:xfrm>
              <a:off x="5220" y="31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7" name="AutoShape 113"/>
            <p:cNvSpPr>
              <a:spLocks noChangeArrowheads="1"/>
            </p:cNvSpPr>
            <p:nvPr/>
          </p:nvSpPr>
          <p:spPr bwMode="auto">
            <a:xfrm>
              <a:off x="558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8" name="AutoShape 114"/>
            <p:cNvSpPr>
              <a:spLocks noChangeArrowheads="1"/>
            </p:cNvSpPr>
            <p:nvPr/>
          </p:nvSpPr>
          <p:spPr bwMode="auto">
            <a:xfrm>
              <a:off x="558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29" name="AutoShape 115"/>
            <p:cNvSpPr>
              <a:spLocks noChangeArrowheads="1"/>
            </p:cNvSpPr>
            <p:nvPr/>
          </p:nvSpPr>
          <p:spPr bwMode="auto">
            <a:xfrm>
              <a:off x="595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30" name="AutoShape 116"/>
            <p:cNvSpPr>
              <a:spLocks noChangeArrowheads="1"/>
            </p:cNvSpPr>
            <p:nvPr/>
          </p:nvSpPr>
          <p:spPr bwMode="auto">
            <a:xfrm>
              <a:off x="595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31" name="AutoShape 117"/>
            <p:cNvSpPr>
              <a:spLocks noChangeArrowheads="1"/>
            </p:cNvSpPr>
            <p:nvPr/>
          </p:nvSpPr>
          <p:spPr bwMode="auto">
            <a:xfrm>
              <a:off x="632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32" name="AutoShape 118"/>
            <p:cNvSpPr>
              <a:spLocks noChangeArrowheads="1"/>
            </p:cNvSpPr>
            <p:nvPr/>
          </p:nvSpPr>
          <p:spPr bwMode="auto">
            <a:xfrm>
              <a:off x="632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33" name="AutoShape 119"/>
            <p:cNvSpPr>
              <a:spLocks noChangeArrowheads="1"/>
            </p:cNvSpPr>
            <p:nvPr/>
          </p:nvSpPr>
          <p:spPr bwMode="auto">
            <a:xfrm>
              <a:off x="669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34" name="AutoShape 120"/>
            <p:cNvSpPr>
              <a:spLocks noChangeArrowheads="1"/>
            </p:cNvSpPr>
            <p:nvPr/>
          </p:nvSpPr>
          <p:spPr bwMode="auto">
            <a:xfrm>
              <a:off x="669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grpSp>
          <p:nvGrpSpPr>
            <p:cNvPr id="43035" name="Group 121"/>
            <p:cNvGrpSpPr>
              <a:grpSpLocks/>
            </p:cNvGrpSpPr>
            <p:nvPr/>
          </p:nvGrpSpPr>
          <p:grpSpPr bwMode="auto">
            <a:xfrm>
              <a:off x="7060" y="2930"/>
              <a:ext cx="360" cy="370"/>
              <a:chOff x="2700" y="1850"/>
              <a:chExt cx="360" cy="370"/>
            </a:xfrm>
          </p:grpSpPr>
          <p:sp>
            <p:nvSpPr>
              <p:cNvPr id="43073" name="AutoShape 122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74" name="AutoShape 123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43036" name="Group 124"/>
            <p:cNvGrpSpPr>
              <a:grpSpLocks/>
            </p:cNvGrpSpPr>
            <p:nvPr/>
          </p:nvGrpSpPr>
          <p:grpSpPr bwMode="auto">
            <a:xfrm>
              <a:off x="7420" y="2930"/>
              <a:ext cx="360" cy="370"/>
              <a:chOff x="2700" y="1850"/>
              <a:chExt cx="360" cy="370"/>
            </a:xfrm>
          </p:grpSpPr>
          <p:sp>
            <p:nvSpPr>
              <p:cNvPr id="43071" name="AutoShape 125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72" name="AutoShape 126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43037" name="Group 127"/>
            <p:cNvGrpSpPr>
              <a:grpSpLocks/>
            </p:cNvGrpSpPr>
            <p:nvPr/>
          </p:nvGrpSpPr>
          <p:grpSpPr bwMode="auto">
            <a:xfrm>
              <a:off x="7780" y="2930"/>
              <a:ext cx="360" cy="370"/>
              <a:chOff x="2700" y="1850"/>
              <a:chExt cx="360" cy="370"/>
            </a:xfrm>
          </p:grpSpPr>
          <p:sp>
            <p:nvSpPr>
              <p:cNvPr id="43069" name="AutoShape 128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70" name="AutoShape 129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43038" name="Group 130"/>
            <p:cNvGrpSpPr>
              <a:grpSpLocks/>
            </p:cNvGrpSpPr>
            <p:nvPr/>
          </p:nvGrpSpPr>
          <p:grpSpPr bwMode="auto">
            <a:xfrm>
              <a:off x="8140" y="2930"/>
              <a:ext cx="360" cy="370"/>
              <a:chOff x="2700" y="1850"/>
              <a:chExt cx="360" cy="370"/>
            </a:xfrm>
          </p:grpSpPr>
          <p:sp>
            <p:nvSpPr>
              <p:cNvPr id="43067" name="AutoShape 131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68" name="AutoShape 132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43039" name="AutoShape 133"/>
            <p:cNvSpPr>
              <a:spLocks noChangeArrowheads="1"/>
            </p:cNvSpPr>
            <p:nvPr/>
          </p:nvSpPr>
          <p:spPr bwMode="auto">
            <a:xfrm>
              <a:off x="8480" y="293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0" name="AutoShape 134"/>
            <p:cNvSpPr>
              <a:spLocks noChangeArrowheads="1"/>
            </p:cNvSpPr>
            <p:nvPr/>
          </p:nvSpPr>
          <p:spPr bwMode="auto">
            <a:xfrm>
              <a:off x="8480" y="312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1" name="AutoShape 135"/>
            <p:cNvSpPr>
              <a:spLocks noChangeArrowheads="1"/>
            </p:cNvSpPr>
            <p:nvPr/>
          </p:nvSpPr>
          <p:spPr bwMode="auto">
            <a:xfrm>
              <a:off x="4820" y="458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2" name="AutoShape 136"/>
            <p:cNvSpPr>
              <a:spLocks noChangeArrowheads="1"/>
            </p:cNvSpPr>
            <p:nvPr/>
          </p:nvSpPr>
          <p:spPr bwMode="auto">
            <a:xfrm>
              <a:off x="4820" y="47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3" name="AutoShape 137"/>
            <p:cNvSpPr>
              <a:spLocks noChangeArrowheads="1"/>
            </p:cNvSpPr>
            <p:nvPr/>
          </p:nvSpPr>
          <p:spPr bwMode="auto">
            <a:xfrm>
              <a:off x="5180" y="458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4" name="AutoShape 138"/>
            <p:cNvSpPr>
              <a:spLocks noChangeArrowheads="1"/>
            </p:cNvSpPr>
            <p:nvPr/>
          </p:nvSpPr>
          <p:spPr bwMode="auto">
            <a:xfrm>
              <a:off x="5180" y="47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5" name="AutoShape 139"/>
            <p:cNvSpPr>
              <a:spLocks noChangeArrowheads="1"/>
            </p:cNvSpPr>
            <p:nvPr/>
          </p:nvSpPr>
          <p:spPr bwMode="auto">
            <a:xfrm>
              <a:off x="554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6" name="AutoShape 140"/>
            <p:cNvSpPr>
              <a:spLocks noChangeArrowheads="1"/>
            </p:cNvSpPr>
            <p:nvPr/>
          </p:nvSpPr>
          <p:spPr bwMode="auto">
            <a:xfrm>
              <a:off x="554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7" name="AutoShape 141"/>
            <p:cNvSpPr>
              <a:spLocks noChangeArrowheads="1"/>
            </p:cNvSpPr>
            <p:nvPr/>
          </p:nvSpPr>
          <p:spPr bwMode="auto">
            <a:xfrm>
              <a:off x="591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8" name="AutoShape 142"/>
            <p:cNvSpPr>
              <a:spLocks noChangeArrowheads="1"/>
            </p:cNvSpPr>
            <p:nvPr/>
          </p:nvSpPr>
          <p:spPr bwMode="auto">
            <a:xfrm>
              <a:off x="591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49" name="AutoShape 143"/>
            <p:cNvSpPr>
              <a:spLocks noChangeArrowheads="1"/>
            </p:cNvSpPr>
            <p:nvPr/>
          </p:nvSpPr>
          <p:spPr bwMode="auto">
            <a:xfrm>
              <a:off x="628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50" name="AutoShape 144"/>
            <p:cNvSpPr>
              <a:spLocks noChangeArrowheads="1"/>
            </p:cNvSpPr>
            <p:nvPr/>
          </p:nvSpPr>
          <p:spPr bwMode="auto">
            <a:xfrm>
              <a:off x="628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51" name="AutoShape 145"/>
            <p:cNvSpPr>
              <a:spLocks noChangeArrowheads="1"/>
            </p:cNvSpPr>
            <p:nvPr/>
          </p:nvSpPr>
          <p:spPr bwMode="auto">
            <a:xfrm>
              <a:off x="665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52" name="AutoShape 146"/>
            <p:cNvSpPr>
              <a:spLocks noChangeArrowheads="1"/>
            </p:cNvSpPr>
            <p:nvPr/>
          </p:nvSpPr>
          <p:spPr bwMode="auto">
            <a:xfrm>
              <a:off x="665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grpSp>
          <p:nvGrpSpPr>
            <p:cNvPr id="43053" name="Group 147"/>
            <p:cNvGrpSpPr>
              <a:grpSpLocks/>
            </p:cNvGrpSpPr>
            <p:nvPr/>
          </p:nvGrpSpPr>
          <p:grpSpPr bwMode="auto">
            <a:xfrm>
              <a:off x="7020" y="4570"/>
              <a:ext cx="360" cy="370"/>
              <a:chOff x="2700" y="1850"/>
              <a:chExt cx="360" cy="370"/>
            </a:xfrm>
          </p:grpSpPr>
          <p:sp>
            <p:nvSpPr>
              <p:cNvPr id="43065" name="AutoShape 148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66" name="AutoShape 149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43054" name="Group 150"/>
            <p:cNvGrpSpPr>
              <a:grpSpLocks/>
            </p:cNvGrpSpPr>
            <p:nvPr/>
          </p:nvGrpSpPr>
          <p:grpSpPr bwMode="auto">
            <a:xfrm>
              <a:off x="7380" y="4570"/>
              <a:ext cx="360" cy="370"/>
              <a:chOff x="2700" y="1850"/>
              <a:chExt cx="360" cy="370"/>
            </a:xfrm>
          </p:grpSpPr>
          <p:sp>
            <p:nvSpPr>
              <p:cNvPr id="43063" name="AutoShape 151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64" name="AutoShape 152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43055" name="Group 153"/>
            <p:cNvGrpSpPr>
              <a:grpSpLocks/>
            </p:cNvGrpSpPr>
            <p:nvPr/>
          </p:nvGrpSpPr>
          <p:grpSpPr bwMode="auto">
            <a:xfrm>
              <a:off x="7740" y="4570"/>
              <a:ext cx="360" cy="370"/>
              <a:chOff x="2700" y="1850"/>
              <a:chExt cx="360" cy="370"/>
            </a:xfrm>
          </p:grpSpPr>
          <p:sp>
            <p:nvSpPr>
              <p:cNvPr id="43061" name="AutoShape 154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62" name="AutoShape 155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43056" name="Group 156"/>
            <p:cNvGrpSpPr>
              <a:grpSpLocks/>
            </p:cNvGrpSpPr>
            <p:nvPr/>
          </p:nvGrpSpPr>
          <p:grpSpPr bwMode="auto">
            <a:xfrm>
              <a:off x="8100" y="4570"/>
              <a:ext cx="360" cy="370"/>
              <a:chOff x="2700" y="1850"/>
              <a:chExt cx="360" cy="370"/>
            </a:xfrm>
          </p:grpSpPr>
          <p:sp>
            <p:nvSpPr>
              <p:cNvPr id="43059" name="AutoShape 157"/>
              <p:cNvSpPr>
                <a:spLocks noChangeArrowheads="1"/>
              </p:cNvSpPr>
              <p:nvPr/>
            </p:nvSpPr>
            <p:spPr bwMode="auto">
              <a:xfrm>
                <a:off x="2700" y="185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  <p:sp>
            <p:nvSpPr>
              <p:cNvPr id="43060" name="AutoShape 158"/>
              <p:cNvSpPr>
                <a:spLocks noChangeArrowheads="1"/>
              </p:cNvSpPr>
              <p:nvPr/>
            </p:nvSpPr>
            <p:spPr bwMode="auto">
              <a:xfrm>
                <a:off x="2700" y="2040"/>
                <a:ext cx="360" cy="180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anose="020B0604030504040204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43057" name="AutoShape 159"/>
            <p:cNvSpPr>
              <a:spLocks noChangeArrowheads="1"/>
            </p:cNvSpPr>
            <p:nvPr/>
          </p:nvSpPr>
          <p:spPr bwMode="auto">
            <a:xfrm>
              <a:off x="8440" y="457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  <p:sp>
          <p:nvSpPr>
            <p:cNvPr id="43058" name="AutoShape 160"/>
            <p:cNvSpPr>
              <a:spLocks noChangeArrowheads="1"/>
            </p:cNvSpPr>
            <p:nvPr/>
          </p:nvSpPr>
          <p:spPr bwMode="auto">
            <a:xfrm>
              <a:off x="8440" y="4760"/>
              <a:ext cx="360" cy="1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algun Gothic" panose="020B0503020000020004" pitchFamily="34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70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WordArt 2"/>
          <p:cNvSpPr>
            <a:spLocks noChangeArrowheads="1" noChangeShapeType="1" noTextEdit="1"/>
          </p:cNvSpPr>
          <p:nvPr/>
        </p:nvSpPr>
        <p:spPr bwMode="auto">
          <a:xfrm>
            <a:off x="3662653" y="593437"/>
            <a:ext cx="4716463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Trang</a:t>
            </a:r>
            <a:r>
              <a:rPr lang="en-US" sz="3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trí</a:t>
            </a:r>
            <a:r>
              <a:rPr lang="en-US" sz="3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trên</a:t>
            </a:r>
            <a:r>
              <a:rPr lang="en-US" sz="3600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ghế</a:t>
            </a:r>
            <a:endParaRPr lang="en-US" sz="3600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129028" name="Picture 4" descr="20121633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11398" r="28839" b="20328"/>
          <a:stretch>
            <a:fillRect/>
          </a:stretch>
        </p:blipFill>
        <p:spPr bwMode="auto">
          <a:xfrm>
            <a:off x="2373315" y="1814945"/>
            <a:ext cx="2800351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img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95" y="1814945"/>
            <a:ext cx="2197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06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20F086DC-9A0F-4BDC-990F-2838DF5FAF3A}"/>
              </a:ext>
            </a:extLst>
          </p:cNvPr>
          <p:cNvSpPr/>
          <p:nvPr/>
        </p:nvSpPr>
        <p:spPr>
          <a:xfrm>
            <a:off x="605743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37B035D0-A2DF-4EE1-B95D-90AB96342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3" y="1274330"/>
            <a:ext cx="6374671" cy="508499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95CB885C-EF00-4355-99C7-9994B3F9F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7" y="681942"/>
            <a:ext cx="5960963" cy="5960962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88DF2F9A-C546-4FDF-8450-75C5634E7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1" y="535479"/>
            <a:ext cx="5455535" cy="2747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52A8DA-A1E7-4285-9326-A24593138BB9}"/>
              </a:ext>
            </a:extLst>
          </p:cNvPr>
          <p:cNvSpPr txBox="1"/>
          <p:nvPr/>
        </p:nvSpPr>
        <p:spPr>
          <a:xfrm>
            <a:off x="5462113" y="3051892"/>
            <a:ext cx="56802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4BACC6">
                  <a:lumMod val="75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579" y="133262"/>
            <a:ext cx="1084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Khoanh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thoi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9911" y="1669800"/>
            <a:ext cx="1847088" cy="4047571"/>
            <a:chOff x="119911" y="1653550"/>
            <a:chExt cx="1847088" cy="4047571"/>
          </a:xfrm>
        </p:grpSpPr>
        <p:sp>
          <p:nvSpPr>
            <p:cNvPr id="3" name="Diamond 2"/>
            <p:cNvSpPr/>
            <p:nvPr/>
          </p:nvSpPr>
          <p:spPr>
            <a:xfrm>
              <a:off x="119911" y="1653550"/>
              <a:ext cx="1847088" cy="3163824"/>
            </a:xfrm>
            <a:prstGeom prst="diamond">
              <a:avLst/>
            </a:prstGeom>
            <a:noFill/>
            <a:ln w="889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472" y="5054790"/>
              <a:ext cx="157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Hình</a:t>
              </a:r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 1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07727" y="1265687"/>
            <a:ext cx="3830752" cy="2822440"/>
            <a:chOff x="3107727" y="1265687"/>
            <a:chExt cx="3830752" cy="2822440"/>
          </a:xfrm>
        </p:grpSpPr>
        <p:sp>
          <p:nvSpPr>
            <p:cNvPr id="5" name="Rectangle 4"/>
            <p:cNvSpPr/>
            <p:nvPr/>
          </p:nvSpPr>
          <p:spPr>
            <a:xfrm rot="21020777">
              <a:off x="3107727" y="1265687"/>
              <a:ext cx="3830752" cy="1993392"/>
            </a:xfrm>
            <a:prstGeom prst="rect">
              <a:avLst/>
            </a:prstGeom>
            <a:noFill/>
            <a:ln w="952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2771" y="3441796"/>
              <a:ext cx="157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Hình</a:t>
              </a:r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 2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55535" y="1188720"/>
            <a:ext cx="4181856" cy="2253076"/>
            <a:chOff x="7655535" y="1188720"/>
            <a:chExt cx="4181856" cy="2253076"/>
          </a:xfrm>
        </p:grpSpPr>
        <p:sp>
          <p:nvSpPr>
            <p:cNvPr id="4" name="Diamond 3"/>
            <p:cNvSpPr/>
            <p:nvPr/>
          </p:nvSpPr>
          <p:spPr>
            <a:xfrm rot="5400000">
              <a:off x="9014943" y="-170688"/>
              <a:ext cx="1463040" cy="4181856"/>
            </a:xfrm>
            <a:prstGeom prst="diamond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27103" y="2795465"/>
              <a:ext cx="157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Hình</a:t>
              </a:r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 3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76272" y="4305310"/>
            <a:ext cx="4206240" cy="2552690"/>
            <a:chOff x="2176272" y="4305310"/>
            <a:chExt cx="4206240" cy="2552690"/>
          </a:xfrm>
        </p:grpSpPr>
        <p:sp>
          <p:nvSpPr>
            <p:cNvPr id="6" name="Parallelogram 5"/>
            <p:cNvSpPr/>
            <p:nvPr/>
          </p:nvSpPr>
          <p:spPr>
            <a:xfrm>
              <a:off x="2176272" y="4305310"/>
              <a:ext cx="4206240" cy="1865376"/>
            </a:xfrm>
            <a:prstGeom prst="parallelogram">
              <a:avLst/>
            </a:prstGeom>
            <a:noFill/>
            <a:ln w="8572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15056" y="6211669"/>
              <a:ext cx="157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Hình</a:t>
              </a:r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 4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93247" y="3681584"/>
            <a:ext cx="2267712" cy="3135437"/>
            <a:chOff x="7893247" y="3681580"/>
            <a:chExt cx="2267712" cy="3135437"/>
          </a:xfrm>
        </p:grpSpPr>
        <p:sp>
          <p:nvSpPr>
            <p:cNvPr id="7" name="Manual Input 6"/>
            <p:cNvSpPr/>
            <p:nvPr/>
          </p:nvSpPr>
          <p:spPr>
            <a:xfrm rot="10800000" flipH="1">
              <a:off x="7893247" y="3681580"/>
              <a:ext cx="2267712" cy="2706624"/>
            </a:xfrm>
            <a:prstGeom prst="flowChartManualInput">
              <a:avLst/>
            </a:prstGeom>
            <a:noFill/>
            <a:ln w="88900">
              <a:solidFill>
                <a:srgbClr val="EF62E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93247" y="6170686"/>
              <a:ext cx="157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Hình</a:t>
              </a:r>
              <a:r>
                <a:rPr lang="en-US" sz="3600" dirty="0" smtClean="0">
                  <a:latin typeface="Times New Roman" charset="0"/>
                  <a:ea typeface="Times New Roman" charset="0"/>
                  <a:cs typeface="Times New Roman" charset="0"/>
                </a:rPr>
                <a:t> 5</a:t>
              </a:r>
              <a:endParaRPr lang="en-US" sz="3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15277" y="5051143"/>
            <a:ext cx="2056361" cy="666229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79633" y="2775571"/>
            <a:ext cx="2056361" cy="666229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AutoShape 13"/>
          <p:cNvSpPr>
            <a:spLocks noChangeArrowheads="1"/>
          </p:cNvSpPr>
          <p:nvPr/>
        </p:nvSpPr>
        <p:spPr bwMode="auto">
          <a:xfrm rot="5400000">
            <a:off x="1791313" y="2500992"/>
            <a:ext cx="1676400" cy="1027113"/>
          </a:xfrm>
          <a:prstGeom prst="diamond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275807" y="2783715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H.1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292114" y="2905125"/>
            <a:ext cx="1689225" cy="1219200"/>
          </a:xfrm>
          <a:prstGeom prst="diamond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793823" y="3274939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H.3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773488" y="2057497"/>
            <a:ext cx="1447800" cy="990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112329" y="2339415"/>
            <a:ext cx="769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H.2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7086600" y="2286000"/>
            <a:ext cx="1600200" cy="914400"/>
          </a:xfrm>
          <a:prstGeom prst="flowChartInputOutpu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505700" y="2572777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itchFamily="34" charset="0"/>
              </a:rPr>
              <a:t>H.4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 rot="10621509" flipH="1">
            <a:off x="8964684" y="2878007"/>
            <a:ext cx="1074739" cy="1143000"/>
          </a:xfrm>
          <a:prstGeom prst="flowChartManualInpu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9144000" y="314801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H.5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1905000" y="151835"/>
            <a:ext cx="9144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nhât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259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73998"/>
              </p:ext>
            </p:extLst>
          </p:nvPr>
        </p:nvGraphicFramePr>
        <p:xfrm>
          <a:off x="1524001" y="4316365"/>
          <a:ext cx="9123219" cy="2529445"/>
        </p:xfrm>
        <a:graphic>
          <a:graphicData uri="http://schemas.openxmlformats.org/drawingml/2006/table">
            <a:tbl>
              <a:tblPr/>
              <a:tblGrid>
                <a:gridCol w="3556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2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34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chữ nhật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222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93700" indent="635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68338" indent="2460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977900" indent="3937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252538" indent="5762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097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1669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6241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081338" indent="576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78" name="AutoShape 50"/>
          <p:cNvSpPr>
            <a:spLocks noChangeArrowheads="1"/>
          </p:cNvSpPr>
          <p:nvPr/>
        </p:nvSpPr>
        <p:spPr bwMode="auto">
          <a:xfrm rot="5400000">
            <a:off x="1535906" y="5245897"/>
            <a:ext cx="1676402" cy="1090613"/>
          </a:xfrm>
          <a:prstGeom prst="diamond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2063424" y="5593805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H.1</a:t>
            </a:r>
          </a:p>
        </p:txBody>
      </p:sp>
      <p:sp>
        <p:nvSpPr>
          <p:cNvPr id="22581" name="AutoShape 53"/>
          <p:cNvSpPr>
            <a:spLocks noChangeArrowheads="1"/>
          </p:cNvSpPr>
          <p:nvPr/>
        </p:nvSpPr>
        <p:spPr bwMode="auto">
          <a:xfrm>
            <a:off x="3143071" y="5165152"/>
            <a:ext cx="1828800" cy="1262063"/>
          </a:xfrm>
          <a:prstGeom prst="diamond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3727895" y="5550646"/>
            <a:ext cx="706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H.3</a:t>
            </a: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5480907" y="5240290"/>
            <a:ext cx="1524000" cy="98980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5905997" y="5504360"/>
            <a:ext cx="971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H.2</a:t>
            </a:r>
          </a:p>
        </p:txBody>
      </p:sp>
      <p:sp>
        <p:nvSpPr>
          <p:cNvPr id="22587" name="AutoShape 59"/>
          <p:cNvSpPr>
            <a:spLocks noChangeArrowheads="1"/>
          </p:cNvSpPr>
          <p:nvPr/>
        </p:nvSpPr>
        <p:spPr bwMode="auto">
          <a:xfrm>
            <a:off x="8770249" y="5398245"/>
            <a:ext cx="1779991" cy="771525"/>
          </a:xfrm>
          <a:prstGeom prst="flowChartInputOutpu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9303921" y="5583319"/>
            <a:ext cx="828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H.4</a:t>
            </a:r>
          </a:p>
        </p:txBody>
      </p:sp>
      <p:sp>
        <p:nvSpPr>
          <p:cNvPr id="22590" name="AutoShape 62"/>
          <p:cNvSpPr>
            <a:spLocks noChangeArrowheads="1"/>
          </p:cNvSpPr>
          <p:nvPr/>
        </p:nvSpPr>
        <p:spPr bwMode="auto">
          <a:xfrm rot="10621509" flipH="1">
            <a:off x="7540656" y="5289033"/>
            <a:ext cx="998619" cy="1055299"/>
          </a:xfrm>
          <a:prstGeom prst="flowChartManualInpu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7683570" y="5562605"/>
            <a:ext cx="712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H.5</a:t>
            </a:r>
          </a:p>
        </p:txBody>
      </p:sp>
    </p:spTree>
    <p:extLst>
      <p:ext uri="{BB962C8B-B14F-4D97-AF65-F5344CB8AC3E}">
        <p14:creationId xmlns:p14="http://schemas.microsoft.com/office/powerpoint/2010/main" val="115578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6" grpId="0"/>
      <p:bldP spid="22532" grpId="0" animBg="1"/>
      <p:bldP spid="22547" grpId="0"/>
      <p:bldP spid="22540" grpId="0" animBg="1"/>
      <p:bldP spid="22548" grpId="0"/>
      <p:bldP spid="22542" grpId="0" animBg="1"/>
      <p:bldP spid="22549" grpId="0"/>
      <p:bldP spid="22545" grpId="0" animBg="1"/>
      <p:bldP spid="22550" grpId="0"/>
      <p:bldP spid="22560" grpId="0"/>
      <p:bldP spid="22578" grpId="0" animBg="1"/>
      <p:bldP spid="22579" grpId="0"/>
      <p:bldP spid="22581" grpId="0" animBg="1"/>
      <p:bldP spid="22582" grpId="0"/>
      <p:bldP spid="22584" grpId="0" animBg="1"/>
      <p:bldP spid="22585" grpId="0"/>
      <p:bldP spid="22587" grpId="0" animBg="1"/>
      <p:bldP spid="22588" grpId="0"/>
      <p:bldP spid="22590" grpId="0" animBg="1"/>
      <p:bldP spid="225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0"/>
          <p:cNvGrpSpPr>
            <a:grpSpLocks/>
          </p:cNvGrpSpPr>
          <p:nvPr/>
        </p:nvGrpSpPr>
        <p:grpSpPr bwMode="auto">
          <a:xfrm>
            <a:off x="5535615" y="235746"/>
            <a:ext cx="5997575" cy="3338513"/>
            <a:chOff x="1200" y="144"/>
            <a:chExt cx="3778" cy="2103"/>
          </a:xfrm>
        </p:grpSpPr>
        <p:sp>
          <p:nvSpPr>
            <p:cNvPr id="19480" name="AutoShape 15"/>
            <p:cNvSpPr>
              <a:spLocks noChangeArrowheads="1"/>
            </p:cNvSpPr>
            <p:nvPr/>
          </p:nvSpPr>
          <p:spPr bwMode="auto">
            <a:xfrm>
              <a:off x="1440" y="384"/>
              <a:ext cx="2976" cy="1536"/>
            </a:xfrm>
            <a:prstGeom prst="flowChartDecision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990000"/>
                </a:solidFill>
              </a:endParaRPr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2928" y="38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7"/>
            <p:cNvSpPr>
              <a:spLocks noChangeShapeType="1"/>
            </p:cNvSpPr>
            <p:nvPr/>
          </p:nvSpPr>
          <p:spPr bwMode="auto">
            <a:xfrm>
              <a:off x="1488" y="1152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1200" y="105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990000"/>
                  </a:solidFill>
                </a:rPr>
                <a:t>A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2832" y="144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990000"/>
                  </a:solidFill>
                </a:rPr>
                <a:t>B</a:t>
              </a:r>
            </a:p>
          </p:txBody>
        </p:sp>
        <p:sp>
          <p:nvSpPr>
            <p:cNvPr id="19485" name="Text Box 20"/>
            <p:cNvSpPr txBox="1">
              <a:spLocks noChangeArrowheads="1"/>
            </p:cNvSpPr>
            <p:nvPr/>
          </p:nvSpPr>
          <p:spPr bwMode="auto">
            <a:xfrm>
              <a:off x="4498" y="104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990000"/>
                  </a:solidFill>
                </a:rPr>
                <a:t>C</a:t>
              </a:r>
            </a:p>
          </p:txBody>
        </p:sp>
        <p:sp>
          <p:nvSpPr>
            <p:cNvPr id="19486" name="Text Box 22"/>
            <p:cNvSpPr txBox="1">
              <a:spLocks noChangeArrowheads="1"/>
            </p:cNvSpPr>
            <p:nvPr/>
          </p:nvSpPr>
          <p:spPr bwMode="auto">
            <a:xfrm>
              <a:off x="2832" y="201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990000"/>
                  </a:solidFill>
                </a:rPr>
                <a:t>D</a:t>
              </a:r>
            </a:p>
          </p:txBody>
        </p:sp>
        <p:sp>
          <p:nvSpPr>
            <p:cNvPr id="19487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solidFill>
                    <a:srgbClr val="990000"/>
                  </a:solidFill>
                </a:rPr>
                <a:t>o</a:t>
              </a:r>
              <a:endParaRPr lang="en-US" altLang="en-US" sz="280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939039" y="1827216"/>
            <a:ext cx="2362200" cy="396875"/>
            <a:chOff x="528" y="2054"/>
            <a:chExt cx="1440" cy="250"/>
          </a:xfrm>
        </p:grpSpPr>
        <p:sp>
          <p:nvSpPr>
            <p:cNvPr id="19478" name="Line 32"/>
            <p:cNvSpPr>
              <a:spLocks noChangeShapeType="1"/>
            </p:cNvSpPr>
            <p:nvPr/>
          </p:nvSpPr>
          <p:spPr bwMode="auto">
            <a:xfrm>
              <a:off x="528" y="2064"/>
              <a:ext cx="1440" cy="0"/>
            </a:xfrm>
            <a:prstGeom prst="line">
              <a:avLst/>
            </a:prstGeom>
            <a:noFill/>
            <a:ln w="571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Text Box 38"/>
            <p:cNvSpPr txBox="1">
              <a:spLocks noChangeArrowheads="1"/>
            </p:cNvSpPr>
            <p:nvPr/>
          </p:nvSpPr>
          <p:spPr bwMode="auto">
            <a:xfrm>
              <a:off x="1008" y="2054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990000"/>
                  </a:solidFill>
                </a:rPr>
                <a:t>3cm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8278379" y="1843092"/>
            <a:ext cx="2362200" cy="396875"/>
            <a:chOff x="528" y="2054"/>
            <a:chExt cx="1440" cy="250"/>
          </a:xfrm>
        </p:grpSpPr>
        <p:sp>
          <p:nvSpPr>
            <p:cNvPr id="19476" name="Line 41"/>
            <p:cNvSpPr>
              <a:spLocks noChangeShapeType="1"/>
            </p:cNvSpPr>
            <p:nvPr/>
          </p:nvSpPr>
          <p:spPr bwMode="auto">
            <a:xfrm>
              <a:off x="528" y="2054"/>
              <a:ext cx="1440" cy="0"/>
            </a:xfrm>
            <a:prstGeom prst="line">
              <a:avLst/>
            </a:prstGeom>
            <a:noFill/>
            <a:ln w="571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Text Box 42"/>
            <p:cNvSpPr txBox="1">
              <a:spLocks noChangeArrowheads="1"/>
            </p:cNvSpPr>
            <p:nvPr/>
          </p:nvSpPr>
          <p:spPr bwMode="auto">
            <a:xfrm>
              <a:off x="1008" y="2054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990000"/>
                  </a:solidFill>
                </a:rPr>
                <a:t>3cm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638299" y="630220"/>
            <a:ext cx="1143000" cy="1219200"/>
            <a:chOff x="960" y="593"/>
            <a:chExt cx="720" cy="768"/>
          </a:xfrm>
        </p:grpSpPr>
        <p:sp>
          <p:nvSpPr>
            <p:cNvPr id="19474" name="Line 35"/>
            <p:cNvSpPr>
              <a:spLocks noChangeShapeType="1"/>
            </p:cNvSpPr>
            <p:nvPr/>
          </p:nvSpPr>
          <p:spPr bwMode="auto">
            <a:xfrm>
              <a:off x="1366" y="593"/>
              <a:ext cx="0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Text Box 43"/>
            <p:cNvSpPr txBox="1">
              <a:spLocks noChangeArrowheads="1"/>
            </p:cNvSpPr>
            <p:nvPr/>
          </p:nvSpPr>
          <p:spPr bwMode="auto">
            <a:xfrm>
              <a:off x="960" y="864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990000"/>
                  </a:solidFill>
                </a:rPr>
                <a:t>2cm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615439" y="1843088"/>
            <a:ext cx="1143000" cy="1219200"/>
            <a:chOff x="960" y="624"/>
            <a:chExt cx="720" cy="768"/>
          </a:xfrm>
        </p:grpSpPr>
        <p:sp>
          <p:nvSpPr>
            <p:cNvPr id="19472" name="Line 46"/>
            <p:cNvSpPr>
              <a:spLocks noChangeShapeType="1"/>
            </p:cNvSpPr>
            <p:nvPr/>
          </p:nvSpPr>
          <p:spPr bwMode="auto">
            <a:xfrm>
              <a:off x="1383" y="624"/>
              <a:ext cx="0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Text Box 47"/>
            <p:cNvSpPr txBox="1">
              <a:spLocks noChangeArrowheads="1"/>
            </p:cNvSpPr>
            <p:nvPr/>
          </p:nvSpPr>
          <p:spPr bwMode="auto">
            <a:xfrm>
              <a:off x="960" y="864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990000"/>
                  </a:solidFill>
                </a:rPr>
                <a:t>2cm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 rot="10800000">
            <a:off x="8286663" y="1683158"/>
            <a:ext cx="152400" cy="152400"/>
            <a:chOff x="1104" y="2256"/>
            <a:chExt cx="384" cy="336"/>
          </a:xfrm>
        </p:grpSpPr>
        <p:sp>
          <p:nvSpPr>
            <p:cNvPr id="19470" name="Line 54"/>
            <p:cNvSpPr>
              <a:spLocks noChangeShapeType="1"/>
            </p:cNvSpPr>
            <p:nvPr/>
          </p:nvSpPr>
          <p:spPr bwMode="auto">
            <a:xfrm>
              <a:off x="1104" y="2256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55"/>
            <p:cNvSpPr>
              <a:spLocks noChangeShapeType="1"/>
            </p:cNvSpPr>
            <p:nvPr/>
          </p:nvSpPr>
          <p:spPr bwMode="auto">
            <a:xfrm>
              <a:off x="1104" y="2592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8316912" y="967583"/>
            <a:ext cx="685800" cy="838200"/>
          </a:xfrm>
          <a:prstGeom prst="rtTriangle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F04F2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1524000" y="3500869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.VnArial" pitchFamily="34" charset="0"/>
              </a:rPr>
              <a:t>+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ê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ke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solidFill>
                  <a:srgbClr val="990000"/>
                </a:solidFill>
                <a:latin typeface=".VnArial" pitchFamily="34" charset="0"/>
              </a:rPr>
              <a:t> </a:t>
            </a:r>
            <a:endParaRPr lang="en-US" altLang="en-US" sz="2400" b="1" dirty="0">
              <a:solidFill>
                <a:srgbClr val="990000"/>
              </a:solidFill>
              <a:latin typeface=".VnArial" pitchFamily="34" charset="0"/>
            </a:endParaRP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1524003" y="4339069"/>
            <a:ext cx="90154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.VnArial" pitchFamily="34" charset="0"/>
              </a:rPr>
              <a:t>+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vạch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xăng-ti-mét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990000"/>
              </a:solidFill>
              <a:latin typeface=".VnArial" pitchFamily="34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68972" y="4229933"/>
            <a:ext cx="11752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 smtClean="0">
                <a:solidFill>
                  <a:srgbClr val="FF0000"/>
                </a:solidFill>
                <a:latin typeface=".VnExoticH" pitchFamily="34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.VnExoticH" pitchFamily="34" charset="0"/>
            </a:endParaRPr>
          </a:p>
        </p:txBody>
      </p:sp>
      <p:sp>
        <p:nvSpPr>
          <p:cNvPr id="19468" name="Text Box 38"/>
          <p:cNvSpPr txBox="1">
            <a:spLocks noChangeArrowheads="1"/>
          </p:cNvSpPr>
          <p:nvPr/>
        </p:nvSpPr>
        <p:spPr bwMode="auto">
          <a:xfrm>
            <a:off x="869619" y="389160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2389187" y="435032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869621" y="1126186"/>
            <a:ext cx="4079919" cy="21129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ea typeface="Gulim" pitchFamily="34" charset="-127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thoi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ABCD, AC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BD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chéo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thoi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chúng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cắt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tại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Gulim" pitchFamily="34" charset="-127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ea typeface="Gulim" pitchFamily="34" charset="-127"/>
              </a:rPr>
              <a:t> O. 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524000" y="3640484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US" altLang="en-US" sz="2800" b="1" i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524003" y="4423998"/>
            <a:ext cx="9015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4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 animBg="1"/>
      <p:bldP spid="24607" grpId="1" animBg="1"/>
      <p:bldP spid="24611" grpId="0"/>
      <p:bldP spid="24611" grpId="1"/>
      <p:bldP spid="24612" grpId="0"/>
      <p:bldP spid="24612" grpId="1"/>
      <p:bldP spid="24613" grpId="0"/>
      <p:bldP spid="24615" grpId="0"/>
      <p:bldP spid="24615" grpId="1"/>
      <p:bldP spid="33" grpId="0"/>
      <p:bldP spid="33" grpId="1"/>
      <p:bldP spid="34" grpId="0"/>
      <p:bldP spid="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81E47E3C-B313-4882-A8FD-F7CCBEC41957}"/>
              </a:ext>
            </a:extLst>
          </p:cNvPr>
          <p:cNvSpPr/>
          <p:nvPr/>
        </p:nvSpPr>
        <p:spPr bwMode="auto">
          <a:xfrm>
            <a:off x="5509849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11837B98-D36B-4BCD-99B4-73950764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xmlns="" id="{322EF0F0-A4E8-4DA1-9D2A-65C06F14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993811" y="-489347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xmlns="" id="{664DF695-DC36-475E-9CBA-3052A04BA07B}"/>
              </a:ext>
            </a:extLst>
          </p:cNvPr>
          <p:cNvSpPr txBox="1"/>
          <p:nvPr/>
        </p:nvSpPr>
        <p:spPr>
          <a:xfrm>
            <a:off x="6569634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400" b="0" i="1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34400" b="0" i="1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xmlns="" id="{D9045C47-D634-4BDB-BFAB-493794361C5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8418833" y="2434715"/>
            <a:ext cx="1776059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3343D379-104A-4314-8C18-FC7B3FF73D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8963" y="1220272"/>
            <a:ext cx="6841903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xmlns="" id="{A6AD2C49-8341-429A-9902-B33D0B3241D3}"/>
              </a:ext>
            </a:extLst>
          </p:cNvPr>
          <p:cNvSpPr txBox="1"/>
          <p:nvPr/>
        </p:nvSpPr>
        <p:spPr>
          <a:xfrm>
            <a:off x="6900864" y="3742508"/>
            <a:ext cx="4886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ln w="0"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5400" b="1" dirty="0">
                <a:ln w="0"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5400" b="1" dirty="0" smtClean="0">
              <a:ln w="0">
                <a:noFill/>
              </a:ln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 smtClean="0">
                <a:ln w="0"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5400" b="1" dirty="0" smtClean="0">
                <a:ln w="0"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ln w="0"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sz="5400" b="1" dirty="0" smtClean="0">
                <a:ln w="0"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ln w="0">
                  <a:noFill/>
                </a:ln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chơi</a:t>
            </a:r>
            <a:endParaRPr kumimoji="0" lang="en-US" altLang="zh-CN" sz="5400" b="1" i="0" u="none" strike="noStrike" kern="1200" cap="none" spc="0" normalizeH="0" baseline="0" noProof="0" dirty="0">
              <a:ln w="0"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547849AC-F487-4338-BC64-BE0CF48002E3}"/>
              </a:ext>
            </a:extLst>
          </p:cNvPr>
          <p:cNvSpPr/>
          <p:nvPr/>
        </p:nvSpPr>
        <p:spPr>
          <a:xfrm>
            <a:off x="605743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137D3949-21A1-49B8-9FB5-B942B1D43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3" y="1274330"/>
            <a:ext cx="6374671" cy="50849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9637AB-DE16-458F-AD48-884CADBF249A}"/>
              </a:ext>
            </a:extLst>
          </p:cNvPr>
          <p:cNvGrpSpPr/>
          <p:nvPr/>
        </p:nvGrpSpPr>
        <p:grpSpPr>
          <a:xfrm>
            <a:off x="293227" y="763118"/>
            <a:ext cx="11605548" cy="6107425"/>
            <a:chOff x="227636" y="535479"/>
            <a:chExt cx="11605548" cy="6107425"/>
          </a:xfrm>
        </p:grpSpPr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65DC2BC9-B9C0-4887-96F3-C541599D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6" y="681942"/>
              <a:ext cx="5960962" cy="596096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CEACDB46-E1E2-4B7A-830B-42EA42CC4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3" b="27899"/>
            <a:stretch/>
          </p:blipFill>
          <p:spPr>
            <a:xfrm>
              <a:off x="6377650" y="535479"/>
              <a:ext cx="5455534" cy="274705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3BB8FAE-274B-447E-B7D8-446377355808}"/>
                </a:ext>
              </a:extLst>
            </p:cNvPr>
            <p:cNvSpPr txBox="1"/>
            <p:nvPr/>
          </p:nvSpPr>
          <p:spPr>
            <a:xfrm>
              <a:off x="5161431" y="2462492"/>
              <a:ext cx="6096000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KHỞI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3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8" name="Text Box 76">
            <a:extLst>
              <a:ext uri="{FF2B5EF4-FFF2-40B4-BE49-F238E27FC236}">
                <a16:creationId xmlns:a16="http://schemas.microsoft.com/office/drawing/2014/main" xmlns="" id="{215A6395-0DF0-4557-BCA2-C5E68BE8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7" y="1415404"/>
            <a:ext cx="737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...</a:t>
            </a:r>
          </a:p>
        </p:txBody>
      </p:sp>
      <p:sp>
        <p:nvSpPr>
          <p:cNvPr id="38989" name="Text Box 77">
            <a:extLst>
              <a:ext uri="{FF2B5EF4-FFF2-40B4-BE49-F238E27FC236}">
                <a16:creationId xmlns:a16="http://schemas.microsoft.com/office/drawing/2014/main" xmlns="" id="{69B8B98C-A5DA-4DFE-93AB-57B5364E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65" y="2200893"/>
            <a:ext cx="9996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  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990" name="Text Box 78">
            <a:extLst>
              <a:ext uri="{FF2B5EF4-FFF2-40B4-BE49-F238E27FC236}">
                <a16:creationId xmlns:a16="http://schemas.microsoft.com/office/drawing/2014/main" xmlns="" id="{7FC1423C-ECD2-481D-A984-D4C3AC1B4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34" y="3513770"/>
            <a:ext cx="9070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91" name="Text Box 79">
            <a:extLst>
              <a:ext uri="{FF2B5EF4-FFF2-40B4-BE49-F238E27FC236}">
                <a16:creationId xmlns:a16="http://schemas.microsoft.com/office/drawing/2014/main" xmlns="" id="{6A384D99-BF8C-4E05-B84E-097E78E6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4826474"/>
            <a:ext cx="103425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Gulim" panose="020B0503020000020004" pitchFamily="34" charset="-127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 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825" name="WordArt 343">
            <a:extLst>
              <a:ext uri="{FF2B5EF4-FFF2-40B4-BE49-F238E27FC236}">
                <a16:creationId xmlns:a16="http://schemas.microsoft.com/office/drawing/2014/main" xmlns="" id="{198311E0-5044-4528-BBB1-F7D3F140A1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8272" y="221673"/>
            <a:ext cx="6897059" cy="8476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Gulim" panose="020B0503020000020004" pitchFamily="34" charset="-127"/>
                <a:cs typeface="Times New Roman" panose="02020603050405020304" pitchFamily="18" charset="0"/>
              </a:rPr>
              <a:t>Trò </a:t>
            </a:r>
            <a:r>
              <a:rPr lang="vi-VN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Gulim" panose="020B0503020000020004" pitchFamily="34" charset="-127"/>
                <a:cs typeface="Times New Roman" panose="02020603050405020304" pitchFamily="18" charset="0"/>
              </a:rPr>
              <a:t>chơi</a:t>
            </a:r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Gulim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Gulim" panose="020B0503020000020004" pitchFamily="34" charset="-127"/>
                <a:cs typeface="Times New Roman" panose="02020603050405020304" pitchFamily="18" charset="0"/>
              </a:rPr>
              <a:t>điền</a:t>
            </a:r>
            <a:r>
              <a:rPr lang="vi-VN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Gulim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vi-VN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Gulim" panose="020B0503020000020004" pitchFamily="34" charset="-127"/>
                <a:cs typeface="Times New Roman" panose="02020603050405020304" pitchFamily="18" charset="0"/>
              </a:rPr>
              <a:t>chữ</a:t>
            </a:r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Gulim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9827" name="Picture 436" descr="pinksparkle6df1[1]">
            <a:extLst>
              <a:ext uri="{FF2B5EF4-FFF2-40B4-BE49-F238E27FC236}">
                <a16:creationId xmlns:a16="http://schemas.microsoft.com/office/drawing/2014/main" xmlns="" id="{A396F267-5740-41E8-A696-6F46DF5BF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4" y="-838200"/>
            <a:ext cx="3222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4691" y="1415182"/>
            <a:ext cx="22493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494619" y="2185055"/>
            <a:ext cx="22749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220202" y="3495341"/>
            <a:ext cx="20954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song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387750" y="4826476"/>
            <a:ext cx="19415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8" grpId="0"/>
      <p:bldP spid="38989" grpId="0"/>
      <p:bldP spid="38990" grpId="0"/>
      <p:bldP spid="38991" grpId="0"/>
      <p:bldP spid="29825" grpId="0"/>
      <p:bldP spid="2" grpId="0" animBg="1"/>
      <p:bldP spid="142" grpId="0" animBg="1"/>
      <p:bldP spid="143" grpId="0" animBg="1"/>
      <p:bldP spid="1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5099059" y="-6008975"/>
            <a:ext cx="4352631" cy="15316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504" y="1054467"/>
            <a:ext cx="10424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thoi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cặp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cạnh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đối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song song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bốn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cạnh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bằng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5089898" y="-3090527"/>
            <a:ext cx="5011809" cy="15923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505" y="4408831"/>
            <a:ext cx="10997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thoi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chéo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tại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trung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549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20F086DC-9A0F-4BDC-990F-2838DF5FAF3A}"/>
              </a:ext>
            </a:extLst>
          </p:cNvPr>
          <p:cNvSpPr/>
          <p:nvPr/>
        </p:nvSpPr>
        <p:spPr>
          <a:xfrm>
            <a:off x="605743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37B035D0-A2DF-4EE1-B95D-90AB96342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3" y="1274330"/>
            <a:ext cx="6374671" cy="508499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95CB885C-EF00-4355-99C7-9994B3F9F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7" y="681942"/>
            <a:ext cx="5960963" cy="5960962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88DF2F9A-C546-4FDF-8450-75C5634E7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1" y="535479"/>
            <a:ext cx="5455535" cy="2747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52A8DA-A1E7-4285-9326-A24593138BB9}"/>
              </a:ext>
            </a:extLst>
          </p:cNvPr>
          <p:cNvSpPr txBox="1"/>
          <p:nvPr/>
        </p:nvSpPr>
        <p:spPr>
          <a:xfrm>
            <a:off x="508325" y="279307"/>
            <a:ext cx="5680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7797" y="3461750"/>
            <a:ext cx="555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26"/>
          <p:cNvGrpSpPr>
            <a:grpSpLocks/>
          </p:cNvGrpSpPr>
          <p:nvPr/>
        </p:nvGrpSpPr>
        <p:grpSpPr bwMode="auto">
          <a:xfrm>
            <a:off x="-1045" y="124691"/>
            <a:ext cx="12054503" cy="6594764"/>
            <a:chOff x="0" y="0"/>
            <a:chExt cx="5760" cy="4320"/>
          </a:xfrm>
        </p:grpSpPr>
        <p:pic>
          <p:nvPicPr>
            <p:cNvPr id="24581" name="Picture 27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56" y="2"/>
              <a:ext cx="805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28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55" y="3518"/>
              <a:ext cx="805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29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" y="3517"/>
              <a:ext cx="805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30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0" name="WordArt 9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6629400" cy="472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5881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D60510F-D2A7-41AD-A76E-9D2A1791A5DE}"/>
              </a:ext>
            </a:extLst>
          </p:cNvPr>
          <p:cNvSpPr/>
          <p:nvPr/>
        </p:nvSpPr>
        <p:spPr>
          <a:xfrm>
            <a:off x="598027" y="496337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ea typeface="等线" panose="020B0503020204020204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01220821-EEC7-4B39-BB45-873984D7F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1360155" y="724917"/>
            <a:ext cx="9863735" cy="3203728"/>
          </a:xfrm>
          <a:prstGeom prst="rect">
            <a:avLst/>
          </a:prstGeom>
        </p:spPr>
      </p:pic>
      <p:sp>
        <p:nvSpPr>
          <p:cNvPr id="5" name="Text Box 20">
            <a:extLst>
              <a:ext uri="{FF2B5EF4-FFF2-40B4-BE49-F238E27FC236}">
                <a16:creationId xmlns:a16="http://schemas.microsoft.com/office/drawing/2014/main" xmlns="" id="{F8210A43-7E3B-4E9D-95D3-425B89EC9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35" y="2156734"/>
            <a:ext cx="656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89" y="6074627"/>
            <a:ext cx="2219547" cy="571500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6A00C9C1-870E-4CB6-BF29-B70E74FB19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2695" y="2584587"/>
            <a:ext cx="5693996" cy="40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8763000" y="964708"/>
            <a:ext cx="2828925" cy="1905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143003" y="4495800"/>
            <a:ext cx="2172567" cy="19812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9092045" y="4191000"/>
            <a:ext cx="2039651" cy="21336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4529137" y="4495800"/>
            <a:ext cx="3438525" cy="1600200"/>
          </a:xfrm>
          <a:prstGeom prst="flowChartInputOutput">
            <a:avLst/>
          </a:prstGeom>
          <a:solidFill>
            <a:srgbClr val="CC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723900" y="755671"/>
            <a:ext cx="2819400" cy="2133600"/>
          </a:xfrm>
          <a:prstGeom prst="flowChartExtra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60778" name="AutoShape 10"/>
          <p:cNvSpPr>
            <a:spLocks noChangeArrowheads="1"/>
          </p:cNvSpPr>
          <p:nvPr/>
        </p:nvSpPr>
        <p:spPr bwMode="auto">
          <a:xfrm rot="16130131" flipH="1">
            <a:off x="5079939" y="760623"/>
            <a:ext cx="1905000" cy="2374900"/>
          </a:xfrm>
          <a:prstGeom prst="flowChartManualInput">
            <a:avLst/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81967" y="2384802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200651" y="238480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855652" y="2234957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338047" y="601980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876801" y="5594844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349871" y="5067303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  <p:bldP spid="160774" grpId="0" animBg="1"/>
      <p:bldP spid="160775" grpId="0" animBg="1"/>
      <p:bldP spid="160776" grpId="0" animBg="1"/>
      <p:bldP spid="160777" grpId="0" animBg="1"/>
      <p:bldP spid="160778" grpId="0" animBg="1"/>
      <p:bldP spid="9227" grpId="0"/>
      <p:bldP spid="9228" grpId="0"/>
      <p:bldP spid="9229" grpId="0"/>
      <p:bldP spid="9230" grpId="0"/>
      <p:bldP spid="9231" grpId="0"/>
      <p:bldP spid="9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524000" y="249873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40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85380" y="846140"/>
            <a:ext cx="10963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54" y="2341418"/>
            <a:ext cx="4405745" cy="401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4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en-US" sz="4000">
                <a:solidFill>
                  <a:srgbClr val="000000"/>
                </a:solidFill>
                <a:latin typeface="Arial" charset="0"/>
              </a:rPr>
            </a:br>
            <a:endParaRPr lang="en-US" altLang="en-US" sz="4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77549" y="850147"/>
            <a:ext cx="112498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3962400" y="480060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/>
          <a:stretch/>
        </p:blipFill>
        <p:spPr bwMode="auto">
          <a:xfrm rot="18963686">
            <a:off x="1584049" y="2666246"/>
            <a:ext cx="3226251" cy="333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/>
          <a:stretch/>
        </p:blipFill>
        <p:spPr bwMode="auto">
          <a:xfrm>
            <a:off x="6678633" y="3057528"/>
            <a:ext cx="3886200" cy="283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Đường kết nối Mũi tên Thẳng 2"/>
          <p:cNvCxnSpPr>
            <a:cxnSpLocks noChangeShapeType="1"/>
          </p:cNvCxnSpPr>
          <p:nvPr/>
        </p:nvCxnSpPr>
        <p:spPr bwMode="auto">
          <a:xfrm>
            <a:off x="5516027" y="4476750"/>
            <a:ext cx="1014288" cy="0"/>
          </a:xfrm>
          <a:prstGeom prst="straightConnector1">
            <a:avLst/>
          </a:prstGeom>
          <a:noFill/>
          <a:ln w="7620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1626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hinh thoi da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9" y="1683691"/>
            <a:ext cx="6273623" cy="344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24356" y="1455087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57609" y="3138414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824356" y="4887693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83702" y="3134925"/>
            <a:ext cx="5957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1265960" y="1985962"/>
            <a:ext cx="2753589" cy="13668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995305" y="1985965"/>
            <a:ext cx="2544041" cy="14651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3866288" y="3451082"/>
            <a:ext cx="2728473" cy="13287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285011" y="3347749"/>
            <a:ext cx="2562224" cy="143206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1285013" y="1985962"/>
            <a:ext cx="5309747" cy="2793854"/>
          </a:xfrm>
          <a:prstGeom prst="diamond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800" b="0"/>
          </a:p>
        </p:txBody>
      </p:sp>
      <p:sp>
        <p:nvSpPr>
          <p:cNvPr id="2" name="TextBox 1"/>
          <p:cNvSpPr txBox="1"/>
          <p:nvPr/>
        </p:nvSpPr>
        <p:spPr>
          <a:xfrm>
            <a:off x="1069695" y="2993805"/>
            <a:ext cx="314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7309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32916 0.005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  <p:bldP spid="4110" grpId="0" animBg="1"/>
      <p:bldP spid="4110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7DCCDC-DF99-4264-B94D-F6E200D1A4AC}"/>
              </a:ext>
            </a:extLst>
          </p:cNvPr>
          <p:cNvGrpSpPr/>
          <p:nvPr/>
        </p:nvGrpSpPr>
        <p:grpSpPr>
          <a:xfrm>
            <a:off x="227638" y="439838"/>
            <a:ext cx="11605548" cy="6203066"/>
            <a:chOff x="227636" y="439838"/>
            <a:chExt cx="11605548" cy="6203066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xmlns="" id="{09E0061E-A1D6-47C1-B0D8-D9649893B610}"/>
                </a:ext>
              </a:extLst>
            </p:cNvPr>
            <p:cNvSpPr/>
            <p:nvPr/>
          </p:nvSpPr>
          <p:spPr>
            <a:xfrm>
              <a:off x="605742" y="439838"/>
              <a:ext cx="10995949" cy="596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503020204020204" pitchFamily="2" charset="-122"/>
                <a:cs typeface="+mn-cs"/>
              </a:endParaRPr>
            </a:p>
          </p:txBody>
        </p:sp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D1D60D-C661-4355-B477-1C169BED5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2" t="-937" r="50159" b="17087"/>
            <a:stretch/>
          </p:blipFill>
          <p:spPr>
            <a:xfrm>
              <a:off x="5227021" y="1274330"/>
              <a:ext cx="6374670" cy="5084994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A3156DC5-3568-41A1-B381-25EB80217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6" y="681942"/>
              <a:ext cx="5960962" cy="596096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9C19CEDD-9CFE-46EC-A1B7-5E12634C1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3" b="27899"/>
            <a:stretch/>
          </p:blipFill>
          <p:spPr>
            <a:xfrm>
              <a:off x="6377650" y="535479"/>
              <a:ext cx="5455534" cy="274705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F044284-D893-4107-9AA6-C5B3E82F3B1B}"/>
                </a:ext>
              </a:extLst>
            </p:cNvPr>
            <p:cNvSpPr txBox="1"/>
            <p:nvPr/>
          </p:nvSpPr>
          <p:spPr>
            <a:xfrm>
              <a:off x="5130039" y="3282187"/>
              <a:ext cx="619990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Khám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phá</a:t>
              </a: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0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7558088" y="1920875"/>
            <a:ext cx="2438400" cy="1295400"/>
            <a:chOff x="1440" y="1344"/>
            <a:chExt cx="1536" cy="816"/>
          </a:xfrm>
        </p:grpSpPr>
        <p:sp>
          <p:nvSpPr>
            <p:cNvPr id="29827" name="Line 3"/>
            <p:cNvSpPr>
              <a:spLocks noChangeShapeType="1"/>
            </p:cNvSpPr>
            <p:nvPr/>
          </p:nvSpPr>
          <p:spPr bwMode="auto">
            <a:xfrm flipH="1">
              <a:off x="1440" y="1344"/>
              <a:ext cx="768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Line 4"/>
            <p:cNvSpPr>
              <a:spLocks noChangeShapeType="1"/>
            </p:cNvSpPr>
            <p:nvPr/>
          </p:nvSpPr>
          <p:spPr bwMode="auto">
            <a:xfrm>
              <a:off x="2208" y="1344"/>
              <a:ext cx="768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Line 5"/>
            <p:cNvSpPr>
              <a:spLocks noChangeShapeType="1"/>
            </p:cNvSpPr>
            <p:nvPr/>
          </p:nvSpPr>
          <p:spPr bwMode="auto">
            <a:xfrm flipH="1">
              <a:off x="2220" y="1776"/>
              <a:ext cx="75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Line 6"/>
            <p:cNvSpPr>
              <a:spLocks noChangeShapeType="1"/>
            </p:cNvSpPr>
            <p:nvPr/>
          </p:nvSpPr>
          <p:spPr bwMode="auto">
            <a:xfrm>
              <a:off x="1452" y="1728"/>
              <a:ext cx="7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99" name="Text Box 29"/>
          <p:cNvSpPr txBox="1">
            <a:spLocks noChangeArrowheads="1"/>
          </p:cNvSpPr>
          <p:nvPr/>
        </p:nvSpPr>
        <p:spPr bwMode="auto">
          <a:xfrm rot="21462616">
            <a:off x="6986590" y="2362205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9700" name="Text Box 30"/>
          <p:cNvSpPr txBox="1">
            <a:spLocks noChangeArrowheads="1"/>
          </p:cNvSpPr>
          <p:nvPr/>
        </p:nvSpPr>
        <p:spPr bwMode="auto">
          <a:xfrm rot="21462616">
            <a:off x="8610603" y="1447805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9701" name="Text Box 31"/>
          <p:cNvSpPr txBox="1">
            <a:spLocks noChangeArrowheads="1"/>
          </p:cNvSpPr>
          <p:nvPr/>
        </p:nvSpPr>
        <p:spPr bwMode="auto">
          <a:xfrm rot="21462616">
            <a:off x="10034590" y="2378080"/>
            <a:ext cx="40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9702" name="Text Box 32"/>
          <p:cNvSpPr txBox="1">
            <a:spLocks noChangeArrowheads="1"/>
          </p:cNvSpPr>
          <p:nvPr/>
        </p:nvSpPr>
        <p:spPr bwMode="auto">
          <a:xfrm rot="21462616">
            <a:off x="8534403" y="3292476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524000" y="1295402"/>
            <a:ext cx="541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Cạnh</a:t>
            </a:r>
            <a:r>
              <a:rPr lang="en-US" altLang="en-US" sz="2800" dirty="0">
                <a:solidFill>
                  <a:srgbClr val="FF0000"/>
                </a:solidFill>
              </a:rPr>
              <a:t> AB song </a:t>
            </a:r>
            <a:r>
              <a:rPr lang="en-US" altLang="en-US" sz="2800" dirty="0" err="1">
                <a:solidFill>
                  <a:srgbClr val="FF0000"/>
                </a:solidFill>
              </a:rPr>
              <a:t>song</a:t>
            </a:r>
            <a:r>
              <a:rPr lang="en-US" altLang="en-US" sz="2800" dirty="0">
                <a:solidFill>
                  <a:srgbClr val="FF0000"/>
                </a:solidFill>
              </a:rPr>
              <a:t> v</a:t>
            </a:r>
            <a:r>
              <a:rPr lang="vi-VN" altLang="en-US" sz="2800" dirty="0">
                <a:solidFill>
                  <a:srgbClr val="FF0000"/>
                </a:solidFill>
              </a:rPr>
              <a:t>ới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cạnh</a:t>
            </a:r>
            <a:r>
              <a:rPr lang="en-US" altLang="en-US" sz="2800" dirty="0" smtClean="0">
                <a:solidFill>
                  <a:srgbClr val="FF0000"/>
                </a:solidFill>
              </a:rPr>
              <a:t> DC.  </a:t>
            </a:r>
            <a:r>
              <a:rPr lang="en-US" altLang="en-US" sz="2800" dirty="0" smtClean="0">
                <a:solidFill>
                  <a:schemeClr val="bg1"/>
                </a:solidFill>
              </a:rPr>
              <a:t>. 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1270" name="Line 27"/>
          <p:cNvSpPr>
            <a:spLocks noChangeShapeType="1"/>
          </p:cNvSpPr>
          <p:nvPr/>
        </p:nvSpPr>
        <p:spPr bwMode="auto">
          <a:xfrm flipV="1">
            <a:off x="6705600" y="1524000"/>
            <a:ext cx="2819400" cy="1447800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71" name="Line 28"/>
          <p:cNvSpPr>
            <a:spLocks noChangeShapeType="1"/>
          </p:cNvSpPr>
          <p:nvPr/>
        </p:nvSpPr>
        <p:spPr bwMode="auto">
          <a:xfrm flipV="1">
            <a:off x="8020051" y="2286000"/>
            <a:ext cx="2647951" cy="1371600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529881" y="19044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Cạnh</a:t>
            </a:r>
            <a:r>
              <a:rPr lang="en-US" altLang="en-US" sz="2800" dirty="0">
                <a:solidFill>
                  <a:srgbClr val="FF0000"/>
                </a:solidFill>
              </a:rPr>
              <a:t> AD song </a:t>
            </a:r>
            <a:r>
              <a:rPr lang="en-US" altLang="en-US" sz="2800" dirty="0" err="1">
                <a:solidFill>
                  <a:srgbClr val="FF0000"/>
                </a:solidFill>
              </a:rPr>
              <a:t>song</a:t>
            </a:r>
            <a:r>
              <a:rPr lang="en-US" altLang="en-US" sz="2800" dirty="0">
                <a:solidFill>
                  <a:srgbClr val="FF0000"/>
                </a:solidFill>
              </a:rPr>
              <a:t> v</a:t>
            </a:r>
            <a:r>
              <a:rPr lang="vi-VN" altLang="en-US" sz="2800" dirty="0">
                <a:solidFill>
                  <a:srgbClr val="FF0000"/>
                </a:solidFill>
              </a:rPr>
              <a:t>ới </a:t>
            </a:r>
            <a:r>
              <a:rPr lang="en-US" altLang="en-US" sz="2800" dirty="0" err="1">
                <a:solidFill>
                  <a:srgbClr val="FF0000"/>
                </a:solidFill>
              </a:rPr>
              <a:t>cạnh</a:t>
            </a:r>
            <a:r>
              <a:rPr lang="en-US" altLang="en-US" sz="2800" dirty="0">
                <a:solidFill>
                  <a:srgbClr val="FF0000"/>
                </a:solidFill>
              </a:rPr>
              <a:t>  BC. </a:t>
            </a:r>
          </a:p>
        </p:txBody>
      </p:sp>
      <p:sp>
        <p:nvSpPr>
          <p:cNvPr id="11273" name="Line 31"/>
          <p:cNvSpPr>
            <a:spLocks noChangeShapeType="1"/>
          </p:cNvSpPr>
          <p:nvPr/>
        </p:nvSpPr>
        <p:spPr bwMode="auto">
          <a:xfrm>
            <a:off x="7058029" y="2243143"/>
            <a:ext cx="2390775" cy="1304925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72" name="Line 30"/>
          <p:cNvSpPr>
            <a:spLocks noChangeShapeType="1"/>
          </p:cNvSpPr>
          <p:nvPr/>
        </p:nvSpPr>
        <p:spPr bwMode="auto">
          <a:xfrm>
            <a:off x="8229601" y="1600205"/>
            <a:ext cx="2305051" cy="1319213"/>
          </a:xfrm>
          <a:prstGeom prst="line">
            <a:avLst/>
          </a:prstGeom>
          <a:ln>
            <a:solidFill>
              <a:schemeClr val="tx1"/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9348" name="Group 20"/>
          <p:cNvGrpSpPr>
            <a:grpSpLocks/>
          </p:cNvGrpSpPr>
          <p:nvPr/>
        </p:nvGrpSpPr>
        <p:grpSpPr bwMode="auto">
          <a:xfrm rot="9209872">
            <a:off x="5087358" y="2126104"/>
            <a:ext cx="3962400" cy="558800"/>
            <a:chOff x="2448" y="3408"/>
            <a:chExt cx="2496" cy="352"/>
          </a:xfrm>
        </p:grpSpPr>
        <p:pic>
          <p:nvPicPr>
            <p:cNvPr id="29803" name="Picture 21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29804" name="Text Box 22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805" name="Text Box 23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806" name="Text Box 24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807" name="Text Box 25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9808" name="Text Box 26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809" name="Text Box 27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9810" name="Text Box 28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6 </a:t>
              </a:r>
            </a:p>
          </p:txBody>
        </p:sp>
        <p:sp>
          <p:nvSpPr>
            <p:cNvPr id="29811" name="Text Box 29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7    </a:t>
              </a:r>
            </a:p>
          </p:txBody>
        </p:sp>
        <p:sp>
          <p:nvSpPr>
            <p:cNvPr id="29812" name="Text Box 30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9813" name="Text Box 31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9814" name="Text Box 32"/>
            <p:cNvSpPr txBox="1">
              <a:spLocks noChangeArrowheads="1"/>
            </p:cNvSpPr>
            <p:nvPr/>
          </p:nvSpPr>
          <p:spPr bwMode="auto">
            <a:xfrm>
              <a:off x="4680" y="3456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9815" name="Line 33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Line 34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35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36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37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38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Line 39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Line 40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Line 41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Line 42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Line 43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Text Box 44"/>
            <p:cNvSpPr txBox="1">
              <a:spLocks noChangeArrowheads="1"/>
            </p:cNvSpPr>
            <p:nvPr/>
          </p:nvSpPr>
          <p:spPr bwMode="auto">
            <a:xfrm>
              <a:off x="2472" y="352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cm</a:t>
              </a:r>
            </a:p>
          </p:txBody>
        </p:sp>
      </p:grpSp>
      <p:sp>
        <p:nvSpPr>
          <p:cNvPr id="99373" name="Text Box 45"/>
          <p:cNvSpPr txBox="1">
            <a:spLocks noChangeArrowheads="1"/>
          </p:cNvSpPr>
          <p:nvPr/>
        </p:nvSpPr>
        <p:spPr bwMode="auto">
          <a:xfrm>
            <a:off x="1828800" y="2819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AB = 4 cm</a:t>
            </a:r>
          </a:p>
        </p:txBody>
      </p:sp>
      <p:grpSp>
        <p:nvGrpSpPr>
          <p:cNvPr id="99374" name="Group 46"/>
          <p:cNvGrpSpPr>
            <a:grpSpLocks/>
          </p:cNvGrpSpPr>
          <p:nvPr/>
        </p:nvGrpSpPr>
        <p:grpSpPr bwMode="auto">
          <a:xfrm rot="12592184">
            <a:off x="6647122" y="1140204"/>
            <a:ext cx="3962400" cy="558800"/>
            <a:chOff x="2448" y="3408"/>
            <a:chExt cx="2496" cy="352"/>
          </a:xfrm>
        </p:grpSpPr>
        <p:pic>
          <p:nvPicPr>
            <p:cNvPr id="29779" name="Picture 47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29780" name="Text Box 48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81" name="Text Box 49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782" name="Text Box 50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83" name="Text Box 51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9784" name="Text Box 52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785" name="Text Box 53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9786" name="Text Box 54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6 </a:t>
              </a:r>
            </a:p>
          </p:txBody>
        </p:sp>
        <p:sp>
          <p:nvSpPr>
            <p:cNvPr id="29787" name="Text Box 55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7    </a:t>
              </a:r>
            </a:p>
          </p:txBody>
        </p:sp>
        <p:sp>
          <p:nvSpPr>
            <p:cNvPr id="29788" name="Text Box 56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9789" name="Text Box 57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9790" name="Text Box 58"/>
            <p:cNvSpPr txBox="1">
              <a:spLocks noChangeArrowheads="1"/>
            </p:cNvSpPr>
            <p:nvPr/>
          </p:nvSpPr>
          <p:spPr bwMode="auto">
            <a:xfrm>
              <a:off x="4680" y="3456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9791" name="Line 59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60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Line 61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Line 62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Line 63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64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65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66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67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68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69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Text Box 70"/>
            <p:cNvSpPr txBox="1">
              <a:spLocks noChangeArrowheads="1"/>
            </p:cNvSpPr>
            <p:nvPr/>
          </p:nvSpPr>
          <p:spPr bwMode="auto">
            <a:xfrm>
              <a:off x="2472" y="352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cm</a:t>
              </a:r>
            </a:p>
          </p:txBody>
        </p:sp>
      </p:grp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1828800" y="322738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BC = 4 cm</a:t>
            </a:r>
          </a:p>
        </p:txBody>
      </p:sp>
      <p:grpSp>
        <p:nvGrpSpPr>
          <p:cNvPr id="99400" name="Group 72"/>
          <p:cNvGrpSpPr>
            <a:grpSpLocks/>
          </p:cNvGrpSpPr>
          <p:nvPr/>
        </p:nvGrpSpPr>
        <p:grpSpPr bwMode="auto">
          <a:xfrm rot="19976604">
            <a:off x="8497433" y="2483685"/>
            <a:ext cx="3962400" cy="558800"/>
            <a:chOff x="2448" y="3408"/>
            <a:chExt cx="2496" cy="352"/>
          </a:xfrm>
        </p:grpSpPr>
        <p:pic>
          <p:nvPicPr>
            <p:cNvPr id="29755" name="Picture 73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0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29756" name="Text Box 74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57" name="Text Box 75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758" name="Text Box 76"/>
            <p:cNvSpPr txBox="1">
              <a:spLocks noChangeArrowheads="1"/>
            </p:cNvSpPr>
            <p:nvPr/>
          </p:nvSpPr>
          <p:spPr bwMode="auto">
            <a:xfrm>
              <a:off x="3153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59" name="Text Box 77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9760" name="Text Box 78"/>
            <p:cNvSpPr txBox="1">
              <a:spLocks noChangeArrowheads="1"/>
            </p:cNvSpPr>
            <p:nvPr/>
          </p:nvSpPr>
          <p:spPr bwMode="auto">
            <a:xfrm>
              <a:off x="3366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761" name="Text Box 79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9762" name="Text Box 80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6 </a:t>
              </a:r>
            </a:p>
          </p:txBody>
        </p:sp>
        <p:sp>
          <p:nvSpPr>
            <p:cNvPr id="29763" name="Text Box 81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7    </a:t>
              </a:r>
            </a:p>
          </p:txBody>
        </p:sp>
        <p:sp>
          <p:nvSpPr>
            <p:cNvPr id="29764" name="Text Box 82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9765" name="Text Box 83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9766" name="Text Box 84"/>
            <p:cNvSpPr txBox="1">
              <a:spLocks noChangeArrowheads="1"/>
            </p:cNvSpPr>
            <p:nvPr/>
          </p:nvSpPr>
          <p:spPr bwMode="auto">
            <a:xfrm>
              <a:off x="4680" y="3456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9767" name="Line 85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86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87"/>
            <p:cNvSpPr>
              <a:spLocks noChangeShapeType="1"/>
            </p:cNvSpPr>
            <p:nvPr/>
          </p:nvSpPr>
          <p:spPr bwMode="auto">
            <a:xfrm>
              <a:off x="302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88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89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90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91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92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93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94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95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Text Box 96"/>
            <p:cNvSpPr txBox="1">
              <a:spLocks noChangeArrowheads="1"/>
            </p:cNvSpPr>
            <p:nvPr/>
          </p:nvSpPr>
          <p:spPr bwMode="auto">
            <a:xfrm>
              <a:off x="2472" y="352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cm</a:t>
              </a:r>
            </a:p>
          </p:txBody>
        </p:sp>
      </p:grpSp>
      <p:sp>
        <p:nvSpPr>
          <p:cNvPr id="99425" name="Text Box 97"/>
          <p:cNvSpPr txBox="1">
            <a:spLocks noChangeArrowheads="1"/>
          </p:cNvSpPr>
          <p:nvPr/>
        </p:nvSpPr>
        <p:spPr bwMode="auto">
          <a:xfrm>
            <a:off x="1828800" y="3657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CD = 4 cm</a:t>
            </a:r>
          </a:p>
        </p:txBody>
      </p:sp>
      <p:grpSp>
        <p:nvGrpSpPr>
          <p:cNvPr id="99426" name="Group 98"/>
          <p:cNvGrpSpPr>
            <a:grpSpLocks/>
          </p:cNvGrpSpPr>
          <p:nvPr/>
        </p:nvGrpSpPr>
        <p:grpSpPr bwMode="auto">
          <a:xfrm rot="1753374">
            <a:off x="6985963" y="3359630"/>
            <a:ext cx="3944939" cy="558800"/>
            <a:chOff x="2444" y="3408"/>
            <a:chExt cx="2485" cy="352"/>
          </a:xfrm>
        </p:grpSpPr>
        <p:pic>
          <p:nvPicPr>
            <p:cNvPr id="29731" name="Picture 99" descr="Xem ảnh với kích cỡ đầy đủ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3418"/>
              <a:ext cx="2423" cy="32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</p:pic>
        <p:sp>
          <p:nvSpPr>
            <p:cNvPr id="29732" name="Text Box 100"/>
            <p:cNvSpPr txBox="1">
              <a:spLocks noChangeArrowheads="1"/>
            </p:cNvSpPr>
            <p:nvPr/>
          </p:nvSpPr>
          <p:spPr bwMode="auto">
            <a:xfrm>
              <a:off x="2720" y="3452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733" name="Text Box 101"/>
            <p:cNvSpPr txBox="1">
              <a:spLocks noChangeArrowheads="1"/>
            </p:cNvSpPr>
            <p:nvPr/>
          </p:nvSpPr>
          <p:spPr bwMode="auto">
            <a:xfrm>
              <a:off x="2940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734" name="Text Box 102"/>
            <p:cNvSpPr txBox="1">
              <a:spLocks noChangeArrowheads="1"/>
            </p:cNvSpPr>
            <p:nvPr/>
          </p:nvSpPr>
          <p:spPr bwMode="auto">
            <a:xfrm>
              <a:off x="3153" y="347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735" name="Text Box 103"/>
            <p:cNvSpPr txBox="1">
              <a:spLocks noChangeArrowheads="1"/>
            </p:cNvSpPr>
            <p:nvPr/>
          </p:nvSpPr>
          <p:spPr bwMode="auto">
            <a:xfrm>
              <a:off x="2492" y="3445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9736" name="Text Box 104"/>
            <p:cNvSpPr txBox="1">
              <a:spLocks noChangeArrowheads="1"/>
            </p:cNvSpPr>
            <p:nvPr/>
          </p:nvSpPr>
          <p:spPr bwMode="auto">
            <a:xfrm>
              <a:off x="3365" y="3438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737" name="Text Box 105"/>
            <p:cNvSpPr txBox="1">
              <a:spLocks noChangeArrowheads="1"/>
            </p:cNvSpPr>
            <p:nvPr/>
          </p:nvSpPr>
          <p:spPr bwMode="auto">
            <a:xfrm>
              <a:off x="3601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9738" name="Text Box 106"/>
            <p:cNvSpPr txBox="1">
              <a:spLocks noChangeArrowheads="1"/>
            </p:cNvSpPr>
            <p:nvPr/>
          </p:nvSpPr>
          <p:spPr bwMode="auto">
            <a:xfrm>
              <a:off x="3813" y="3463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6 </a:t>
              </a:r>
            </a:p>
          </p:txBody>
        </p:sp>
        <p:sp>
          <p:nvSpPr>
            <p:cNvPr id="29739" name="Text Box 107"/>
            <p:cNvSpPr txBox="1">
              <a:spLocks noChangeArrowheads="1"/>
            </p:cNvSpPr>
            <p:nvPr/>
          </p:nvSpPr>
          <p:spPr bwMode="auto">
            <a:xfrm>
              <a:off x="4034" y="3463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7    </a:t>
              </a:r>
            </a:p>
          </p:txBody>
        </p:sp>
        <p:sp>
          <p:nvSpPr>
            <p:cNvPr id="29740" name="Text Box 108"/>
            <p:cNvSpPr txBox="1">
              <a:spLocks noChangeArrowheads="1"/>
            </p:cNvSpPr>
            <p:nvPr/>
          </p:nvSpPr>
          <p:spPr bwMode="auto">
            <a:xfrm>
              <a:off x="4482" y="345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9741" name="Text Box 109"/>
            <p:cNvSpPr txBox="1">
              <a:spLocks noChangeArrowheads="1"/>
            </p:cNvSpPr>
            <p:nvPr/>
          </p:nvSpPr>
          <p:spPr bwMode="auto">
            <a:xfrm>
              <a:off x="4261" y="3457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9742" name="Text Box 110"/>
            <p:cNvSpPr txBox="1">
              <a:spLocks noChangeArrowheads="1"/>
            </p:cNvSpPr>
            <p:nvPr/>
          </p:nvSpPr>
          <p:spPr bwMode="auto">
            <a:xfrm>
              <a:off x="4665" y="3465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9743" name="Line 111"/>
            <p:cNvSpPr>
              <a:spLocks noChangeShapeType="1"/>
            </p:cNvSpPr>
            <p:nvPr/>
          </p:nvSpPr>
          <p:spPr bwMode="auto">
            <a:xfrm>
              <a:off x="2580" y="3408"/>
              <a:ext cx="12" cy="48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112"/>
            <p:cNvSpPr>
              <a:spLocks noChangeShapeType="1"/>
            </p:cNvSpPr>
            <p:nvPr/>
          </p:nvSpPr>
          <p:spPr bwMode="auto">
            <a:xfrm>
              <a:off x="2800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113"/>
            <p:cNvSpPr>
              <a:spLocks noChangeShapeType="1"/>
            </p:cNvSpPr>
            <p:nvPr/>
          </p:nvSpPr>
          <p:spPr bwMode="auto">
            <a:xfrm>
              <a:off x="3025" y="3416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114"/>
            <p:cNvSpPr>
              <a:spLocks noChangeShapeType="1"/>
            </p:cNvSpPr>
            <p:nvPr/>
          </p:nvSpPr>
          <p:spPr bwMode="auto">
            <a:xfrm>
              <a:off x="324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115"/>
            <p:cNvSpPr>
              <a:spLocks noChangeShapeType="1"/>
            </p:cNvSpPr>
            <p:nvPr/>
          </p:nvSpPr>
          <p:spPr bwMode="auto">
            <a:xfrm>
              <a:off x="346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116"/>
            <p:cNvSpPr>
              <a:spLocks noChangeShapeType="1"/>
            </p:cNvSpPr>
            <p:nvPr/>
          </p:nvSpPr>
          <p:spPr bwMode="auto">
            <a:xfrm>
              <a:off x="3681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117"/>
            <p:cNvSpPr>
              <a:spLocks noChangeShapeType="1"/>
            </p:cNvSpPr>
            <p:nvPr/>
          </p:nvSpPr>
          <p:spPr bwMode="auto">
            <a:xfrm>
              <a:off x="390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118"/>
            <p:cNvSpPr>
              <a:spLocks noChangeShapeType="1"/>
            </p:cNvSpPr>
            <p:nvPr/>
          </p:nvSpPr>
          <p:spPr bwMode="auto">
            <a:xfrm>
              <a:off x="412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119"/>
            <p:cNvSpPr>
              <a:spLocks noChangeShapeType="1"/>
            </p:cNvSpPr>
            <p:nvPr/>
          </p:nvSpPr>
          <p:spPr bwMode="auto">
            <a:xfrm>
              <a:off x="434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120"/>
            <p:cNvSpPr>
              <a:spLocks noChangeShapeType="1"/>
            </p:cNvSpPr>
            <p:nvPr/>
          </p:nvSpPr>
          <p:spPr bwMode="auto">
            <a:xfrm>
              <a:off x="4577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121"/>
            <p:cNvSpPr>
              <a:spLocks noChangeShapeType="1"/>
            </p:cNvSpPr>
            <p:nvPr/>
          </p:nvSpPr>
          <p:spPr bwMode="auto">
            <a:xfrm>
              <a:off x="4812" y="3408"/>
              <a:ext cx="0" cy="65"/>
            </a:xfrm>
            <a:prstGeom prst="line">
              <a:avLst/>
            </a:prstGeom>
            <a:noFill/>
            <a:ln w="38100" cap="sq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Text Box 122"/>
            <p:cNvSpPr txBox="1">
              <a:spLocks noChangeArrowheads="1"/>
            </p:cNvSpPr>
            <p:nvPr/>
          </p:nvSpPr>
          <p:spPr bwMode="auto">
            <a:xfrm>
              <a:off x="2472" y="352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</a:rPr>
                <a:t>cm</a:t>
              </a:r>
            </a:p>
          </p:txBody>
        </p:sp>
      </p:grpSp>
      <p:sp>
        <p:nvSpPr>
          <p:cNvPr id="99451" name="Text Box 123"/>
          <p:cNvSpPr txBox="1">
            <a:spLocks noChangeArrowheads="1"/>
          </p:cNvSpPr>
          <p:nvPr/>
        </p:nvSpPr>
        <p:spPr bwMode="auto">
          <a:xfrm>
            <a:off x="1828800" y="411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DA = 4 cm</a:t>
            </a:r>
          </a:p>
        </p:txBody>
      </p:sp>
      <p:sp>
        <p:nvSpPr>
          <p:cNvPr id="99452" name="Text Box 124"/>
          <p:cNvSpPr txBox="1">
            <a:spLocks noChangeArrowheads="1"/>
          </p:cNvSpPr>
          <p:nvPr/>
        </p:nvSpPr>
        <p:spPr bwMode="auto">
          <a:xfrm>
            <a:off x="1449070" y="3011027"/>
            <a:ext cx="4787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-  AB =  BC  =  CD   =  DA</a:t>
            </a:r>
          </a:p>
        </p:txBody>
      </p:sp>
      <p:grpSp>
        <p:nvGrpSpPr>
          <p:cNvPr id="99453" name="Group 125"/>
          <p:cNvGrpSpPr>
            <a:grpSpLocks/>
          </p:cNvGrpSpPr>
          <p:nvPr/>
        </p:nvGrpSpPr>
        <p:grpSpPr bwMode="auto">
          <a:xfrm>
            <a:off x="1864997" y="4150411"/>
            <a:ext cx="7967247" cy="1416050"/>
            <a:chOff x="950" y="4092"/>
            <a:chExt cx="4992" cy="768"/>
          </a:xfrm>
        </p:grpSpPr>
        <p:sp>
          <p:nvSpPr>
            <p:cNvPr id="29729" name="AutoShape 11"/>
            <p:cNvSpPr>
              <a:spLocks noChangeArrowheads="1"/>
            </p:cNvSpPr>
            <p:nvPr/>
          </p:nvSpPr>
          <p:spPr bwMode="auto">
            <a:xfrm>
              <a:off x="950" y="4092"/>
              <a:ext cx="4992" cy="768"/>
            </a:xfrm>
            <a:prstGeom prst="flowChartAlternateProcess">
              <a:avLst/>
            </a:prstGeom>
            <a:solidFill>
              <a:srgbClr val="FFCCFF"/>
            </a:solidFill>
            <a:ln w="57150" cmpd="thickThin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20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9730" name="Text Box 12"/>
            <p:cNvSpPr txBox="1">
              <a:spLocks noChangeArrowheads="1"/>
            </p:cNvSpPr>
            <p:nvPr/>
          </p:nvSpPr>
          <p:spPr bwMode="auto">
            <a:xfrm>
              <a:off x="1312" y="4162"/>
              <a:ext cx="4589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3600" dirty="0" err="1" smtClean="0">
                  <a:solidFill>
                    <a:srgbClr val="FF0000"/>
                  </a:solidFill>
                </a:rPr>
                <a:t>Hình</a:t>
              </a:r>
              <a:r>
                <a:rPr lang="en-US" alt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thoi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có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hai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cặp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cạnh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đối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diện</a:t>
              </a:r>
              <a:r>
                <a:rPr lang="en-US" altLang="en-US" sz="3600" dirty="0">
                  <a:solidFill>
                    <a:srgbClr val="FF0000"/>
                  </a:solidFill>
                </a:rPr>
                <a:t> song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song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và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bốn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cạnh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bằng</a:t>
              </a:r>
              <a:r>
                <a:rPr lang="en-US" altLang="en-US" sz="3600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</a:rPr>
                <a:t>nhau</a:t>
              </a:r>
              <a:r>
                <a:rPr lang="en-US" altLang="en-US" sz="3600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128" name="Text Box 18"/>
          <p:cNvSpPr txBox="1">
            <a:spLocks noChangeArrowheads="1"/>
          </p:cNvSpPr>
          <p:nvPr/>
        </p:nvSpPr>
        <p:spPr bwMode="auto">
          <a:xfrm>
            <a:off x="1518687" y="1275959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Cạnh</a:t>
            </a:r>
            <a:r>
              <a:rPr lang="en-US" altLang="en-US" sz="2800" dirty="0">
                <a:solidFill>
                  <a:srgbClr val="FF0000"/>
                </a:solidFill>
              </a:rPr>
              <a:t> AB </a:t>
            </a:r>
            <a:r>
              <a:rPr lang="en-US" altLang="en-US" sz="2800" dirty="0" err="1">
                <a:solidFill>
                  <a:srgbClr val="FF0000"/>
                </a:solidFill>
              </a:rPr>
              <a:t>đối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diện</a:t>
            </a:r>
            <a:r>
              <a:rPr lang="en-US" altLang="en-US" sz="2800" dirty="0">
                <a:solidFill>
                  <a:srgbClr val="FF0000"/>
                </a:solidFill>
              </a:rPr>
              <a:t> v</a:t>
            </a:r>
            <a:r>
              <a:rPr lang="vi-VN" altLang="en-US" sz="2800" dirty="0">
                <a:solidFill>
                  <a:srgbClr val="FF0000"/>
                </a:solidFill>
              </a:rPr>
              <a:t>ới </a:t>
            </a:r>
            <a:r>
              <a:rPr lang="en-US" altLang="en-US" sz="2800" dirty="0" err="1">
                <a:solidFill>
                  <a:srgbClr val="FF0000"/>
                </a:solidFill>
              </a:rPr>
              <a:t>cạnh</a:t>
            </a:r>
            <a:r>
              <a:rPr lang="en-US" altLang="en-US" sz="2800" dirty="0">
                <a:solidFill>
                  <a:srgbClr val="FF0000"/>
                </a:solidFill>
              </a:rPr>
              <a:t>  </a:t>
            </a:r>
            <a:r>
              <a:rPr lang="en-US" altLang="en-US" sz="2800" dirty="0" smtClean="0">
                <a:solidFill>
                  <a:srgbClr val="FF0000"/>
                </a:solidFill>
              </a:rPr>
              <a:t>DC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9" name="Text Box 18"/>
          <p:cNvSpPr txBox="1">
            <a:spLocks noChangeArrowheads="1"/>
          </p:cNvSpPr>
          <p:nvPr/>
        </p:nvSpPr>
        <p:spPr bwMode="auto">
          <a:xfrm>
            <a:off x="1541781" y="1902914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Cạnh</a:t>
            </a:r>
            <a:r>
              <a:rPr lang="en-US" altLang="en-US" sz="2800" dirty="0">
                <a:solidFill>
                  <a:srgbClr val="FF0000"/>
                </a:solidFill>
              </a:rPr>
              <a:t> AD </a:t>
            </a:r>
            <a:r>
              <a:rPr lang="en-US" altLang="en-US" sz="2800" dirty="0" err="1">
                <a:solidFill>
                  <a:srgbClr val="FF0000"/>
                </a:solidFill>
              </a:rPr>
              <a:t>đối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diện</a:t>
            </a:r>
            <a:r>
              <a:rPr lang="en-US" altLang="en-US" sz="2800" dirty="0">
                <a:solidFill>
                  <a:srgbClr val="FF0000"/>
                </a:solidFill>
              </a:rPr>
              <a:t> v</a:t>
            </a:r>
            <a:r>
              <a:rPr lang="vi-VN" altLang="en-US" sz="2800" dirty="0">
                <a:solidFill>
                  <a:srgbClr val="FF0000"/>
                </a:solidFill>
              </a:rPr>
              <a:t>ới </a:t>
            </a:r>
            <a:r>
              <a:rPr lang="en-US" altLang="en-US" sz="2800" dirty="0" err="1">
                <a:solidFill>
                  <a:srgbClr val="FF0000"/>
                </a:solidFill>
              </a:rPr>
              <a:t>cạnh</a:t>
            </a:r>
            <a:r>
              <a:rPr lang="en-US" altLang="en-US" sz="2800" dirty="0">
                <a:solidFill>
                  <a:srgbClr val="FF0000"/>
                </a:solidFill>
              </a:rPr>
              <a:t>  BC.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152402"/>
            <a:ext cx="6586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 err="1" smtClean="0">
                <a:solidFill>
                  <a:srgbClr val="0000CC"/>
                </a:solidFill>
              </a:rPr>
              <a:t>Nhận</a:t>
            </a:r>
            <a:r>
              <a:rPr lang="en-US" altLang="en-US" sz="2800" b="1" u="sng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biết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một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số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đặc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điểm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của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hình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thoi</a:t>
            </a:r>
            <a:r>
              <a:rPr lang="en-US" altLang="en-US" sz="2800" b="1" u="sng" dirty="0">
                <a:solidFill>
                  <a:srgbClr val="0000CC"/>
                </a:solidFill>
              </a:rPr>
              <a:t>.</a:t>
            </a:r>
            <a:endParaRPr lang="en-US" altLang="en-US" sz="2800" u="sng" dirty="0">
              <a:solidFill>
                <a:srgbClr val="0000CC"/>
              </a:solidFill>
            </a:endParaRPr>
          </a:p>
        </p:txBody>
      </p:sp>
      <p:grpSp>
        <p:nvGrpSpPr>
          <p:cNvPr id="134" name="Group 49"/>
          <p:cNvGrpSpPr>
            <a:grpSpLocks/>
          </p:cNvGrpSpPr>
          <p:nvPr/>
        </p:nvGrpSpPr>
        <p:grpSpPr bwMode="auto">
          <a:xfrm>
            <a:off x="1828579" y="632953"/>
            <a:ext cx="5486400" cy="838200"/>
            <a:chOff x="2585" y="241"/>
            <a:chExt cx="3120" cy="672"/>
          </a:xfrm>
        </p:grpSpPr>
        <p:sp>
          <p:nvSpPr>
            <p:cNvPr id="29727" name="AutoShape 166"/>
            <p:cNvSpPr>
              <a:spLocks noChangeArrowheads="1"/>
            </p:cNvSpPr>
            <p:nvPr/>
          </p:nvSpPr>
          <p:spPr bwMode="auto">
            <a:xfrm>
              <a:off x="2585" y="241"/>
              <a:ext cx="3120" cy="672"/>
            </a:xfrm>
            <a:prstGeom prst="cloudCallout">
              <a:avLst>
                <a:gd name="adj1" fmla="val 27213"/>
                <a:gd name="adj2" fmla="val 24255"/>
              </a:avLst>
            </a:prstGeom>
            <a:solidFill>
              <a:srgbClr val="66FFCC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9728" name="WordArt 168"/>
            <p:cNvSpPr>
              <a:spLocks noChangeArrowheads="1" noChangeShapeType="1" noTextEdit="1"/>
            </p:cNvSpPr>
            <p:nvPr/>
          </p:nvSpPr>
          <p:spPr bwMode="auto">
            <a:xfrm>
              <a:off x="3014" y="418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Quan</a:t>
              </a:r>
              <a:r>
                <a:rPr lang="en-US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sát</a:t>
              </a:r>
              <a:r>
                <a:rPr lang="en-US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, </a:t>
              </a:r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suy</a:t>
              </a:r>
              <a:r>
                <a:rPr lang="en-US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nghĩ</a:t>
              </a:r>
              <a:r>
                <a:rPr lang="en-US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trả</a:t>
              </a:r>
              <a:r>
                <a:rPr lang="en-US" sz="3600" b="1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lời</a:t>
              </a:r>
              <a:endPara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" name="Group 45"/>
          <p:cNvGrpSpPr>
            <a:grpSpLocks/>
          </p:cNvGrpSpPr>
          <p:nvPr/>
        </p:nvGrpSpPr>
        <p:grpSpPr bwMode="auto">
          <a:xfrm>
            <a:off x="1532091" y="4807186"/>
            <a:ext cx="8763000" cy="1981200"/>
            <a:chOff x="441" y="2354"/>
            <a:chExt cx="4992" cy="768"/>
          </a:xfrm>
        </p:grpSpPr>
        <p:sp>
          <p:nvSpPr>
            <p:cNvPr id="29724" name="AutoShape 24"/>
            <p:cNvSpPr>
              <a:spLocks noChangeArrowheads="1"/>
            </p:cNvSpPr>
            <p:nvPr/>
          </p:nvSpPr>
          <p:spPr bwMode="auto">
            <a:xfrm>
              <a:off x="441" y="2354"/>
              <a:ext cx="4992" cy="768"/>
            </a:xfrm>
            <a:prstGeom prst="flowChartAlternateProcess">
              <a:avLst/>
            </a:prstGeom>
            <a:solidFill>
              <a:srgbClr val="FF6699"/>
            </a:solidFill>
            <a:ln w="57150" cmpd="thickThin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en-US" altLang="en-US" sz="18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9725" name="Text Box 25"/>
            <p:cNvSpPr txBox="1">
              <a:spLocks noChangeArrowheads="1"/>
            </p:cNvSpPr>
            <p:nvPr/>
          </p:nvSpPr>
          <p:spPr bwMode="auto">
            <a:xfrm>
              <a:off x="517" y="2421"/>
              <a:ext cx="4848" cy="227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</a:rPr>
                <a:t>1)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Kể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tên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cặp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cạnh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vi-VN" altLang="en-US" sz="3200" b="1" dirty="0">
                  <a:solidFill>
                    <a:schemeClr val="bg1"/>
                  </a:solidFill>
                </a:rPr>
                <a:t>đối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diện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có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trong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hình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? </a:t>
              </a:r>
            </a:p>
          </p:txBody>
        </p:sp>
        <p:sp>
          <p:nvSpPr>
            <p:cNvPr id="29726" name="Text Box 25"/>
            <p:cNvSpPr txBox="1">
              <a:spLocks noChangeArrowheads="1"/>
            </p:cNvSpPr>
            <p:nvPr/>
          </p:nvSpPr>
          <p:spPr bwMode="auto">
            <a:xfrm>
              <a:off x="517" y="2708"/>
              <a:ext cx="4848" cy="227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</a:rPr>
                <a:t>2) </a:t>
              </a:r>
              <a:r>
                <a:rPr lang="en-US" altLang="en-US" sz="32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alt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xét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độ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dài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các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cạnh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trong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hình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</a:rPr>
                <a:t>thoi</a:t>
              </a:r>
              <a:r>
                <a:rPr lang="en-US" altLang="en-US" sz="32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" name="Rectangle 1"/>
          <p:cNvSpPr/>
          <p:nvPr/>
        </p:nvSpPr>
        <p:spPr>
          <a:xfrm rot="21374829">
            <a:off x="8608858" y="3328071"/>
            <a:ext cx="3513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3292284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9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9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9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9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9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9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99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99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/>
      <p:bldP spid="21" grpId="0"/>
      <p:bldP spid="99373" grpId="0"/>
      <p:bldP spid="99373" grpId="1"/>
      <p:bldP spid="99399" grpId="0"/>
      <p:bldP spid="99399" grpId="1"/>
      <p:bldP spid="99425" grpId="0"/>
      <p:bldP spid="99425" grpId="1"/>
      <p:bldP spid="99451" grpId="0"/>
      <p:bldP spid="99451" grpId="1"/>
      <p:bldP spid="99452" grpId="0"/>
      <p:bldP spid="99452" grpId="1"/>
      <p:bldP spid="128" grpId="0"/>
      <p:bldP spid="128" grpId="1"/>
      <p:bldP spid="129" grpId="0"/>
      <p:bldP spid="129" grpId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70004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5,&quot;HasMultipleSubmission&quot;:tru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679</Words>
  <Application>Microsoft Office PowerPoint</Application>
  <PresentationFormat>Custom</PresentationFormat>
  <Paragraphs>165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Sony 622</cp:lastModifiedBy>
  <cp:revision>58</cp:revision>
  <dcterms:created xsi:type="dcterms:W3CDTF">2021-03-23T04:48:18Z</dcterms:created>
  <dcterms:modified xsi:type="dcterms:W3CDTF">2022-03-17T01:52:53Z</dcterms:modified>
</cp:coreProperties>
</file>