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9" r:id="rId2"/>
    <p:sldId id="274" r:id="rId3"/>
    <p:sldId id="289" r:id="rId4"/>
    <p:sldId id="294" r:id="rId5"/>
    <p:sldId id="290" r:id="rId6"/>
    <p:sldId id="292" r:id="rId7"/>
    <p:sldId id="291" r:id="rId8"/>
    <p:sldId id="293" r:id="rId9"/>
    <p:sldId id="295" r:id="rId10"/>
    <p:sldId id="296" r:id="rId11"/>
    <p:sldId id="256" r:id="rId12"/>
    <p:sldId id="297" r:id="rId13"/>
    <p:sldId id="257" r:id="rId14"/>
    <p:sldId id="303" r:id="rId15"/>
    <p:sldId id="298" r:id="rId16"/>
    <p:sldId id="299" r:id="rId17"/>
    <p:sldId id="300" r:id="rId18"/>
    <p:sldId id="302" r:id="rId19"/>
    <p:sldId id="301" r:id="rId20"/>
    <p:sldId id="273" r:id="rId21"/>
    <p:sldId id="266" r:id="rId22"/>
    <p:sldId id="258" r:id="rId23"/>
    <p:sldId id="304" r:id="rId24"/>
    <p:sldId id="305" r:id="rId25"/>
    <p:sldId id="306" r:id="rId26"/>
    <p:sldId id="268" r:id="rId27"/>
    <p:sldId id="269" r:id="rId28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Baskerville Old Face" panose="02020602080505020303" pitchFamily="18" charset="0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012"/>
    <a:srgbClr val="FFFFFF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E1EB3-6A19-44C4-937A-DB374BEC61B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BD8FE-DA8E-4D94-AF41-A518CCEA1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3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00206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2   </a:t>
            </a:r>
            <a:endParaRPr lang="zh-CN" altLang="en-US" sz="3200" b="1" kern="2000" dirty="0">
              <a:solidFill>
                <a:srgbClr val="00206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LET'S GO TO </a:t>
            </a:r>
          </a:p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THE BOOKSHOP</a:t>
            </a:r>
            <a:endParaRPr lang="zh-CN" altLang="en-US" sz="7200" b="1" kern="2000" dirty="0">
              <a:ln w="95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1158517" y="1095301"/>
            <a:ext cx="5074857" cy="4250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47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77" y="1280961"/>
            <a:ext cx="2236434" cy="1380968"/>
          </a:xfrm>
          <a:prstGeom prst="roundRect">
            <a:avLst>
              <a:gd name="adj" fmla="val 1045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25" y="1213275"/>
            <a:ext cx="2177993" cy="1475877"/>
          </a:xfrm>
          <a:prstGeom prst="roundRect">
            <a:avLst>
              <a:gd name="adj" fmla="val 7229"/>
            </a:avLst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509" y="1119949"/>
            <a:ext cx="2210073" cy="1547359"/>
          </a:xfrm>
          <a:prstGeom prst="rect">
            <a:avLst/>
          </a:prstGeom>
        </p:spPr>
      </p:pic>
      <p:sp>
        <p:nvSpPr>
          <p:cNvPr id="27" name="1"/>
          <p:cNvSpPr txBox="1"/>
          <p:nvPr/>
        </p:nvSpPr>
        <p:spPr>
          <a:xfrm>
            <a:off x="721047" y="2912512"/>
            <a:ext cx="260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28" name="2"/>
          <p:cNvSpPr txBox="1"/>
          <p:nvPr/>
        </p:nvSpPr>
        <p:spPr>
          <a:xfrm>
            <a:off x="3532306" y="2911976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9" name="3"/>
          <p:cNvSpPr txBox="1"/>
          <p:nvPr/>
        </p:nvSpPr>
        <p:spPr>
          <a:xfrm>
            <a:off x="6256890" y="2885682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31" name="5"/>
          <p:cNvSpPr txBox="1"/>
          <p:nvPr/>
        </p:nvSpPr>
        <p:spPr>
          <a:xfrm>
            <a:off x="803413" y="5667842"/>
            <a:ext cx="26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32" name="6"/>
          <p:cNvSpPr txBox="1"/>
          <p:nvPr/>
        </p:nvSpPr>
        <p:spPr>
          <a:xfrm>
            <a:off x="3564853" y="5667842"/>
            <a:ext cx="257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33" name="7"/>
          <p:cNvSpPr txBox="1"/>
          <p:nvPr/>
        </p:nvSpPr>
        <p:spPr>
          <a:xfrm>
            <a:off x="6276259" y="5667842"/>
            <a:ext cx="259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</a:t>
            </a:r>
          </a:p>
        </p:txBody>
      </p:sp>
      <p:sp>
        <p:nvSpPr>
          <p:cNvPr id="6" name="bakery1"/>
          <p:cNvSpPr/>
          <p:nvPr/>
        </p:nvSpPr>
        <p:spPr>
          <a:xfrm>
            <a:off x="721047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1"/>
          <p:cNvSpPr/>
          <p:nvPr/>
        </p:nvSpPr>
        <p:spPr>
          <a:xfrm>
            <a:off x="537259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87520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2"/>
          <p:cNvSpPr/>
          <p:nvPr/>
        </p:nvSpPr>
        <p:spPr>
          <a:xfrm>
            <a:off x="3313714" y="754381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53993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3"/>
          <p:cNvSpPr/>
          <p:nvPr/>
        </p:nvSpPr>
        <p:spPr>
          <a:xfrm>
            <a:off x="6109090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414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5"/>
          <p:cNvSpPr/>
          <p:nvPr/>
        </p:nvSpPr>
        <p:spPr>
          <a:xfrm>
            <a:off x="642434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39836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6"/>
          <p:cNvSpPr/>
          <p:nvPr/>
        </p:nvSpPr>
        <p:spPr>
          <a:xfrm>
            <a:off x="3410522" y="35890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76258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7"/>
          <p:cNvSpPr/>
          <p:nvPr/>
        </p:nvSpPr>
        <p:spPr>
          <a:xfrm>
            <a:off x="6125555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3"/>
          <p:cNvSpPr txBox="1"/>
          <p:nvPr/>
        </p:nvSpPr>
        <p:spPr>
          <a:xfrm>
            <a:off x="9020466" y="2875198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24" name="7"/>
          <p:cNvSpPr txBox="1"/>
          <p:nvPr/>
        </p:nvSpPr>
        <p:spPr>
          <a:xfrm>
            <a:off x="9012679" y="5667842"/>
            <a:ext cx="260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020466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3"/>
          <p:cNvSpPr/>
          <p:nvPr/>
        </p:nvSpPr>
        <p:spPr>
          <a:xfrm>
            <a:off x="8839638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012680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7"/>
          <p:cNvSpPr/>
          <p:nvPr/>
        </p:nvSpPr>
        <p:spPr>
          <a:xfrm>
            <a:off x="8875442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9452768" y="4015315"/>
            <a:ext cx="1735854" cy="14539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6469" y="4046285"/>
            <a:ext cx="1758764" cy="1498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651" y="3881423"/>
            <a:ext cx="2087467" cy="1464430"/>
          </a:xfrm>
          <a:prstGeom prst="roundRect">
            <a:avLst>
              <a:gd name="adj" fmla="val 6687"/>
            </a:avLst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132" y="3893303"/>
            <a:ext cx="1993379" cy="1450759"/>
          </a:xfrm>
          <a:prstGeom prst="roundRect">
            <a:avLst>
              <a:gd name="adj" fmla="val 6687"/>
            </a:avLst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230" y="1182708"/>
            <a:ext cx="1816339" cy="1561842"/>
          </a:xfrm>
          <a:prstGeom prst="roundRect">
            <a:avLst>
              <a:gd name="adj" fmla="val 7111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740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2" grpId="0"/>
      <p:bldP spid="33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6327340" y="2608969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1959919" y="1000480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2012874" y="2671616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5839257" y="973938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8449202" y="2580242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4115499" y="2664187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3975213" y="959163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91" y="442381"/>
            <a:ext cx="1063533" cy="1221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7929045" y="937095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06171" y="418847"/>
            <a:ext cx="9129486" cy="6262919"/>
            <a:chOff x="-123823" y="-122719"/>
            <a:chExt cx="19721743" cy="13529313"/>
          </a:xfrm>
        </p:grpSpPr>
        <p:pic>
          <p:nvPicPr>
            <p:cNvPr id="16" name="Picture 7" descr="https://s.sachmem.vn/public/images/v2/TA4T2SHS/U16-L2-1-c_5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823" y="7354091"/>
              <a:ext cx="10848526" cy="605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https://s.sachmem.vn/public/images/v2/TA4T2SHS/U16-L2-1-a_5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60" y="515141"/>
              <a:ext cx="9771488" cy="683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s.sachmem.vn/public/images/v2/TA4T2SHS/U16-L2-1-b_48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8075" y="-122719"/>
              <a:ext cx="9599845" cy="7696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4T2SHS/U16-L2-1-d_45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7647" y="7573961"/>
              <a:ext cx="8823851" cy="566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2946400" y="714242"/>
            <a:ext cx="342900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 the zoo, Linda.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71523" y="1119729"/>
            <a:ext cx="19057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Sorry. I can't.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3141" y="3270551"/>
            <a:ext cx="3390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Yes, I'd like to. Can we go to the supermarket first?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62423" y="404905"/>
            <a:ext cx="28452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How about you, Mai?</a:t>
            </a:r>
            <a:br>
              <a:rPr lang="en-US" sz="2100" dirty="0">
                <a:solidFill>
                  <a:srgbClr val="002060"/>
                </a:solidFill>
                <a:latin typeface="Helvetica Neue"/>
              </a:rPr>
            </a:br>
            <a:r>
              <a:rPr lang="en-US" sz="2100" dirty="0">
                <a:solidFill>
                  <a:srgbClr val="002060"/>
                </a:solidFill>
                <a:latin typeface="Helvetica Neue"/>
              </a:rPr>
              <a:t>Would you like to go to the zoo?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8833" y="3861462"/>
            <a:ext cx="3082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Why do you want to go to the supermarket?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48115" y="6236365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Because I want to buy something to eat.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57899" y="3972888"/>
            <a:ext cx="2775177" cy="4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Me too! I'm hungry!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63089" y="6225479"/>
            <a:ext cx="2411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together.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9083" y="2671021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6411" y="99068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15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3076" y="-91340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4760" y="418779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054" y="7633194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4598" y="4036946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009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0117" y="-64678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2 - Unit 16 Let's go to the bookshop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20065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594495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the animals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071275"/>
            <a:ext cx="104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zoo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656" y="1149759"/>
            <a:ext cx="4780444" cy="3353646"/>
          </a:xfrm>
          <a:prstGeom prst="roundRect">
            <a:avLst>
              <a:gd name="adj" fmla="val 6687"/>
            </a:avLst>
          </a:prstGeom>
        </p:spPr>
      </p:pic>
    </p:spTree>
    <p:extLst>
      <p:ext uri="{BB962C8B-B14F-4D97-AF65-F5344CB8AC3E}">
        <p14:creationId xmlns:p14="http://schemas.microsoft.com/office/powerpoint/2010/main" val="5881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7964" y="5033920"/>
            <a:ext cx="90608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_____________________. 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7091" y="5592306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swim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2073" y="5085130"/>
            <a:ext cx="3297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swimming pool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57" y="1028070"/>
            <a:ext cx="4362316" cy="3751088"/>
          </a:xfrm>
          <a:prstGeom prst="roundRect">
            <a:avLst>
              <a:gd name="adj" fmla="val 7111"/>
            </a:avLst>
          </a:prstGeom>
        </p:spPr>
      </p:pic>
    </p:spTree>
    <p:extLst>
      <p:ext uri="{BB962C8B-B14F-4D97-AF65-F5344CB8AC3E}">
        <p14:creationId xmlns:p14="http://schemas.microsoft.com/office/powerpoint/2010/main" val="35645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6163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3606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a film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9415" y="5112840"/>
            <a:ext cx="154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cinema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89" y="1331697"/>
            <a:ext cx="4632830" cy="3139352"/>
          </a:xfrm>
          <a:prstGeom prst="roundRect">
            <a:avLst>
              <a:gd name="adj" fmla="val 7229"/>
            </a:avLst>
          </a:prstGeom>
        </p:spPr>
      </p:pic>
    </p:spTree>
    <p:extLst>
      <p:ext uri="{BB962C8B-B14F-4D97-AF65-F5344CB8AC3E}">
        <p14:creationId xmlns:p14="http://schemas.microsoft.com/office/powerpoint/2010/main" val="29476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8934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6377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buy some bread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140550"/>
            <a:ext cx="136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bakery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885" y="793193"/>
            <a:ext cx="5766929" cy="41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Listen and circle.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08100" y="793193"/>
            <a:ext cx="104775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Mai wants to go to the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zoo  		b. sweet shop		c. bookshop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Tony wants to go to the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books		b. pens 			c. rulers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Phong wants to buy some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sweets		b. chocolate		c. bread 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Tom wants to buy some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sweets 		b. chocolate 		c. bread </a:t>
            </a:r>
          </a:p>
        </p:txBody>
      </p:sp>
      <p:sp>
        <p:nvSpPr>
          <p:cNvPr id="9" name="Oval 8"/>
          <p:cNvSpPr/>
          <p:nvPr/>
        </p:nvSpPr>
        <p:spPr>
          <a:xfrm>
            <a:off x="2152655" y="1596757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39601" y="2844890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5856" y="4157790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9601" y="5432557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9420" y="42743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504" y="159675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504" y="293633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193" y="4257119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193" y="552399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66595" y="793400"/>
            <a:ext cx="3829205" cy="5268032"/>
            <a:chOff x="2719270" y="-475937"/>
            <a:chExt cx="5375940" cy="6357459"/>
          </a:xfrm>
        </p:grpSpPr>
        <p:pic>
          <p:nvPicPr>
            <p:cNvPr id="2050" name="Picture 2" descr="https://s.sachmem.vn/public/images/TA4T2SHS/U16-L2-5-1-pdiqzprxoefjgzb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-475937"/>
              <a:ext cx="5375940" cy="190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4T2SHS/U16-L2-5-3-svyhaziqypmvedj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1748710"/>
              <a:ext cx="5375940" cy="1908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2SHS/U16-L2-5-5-fphjkalyfnosyqg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3973359"/>
              <a:ext cx="5375940" cy="190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33284" y="372345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Look and write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573" y="706825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does he want to go to the supermarket?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3900" y="4458454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 they want to go to the gym?</a:t>
            </a:r>
            <a:br>
              <a:rPr lang="en-US" altLang="en-US" sz="2400" b="1" dirty="0">
                <a:solidFill>
                  <a:srgbClr val="002060"/>
                </a:solidFill>
                <a:latin typeface="Helvetica Neue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</a:t>
            </a: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33900" y="2636827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does she want to go to the bookshop?</a:t>
            </a:r>
            <a:br>
              <a:rPr lang="en-US" altLang="en-US" sz="2400" b="1" dirty="0">
                <a:solidFill>
                  <a:srgbClr val="002060"/>
                </a:solidFill>
                <a:latin typeface="Helvetica Neue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</a:t>
            </a: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74812" y="1391255"/>
            <a:ext cx="497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he wants to buy some cakes and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89112" y="5087469"/>
            <a:ext cx="4589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they want to play football and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34473" y="5664043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badminton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573" y="1942336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sweets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74812" y="3283157"/>
            <a:ext cx="4831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he wants to buy some pens and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72573" y="3855447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3927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  <p:bldP spid="30" grpId="0"/>
      <p:bldP spid="22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54" y="1372128"/>
            <a:ext cx="4636792" cy="3987107"/>
          </a:xfrm>
          <a:prstGeom prst="roundRect">
            <a:avLst>
              <a:gd name="adj" fmla="val 7111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/ˈswɪmɪŋ puːl/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194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/swɪm/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35" y="1587545"/>
            <a:ext cx="5709224" cy="3525368"/>
          </a:xfrm>
          <a:prstGeom prst="roundRect">
            <a:avLst>
              <a:gd name="adj" fmla="val 10457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363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83" y="1329272"/>
            <a:ext cx="5560034" cy="3767655"/>
          </a:xfrm>
          <a:prstGeom prst="roundRect">
            <a:avLst>
              <a:gd name="adj" fmla="val 7229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/ˈsɪnəmə/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328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ə fɪlm/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33" y="1357631"/>
            <a:ext cx="5641926" cy="395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439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89" y="1543546"/>
            <a:ext cx="5260211" cy="3690218"/>
          </a:xfrm>
          <a:prstGeom prst="roundRect">
            <a:avLst>
              <a:gd name="adj" fmla="val 6687"/>
            </a:avLst>
          </a:prstGeom>
        </p:spPr>
      </p:pic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/zuː/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2064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ˈænɪmlz/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35" y="1560771"/>
            <a:ext cx="5023118" cy="3655768"/>
          </a:xfrm>
          <a:prstGeom prst="roundRect">
            <a:avLst>
              <a:gd name="adj" fmla="val 6687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846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/ˈhʌŋɡri/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4418" y="1234196"/>
            <a:ext cx="5141835" cy="4381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219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543</Words>
  <Application>Microsoft Office PowerPoint</Application>
  <PresentationFormat>Widescreen</PresentationFormat>
  <Paragraphs>179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Cooper Black</vt:lpstr>
      <vt:lpstr>Arial Black</vt:lpstr>
      <vt:lpstr>Helvetica Neue</vt:lpstr>
      <vt:lpstr>Arial</vt:lpstr>
      <vt:lpstr>Baskerville Old Face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137</cp:revision>
  <dcterms:created xsi:type="dcterms:W3CDTF">2021-01-18T08:34:35Z</dcterms:created>
  <dcterms:modified xsi:type="dcterms:W3CDTF">2022-03-23T15:56:08Z</dcterms:modified>
</cp:coreProperties>
</file>