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7" r:id="rId2"/>
    <p:sldId id="259" r:id="rId3"/>
    <p:sldId id="291" r:id="rId4"/>
    <p:sldId id="292" r:id="rId5"/>
    <p:sldId id="293" r:id="rId6"/>
    <p:sldId id="294" r:id="rId7"/>
    <p:sldId id="280" r:id="rId8"/>
    <p:sldId id="288" r:id="rId9"/>
    <p:sldId id="289" r:id="rId10"/>
    <p:sldId id="290" r:id="rId11"/>
    <p:sldId id="281" r:id="rId12"/>
    <p:sldId id="299" r:id="rId13"/>
    <p:sldId id="298" r:id="rId14"/>
    <p:sldId id="301" r:id="rId15"/>
    <p:sldId id="300" r:id="rId16"/>
    <p:sldId id="287" r:id="rId17"/>
    <p:sldId id="295" r:id="rId18"/>
    <p:sldId id="296" r:id="rId19"/>
    <p:sldId id="297" r:id="rId20"/>
    <p:sldId id="260" r:id="rId21"/>
    <p:sldId id="261" r:id="rId22"/>
    <p:sldId id="263" r:id="rId23"/>
    <p:sldId id="276" r:id="rId24"/>
    <p:sldId id="270" r:id="rId25"/>
    <p:sldId id="277" r:id="rId26"/>
    <p:sldId id="275" r:id="rId27"/>
    <p:sldId id="271" r:id="rId28"/>
    <p:sldId id="278" r:id="rId29"/>
    <p:sldId id="279" r:id="rId30"/>
    <p:sldId id="272" r:id="rId31"/>
    <p:sldId id="273" r:id="rId32"/>
    <p:sldId id="282" r:id="rId33"/>
    <p:sldId id="310" r:id="rId34"/>
    <p:sldId id="311" r:id="rId35"/>
    <p:sldId id="304" r:id="rId36"/>
    <p:sldId id="305" r:id="rId37"/>
    <p:sldId id="306" r:id="rId38"/>
    <p:sldId id="307" r:id="rId39"/>
    <p:sldId id="308" r:id="rId40"/>
    <p:sldId id="309" r:id="rId41"/>
    <p:sldId id="285" r:id="rId42"/>
  </p:sldIdLst>
  <p:sldSz cx="12192000" cy="6858000"/>
  <p:notesSz cx="6858000" cy="9144000"/>
  <p:embeddedFontLst>
    <p:embeddedFont>
      <p:font typeface="Harrington" pitchFamily="82" charset="0"/>
      <p:regular r:id="rId44"/>
    </p:embeddedFont>
    <p:embeddedFont>
      <p:font typeface="Tahoma" pitchFamily="34" charset="0"/>
      <p:regular r:id="rId45"/>
      <p:bold r:id="rId46"/>
    </p:embeddedFont>
    <p:embeddedFont>
      <p:font typeface="Calibri" pitchFamily="34" charset="0"/>
      <p:regular r:id="rId47"/>
      <p:bold r:id="rId48"/>
      <p:italic r:id="rId49"/>
      <p:boldItalic r:id="rId50"/>
    </p:embeddedFont>
    <p:embeddedFont>
      <p:font typeface="Algerian" pitchFamily="82" charset="0"/>
      <p:regular r:id="rId51"/>
    </p:embeddedFont>
    <p:embeddedFont>
      <p:font typeface="Calibri Light" pitchFamily="34" charset="0"/>
      <p:regular r:id="rId52"/>
      <p:italic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Bauhaus 93" pitchFamily="82" charset="0"/>
      <p:regular r:id="rId58"/>
    </p:embeddedFont>
    <p:embeddedFont>
      <p:font typeface="Arial Black" pitchFamily="34" charset="0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203"/>
    <a:srgbClr val="E6048B"/>
    <a:srgbClr val="EC8B0A"/>
    <a:srgbClr val="D2B47E"/>
    <a:srgbClr val="E5E2BF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52" autoAdjust="0"/>
    <p:restoredTop sz="94660"/>
  </p:normalViewPr>
  <p:slideViewPr>
    <p:cSldViewPr snapToGrid="0">
      <p:cViewPr>
        <p:scale>
          <a:sx n="76" d="100"/>
          <a:sy n="76" d="100"/>
        </p:scale>
        <p:origin x="-452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15145-E073-4613-80D4-708979BE2927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75B7F-6FD1-4E34-9947-FDFB42EDF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7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40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5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50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91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57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12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81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74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73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2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29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4D5EFC-3C14-483D-937D-7352141ABDA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435006" y="-274320"/>
            <a:ext cx="13026294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9.wav"/><Relationship Id="rId7" Type="http://schemas.openxmlformats.org/officeDocument/2006/relationships/image" Target="../media/image3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21.png"/><Relationship Id="rId5" Type="http://schemas.openxmlformats.org/officeDocument/2006/relationships/audio" Target="../media/audio11.wav"/><Relationship Id="rId10" Type="http://schemas.openxmlformats.org/officeDocument/2006/relationships/image" Target="../media/image36.png"/><Relationship Id="rId4" Type="http://schemas.openxmlformats.org/officeDocument/2006/relationships/audio" Target="../media/audio10.wav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3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5" Type="http://schemas.openxmlformats.org/officeDocument/2006/relationships/image" Target="../media/image47.png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5" Type="http://schemas.openxmlformats.org/officeDocument/2006/relationships/image" Target="../media/image9.png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4.wav"/><Relationship Id="rId7" Type="http://schemas.openxmlformats.org/officeDocument/2006/relationships/image" Target="../media/image37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6.wav"/><Relationship Id="rId11" Type="http://schemas.openxmlformats.org/officeDocument/2006/relationships/image" Target="../media/image41.png"/><Relationship Id="rId5" Type="http://schemas.openxmlformats.org/officeDocument/2006/relationships/audio" Target="../media/audio15.wav"/><Relationship Id="rId10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4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697147" y="1207556"/>
            <a:ext cx="1587356" cy="690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16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934879" y="2757102"/>
            <a:ext cx="10691445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ctr"/>
            <a:r>
              <a:rPr lang="en-US" sz="6600" dirty="0">
                <a:ln w="0"/>
                <a:solidFill>
                  <a:srgbClr val="00206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Do you have any pets?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49663" y="35258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MsPham4"/>
          <p:cNvSpPr txBox="1"/>
          <p:nvPr/>
        </p:nvSpPr>
        <p:spPr>
          <a:xfrm>
            <a:off x="8603672" y="4744671"/>
            <a:ext cx="1953492" cy="4802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5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5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53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front of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/ɪn frʌnt əv/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735" y="1725017"/>
            <a:ext cx="1973943" cy="21432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057" y="3197098"/>
            <a:ext cx="1661408" cy="1830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197889" y="3070446"/>
            <a:ext cx="1982508" cy="208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4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38710" y="754360"/>
            <a:ext cx="10943292" cy="5450470"/>
            <a:chOff x="638710" y="754360"/>
            <a:chExt cx="10943292" cy="5450470"/>
          </a:xfrm>
        </p:grpSpPr>
        <p:grpSp>
          <p:nvGrpSpPr>
            <p:cNvPr id="3" name="Group 2"/>
            <p:cNvGrpSpPr/>
            <p:nvPr/>
          </p:nvGrpSpPr>
          <p:grpSpPr>
            <a:xfrm>
              <a:off x="638710" y="919275"/>
              <a:ext cx="10943292" cy="2560320"/>
              <a:chOff x="653826" y="858359"/>
              <a:chExt cx="13117764" cy="2639005"/>
            </a:xfrm>
          </p:grpSpPr>
          <p:sp>
            <p:nvSpPr>
              <p:cNvPr id="28" name="Flowchart: Alternate Process 3"/>
              <p:cNvSpPr/>
              <p:nvPr/>
            </p:nvSpPr>
            <p:spPr>
              <a:xfrm>
                <a:off x="65382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Alternate Process 3"/>
              <p:cNvSpPr/>
              <p:nvPr/>
            </p:nvSpPr>
            <p:spPr>
              <a:xfrm>
                <a:off x="396685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727988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Alternate Process 3"/>
              <p:cNvSpPr/>
              <p:nvPr/>
            </p:nvSpPr>
            <p:spPr>
              <a:xfrm>
                <a:off x="1059291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638710" y="3644510"/>
              <a:ext cx="10943292" cy="2560320"/>
              <a:chOff x="653826" y="858359"/>
              <a:chExt cx="13117764" cy="2639005"/>
            </a:xfrm>
          </p:grpSpPr>
          <p:sp>
            <p:nvSpPr>
              <p:cNvPr id="48" name="Flowchart: Alternate Process 3"/>
              <p:cNvSpPr/>
              <p:nvPr/>
            </p:nvSpPr>
            <p:spPr>
              <a:xfrm>
                <a:off x="65382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lowchart: Alternate Process 3"/>
              <p:cNvSpPr/>
              <p:nvPr/>
            </p:nvSpPr>
            <p:spPr>
              <a:xfrm>
                <a:off x="396685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lowchart: Alternate Process 3"/>
              <p:cNvSpPr/>
              <p:nvPr/>
            </p:nvSpPr>
            <p:spPr>
              <a:xfrm>
                <a:off x="727988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Alternate Process 3"/>
              <p:cNvSpPr/>
              <p:nvPr/>
            </p:nvSpPr>
            <p:spPr>
              <a:xfrm>
                <a:off x="10592916" y="858359"/>
                <a:ext cx="3178674" cy="2639005"/>
              </a:xfrm>
              <a:custGeom>
                <a:avLst/>
                <a:gdLst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  <a:gd name="connsiteX0" fmla="*/ 0 w 2176272"/>
                  <a:gd name="connsiteY0" fmla="*/ 323088 h 1938528"/>
                  <a:gd name="connsiteX1" fmla="*/ 323088 w 2176272"/>
                  <a:gd name="connsiteY1" fmla="*/ 0 h 1938528"/>
                  <a:gd name="connsiteX2" fmla="*/ 1853184 w 2176272"/>
                  <a:gd name="connsiteY2" fmla="*/ 0 h 1938528"/>
                  <a:gd name="connsiteX3" fmla="*/ 2176272 w 2176272"/>
                  <a:gd name="connsiteY3" fmla="*/ 323088 h 1938528"/>
                  <a:gd name="connsiteX4" fmla="*/ 2176272 w 2176272"/>
                  <a:gd name="connsiteY4" fmla="*/ 1615440 h 1938528"/>
                  <a:gd name="connsiteX5" fmla="*/ 1853184 w 2176272"/>
                  <a:gd name="connsiteY5" fmla="*/ 1938528 h 1938528"/>
                  <a:gd name="connsiteX6" fmla="*/ 323088 w 2176272"/>
                  <a:gd name="connsiteY6" fmla="*/ 1938528 h 1938528"/>
                  <a:gd name="connsiteX7" fmla="*/ 0 w 2176272"/>
                  <a:gd name="connsiteY7" fmla="*/ 1615440 h 1938528"/>
                  <a:gd name="connsiteX8" fmla="*/ 0 w 2176272"/>
                  <a:gd name="connsiteY8" fmla="*/ 323088 h 193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6272" h="1938528">
                    <a:moveTo>
                      <a:pt x="0" y="323088"/>
                    </a:moveTo>
                    <a:cubicBezTo>
                      <a:pt x="0" y="144651"/>
                      <a:pt x="144651" y="0"/>
                      <a:pt x="323088" y="0"/>
                    </a:cubicBezTo>
                    <a:cubicBezTo>
                      <a:pt x="1308608" y="146304"/>
                      <a:pt x="1343152" y="0"/>
                      <a:pt x="1853184" y="0"/>
                    </a:cubicBezTo>
                    <a:cubicBezTo>
                      <a:pt x="2031621" y="0"/>
                      <a:pt x="2176272" y="144651"/>
                      <a:pt x="2176272" y="323088"/>
                    </a:cubicBezTo>
                    <a:cubicBezTo>
                      <a:pt x="2029968" y="955040"/>
                      <a:pt x="2176272" y="1184656"/>
                      <a:pt x="2176272" y="1615440"/>
                    </a:cubicBezTo>
                    <a:cubicBezTo>
                      <a:pt x="2176272" y="1793877"/>
                      <a:pt x="2031621" y="1938528"/>
                      <a:pt x="1853184" y="1938528"/>
                    </a:cubicBezTo>
                    <a:cubicBezTo>
                      <a:pt x="1361440" y="1810512"/>
                      <a:pt x="833120" y="1938528"/>
                      <a:pt x="323088" y="1938528"/>
                    </a:cubicBezTo>
                    <a:cubicBezTo>
                      <a:pt x="144651" y="1938528"/>
                      <a:pt x="0" y="1793877"/>
                      <a:pt x="0" y="1615440"/>
                    </a:cubicBezTo>
                    <a:cubicBezTo>
                      <a:pt x="182880" y="1093216"/>
                      <a:pt x="0" y="753872"/>
                      <a:pt x="0" y="3230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>
                <a:solidFill>
                  <a:srgbClr val="E6048B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>
              <a:off x="1742859" y="75436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4400653" y="760335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7342047" y="75436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9993807" y="754360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1742859" y="3496321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4400653" y="3502296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6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7342047" y="3496321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7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9993807" y="3496321"/>
              <a:ext cx="457200" cy="4572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8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-2523331" y="8167960"/>
            <a:ext cx="1934871" cy="2754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026" y="7274470"/>
            <a:ext cx="4188315" cy="4541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4" y="7788000"/>
            <a:ext cx="3758771" cy="41394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38710" y="2789789"/>
            <a:ext cx="2648784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99578" y="2789789"/>
            <a:ext cx="265473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behind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202000" y="2776485"/>
            <a:ext cx="2648784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front of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962868" y="2776485"/>
            <a:ext cx="265473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next to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38710" y="5474800"/>
            <a:ext cx="2648784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flower pot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399578" y="5474800"/>
            <a:ext cx="265473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TV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202000" y="5461496"/>
            <a:ext cx="2648784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2868" y="5461496"/>
            <a:ext cx="2654736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fish tank</a:t>
            </a:r>
            <a:endParaRPr 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421" y="1273665"/>
            <a:ext cx="1561942" cy="1625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652" y="1112074"/>
            <a:ext cx="1918392" cy="1835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087" y="1488836"/>
            <a:ext cx="2149197" cy="12740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7133" y="1055602"/>
            <a:ext cx="1670765" cy="186548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/>
          <a:srcRect l="18242" t="7311" r="15956" b="13119"/>
          <a:stretch/>
        </p:blipFill>
        <p:spPr>
          <a:xfrm>
            <a:off x="1129550" y="3714043"/>
            <a:ext cx="1532095" cy="200023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644" y="3801240"/>
            <a:ext cx="1818829" cy="1763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4997" y="4076797"/>
            <a:ext cx="2142789" cy="12725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2767" y="4124215"/>
            <a:ext cx="1331807" cy="14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57" grpId="0"/>
      <p:bldP spid="58" grpId="0"/>
      <p:bldP spid="68" grpId="0"/>
      <p:bldP spid="69" grpId="0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TV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004" y="3557534"/>
            <a:ext cx="838121" cy="8001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521" y="818299"/>
            <a:ext cx="579019" cy="621469"/>
          </a:xfrm>
          <a:prstGeom prst="rect">
            <a:avLst/>
          </a:prstGeom>
        </p:spPr>
      </p:pic>
      <p:sp>
        <p:nvSpPr>
          <p:cNvPr id="27" name="Right Arrow 26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/>
          <a:srcRect l="18242" t="7311" r="15956" b="13119"/>
          <a:stretch/>
        </p:blipFill>
        <p:spPr>
          <a:xfrm>
            <a:off x="8660980" y="1064313"/>
            <a:ext cx="1532095" cy="20002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308" y="3883038"/>
            <a:ext cx="1818829" cy="17639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7387" y="1591710"/>
            <a:ext cx="2142789" cy="12725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509" y="4182417"/>
            <a:ext cx="1331807" cy="1444075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8220319" y="3511777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"/>
          <p:cNvSpPr/>
          <p:nvPr/>
        </p:nvSpPr>
        <p:spPr>
          <a:xfrm>
            <a:off x="8166291" y="7596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5428970" y="34718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"/>
          <p:cNvSpPr/>
          <p:nvPr/>
        </p:nvSpPr>
        <p:spPr>
          <a:xfrm>
            <a:off x="5438999" y="754614"/>
            <a:ext cx="2651761" cy="25578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7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flower pot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0229" y="836244"/>
            <a:ext cx="838121" cy="800141"/>
          </a:xfrm>
          <a:prstGeom prst="rect">
            <a:avLst/>
          </a:prstGeom>
        </p:spPr>
      </p:pic>
      <p:sp>
        <p:nvSpPr>
          <p:cNvPr id="20" name="MsPham"/>
          <p:cNvSpPr/>
          <p:nvPr/>
        </p:nvSpPr>
        <p:spPr>
          <a:xfrm>
            <a:off x="8160544" y="790487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8192843" y="34972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7521" y="818299"/>
            <a:ext cx="579019" cy="621469"/>
          </a:xfrm>
          <a:prstGeom prst="rect">
            <a:avLst/>
          </a:prstGeom>
        </p:spPr>
      </p:pic>
      <p:sp>
        <p:nvSpPr>
          <p:cNvPr id="24" name="MsPham"/>
          <p:cNvSpPr/>
          <p:nvPr/>
        </p:nvSpPr>
        <p:spPr>
          <a:xfrm>
            <a:off x="5438999" y="754614"/>
            <a:ext cx="2651761" cy="25578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6" name="MsPham"/>
          <p:cNvSpPr/>
          <p:nvPr/>
        </p:nvSpPr>
        <p:spPr>
          <a:xfrm>
            <a:off x="5428970" y="34718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8242" t="7311" r="15956" b="13119"/>
          <a:stretch/>
        </p:blipFill>
        <p:spPr>
          <a:xfrm>
            <a:off x="8660980" y="1064313"/>
            <a:ext cx="1532095" cy="20002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308" y="3883038"/>
            <a:ext cx="1818829" cy="17639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7387" y="1591710"/>
            <a:ext cx="2142789" cy="12725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509" y="4182417"/>
            <a:ext cx="1331807" cy="14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fish tank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493" y="806603"/>
            <a:ext cx="579019" cy="621469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18242" t="7311" r="15956" b="13119"/>
          <a:stretch/>
        </p:blipFill>
        <p:spPr>
          <a:xfrm>
            <a:off x="8660980" y="1064313"/>
            <a:ext cx="1532095" cy="2000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9308" y="3883038"/>
            <a:ext cx="1818829" cy="1763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7387" y="1591710"/>
            <a:ext cx="2142789" cy="12725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9509" y="4182417"/>
            <a:ext cx="1331807" cy="1444075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414319" y="3511777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"/>
          <p:cNvSpPr/>
          <p:nvPr/>
        </p:nvSpPr>
        <p:spPr>
          <a:xfrm>
            <a:off x="8166291" y="7596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8192843" y="34972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"/>
          <p:cNvSpPr/>
          <p:nvPr/>
        </p:nvSpPr>
        <p:spPr>
          <a:xfrm>
            <a:off x="5408971" y="7429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4004" y="3557534"/>
            <a:ext cx="838121" cy="8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132" y="849025"/>
            <a:ext cx="838121" cy="8001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18242" t="7311" r="15956" b="13119"/>
          <a:stretch/>
        </p:blipFill>
        <p:spPr>
          <a:xfrm>
            <a:off x="8660980" y="1064313"/>
            <a:ext cx="1532095" cy="200023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308" y="3883038"/>
            <a:ext cx="1818829" cy="1763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7387" y="1591710"/>
            <a:ext cx="2142789" cy="127257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9509" y="4182417"/>
            <a:ext cx="1331807" cy="1444075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402447" y="803268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"/>
          <p:cNvSpPr/>
          <p:nvPr/>
        </p:nvSpPr>
        <p:spPr>
          <a:xfrm>
            <a:off x="8166291" y="7596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"/>
          <p:cNvSpPr/>
          <p:nvPr/>
        </p:nvSpPr>
        <p:spPr>
          <a:xfrm>
            <a:off x="8192843" y="34972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"/>
          <p:cNvSpPr/>
          <p:nvPr/>
        </p:nvSpPr>
        <p:spPr>
          <a:xfrm>
            <a:off x="5428970" y="34718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357" y="1313122"/>
            <a:ext cx="1561942" cy="162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132" y="3846384"/>
            <a:ext cx="1918392" cy="1835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858" y="4269066"/>
            <a:ext cx="2149197" cy="127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789" y="1112074"/>
            <a:ext cx="1670765" cy="18654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next to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0229" y="836244"/>
            <a:ext cx="838121" cy="800141"/>
          </a:xfrm>
          <a:prstGeom prst="rect">
            <a:avLst/>
          </a:prstGeom>
        </p:spPr>
      </p:pic>
      <p:sp>
        <p:nvSpPr>
          <p:cNvPr id="20" name="MsPham"/>
          <p:cNvSpPr/>
          <p:nvPr/>
        </p:nvSpPr>
        <p:spPr>
          <a:xfrm>
            <a:off x="8160544" y="790487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8192843" y="34972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7521" y="818299"/>
            <a:ext cx="579019" cy="621469"/>
          </a:xfrm>
          <a:prstGeom prst="rect">
            <a:avLst/>
          </a:prstGeom>
        </p:spPr>
      </p:pic>
      <p:sp>
        <p:nvSpPr>
          <p:cNvPr id="24" name="MsPham"/>
          <p:cNvSpPr/>
          <p:nvPr/>
        </p:nvSpPr>
        <p:spPr>
          <a:xfrm>
            <a:off x="5438999" y="754614"/>
            <a:ext cx="2651761" cy="25578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6" name="MsPham"/>
          <p:cNvSpPr/>
          <p:nvPr/>
        </p:nvSpPr>
        <p:spPr>
          <a:xfrm>
            <a:off x="5428970" y="34718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697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357" y="1313122"/>
            <a:ext cx="1561942" cy="162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132" y="3846384"/>
            <a:ext cx="1918392" cy="1835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858" y="4269066"/>
            <a:ext cx="2149197" cy="127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789" y="1112074"/>
            <a:ext cx="1670765" cy="18654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0004" y="3557534"/>
            <a:ext cx="838121" cy="800141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8220319" y="3511777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sp>
        <p:nvSpPr>
          <p:cNvPr id="20" name="MsPham"/>
          <p:cNvSpPr/>
          <p:nvPr/>
        </p:nvSpPr>
        <p:spPr>
          <a:xfrm>
            <a:off x="8166291" y="7596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5428970" y="34718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7521" y="818299"/>
            <a:ext cx="579019" cy="621469"/>
          </a:xfrm>
          <a:prstGeom prst="rect">
            <a:avLst/>
          </a:prstGeom>
        </p:spPr>
      </p:pic>
      <p:sp>
        <p:nvSpPr>
          <p:cNvPr id="26" name="MsPham"/>
          <p:cNvSpPr/>
          <p:nvPr/>
        </p:nvSpPr>
        <p:spPr>
          <a:xfrm>
            <a:off x="5438999" y="754614"/>
            <a:ext cx="2651761" cy="255783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14240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357" y="1313122"/>
            <a:ext cx="1561942" cy="162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132" y="3846384"/>
            <a:ext cx="1918392" cy="1835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858" y="4269066"/>
            <a:ext cx="2149197" cy="127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789" y="1112074"/>
            <a:ext cx="1670765" cy="18654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front of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2132" y="849025"/>
            <a:ext cx="838121" cy="800141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402447" y="803268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sp>
        <p:nvSpPr>
          <p:cNvPr id="20" name="MsPham"/>
          <p:cNvSpPr/>
          <p:nvPr/>
        </p:nvSpPr>
        <p:spPr>
          <a:xfrm>
            <a:off x="8166291" y="7596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8192843" y="34972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7492" y="3535565"/>
            <a:ext cx="579019" cy="621469"/>
          </a:xfrm>
          <a:prstGeom prst="rect">
            <a:avLst/>
          </a:prstGeom>
        </p:spPr>
      </p:pic>
      <p:sp>
        <p:nvSpPr>
          <p:cNvPr id="24" name="MsPham"/>
          <p:cNvSpPr/>
          <p:nvPr/>
        </p:nvSpPr>
        <p:spPr>
          <a:xfrm>
            <a:off x="5428970" y="3471880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191851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78" y="494784"/>
            <a:ext cx="4362886" cy="5683759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5402448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3"/>
          <p:cNvSpPr/>
          <p:nvPr/>
        </p:nvSpPr>
        <p:spPr>
          <a:xfrm>
            <a:off x="8166292" y="759618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3"/>
          <p:cNvSpPr/>
          <p:nvPr/>
        </p:nvSpPr>
        <p:spPr>
          <a:xfrm>
            <a:off x="5402448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Alternate Process 3"/>
          <p:cNvSpPr/>
          <p:nvPr/>
        </p:nvSpPr>
        <p:spPr>
          <a:xfrm>
            <a:off x="8166292" y="3484853"/>
            <a:ext cx="2651760" cy="2560320"/>
          </a:xfrm>
          <a:custGeom>
            <a:avLst/>
            <a:gdLst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  <a:gd name="connsiteX0" fmla="*/ 0 w 2176272"/>
              <a:gd name="connsiteY0" fmla="*/ 323088 h 1938528"/>
              <a:gd name="connsiteX1" fmla="*/ 323088 w 2176272"/>
              <a:gd name="connsiteY1" fmla="*/ 0 h 1938528"/>
              <a:gd name="connsiteX2" fmla="*/ 1853184 w 2176272"/>
              <a:gd name="connsiteY2" fmla="*/ 0 h 1938528"/>
              <a:gd name="connsiteX3" fmla="*/ 2176272 w 2176272"/>
              <a:gd name="connsiteY3" fmla="*/ 323088 h 1938528"/>
              <a:gd name="connsiteX4" fmla="*/ 2176272 w 2176272"/>
              <a:gd name="connsiteY4" fmla="*/ 1615440 h 1938528"/>
              <a:gd name="connsiteX5" fmla="*/ 1853184 w 2176272"/>
              <a:gd name="connsiteY5" fmla="*/ 1938528 h 1938528"/>
              <a:gd name="connsiteX6" fmla="*/ 323088 w 2176272"/>
              <a:gd name="connsiteY6" fmla="*/ 1938528 h 1938528"/>
              <a:gd name="connsiteX7" fmla="*/ 0 w 2176272"/>
              <a:gd name="connsiteY7" fmla="*/ 1615440 h 1938528"/>
              <a:gd name="connsiteX8" fmla="*/ 0 w 2176272"/>
              <a:gd name="connsiteY8" fmla="*/ 323088 h 193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6272" h="1938528">
                <a:moveTo>
                  <a:pt x="0" y="323088"/>
                </a:moveTo>
                <a:cubicBezTo>
                  <a:pt x="0" y="144651"/>
                  <a:pt x="144651" y="0"/>
                  <a:pt x="323088" y="0"/>
                </a:cubicBezTo>
                <a:cubicBezTo>
                  <a:pt x="1308608" y="146304"/>
                  <a:pt x="1343152" y="0"/>
                  <a:pt x="1853184" y="0"/>
                </a:cubicBezTo>
                <a:cubicBezTo>
                  <a:pt x="2031621" y="0"/>
                  <a:pt x="2176272" y="144651"/>
                  <a:pt x="2176272" y="323088"/>
                </a:cubicBezTo>
                <a:cubicBezTo>
                  <a:pt x="2029968" y="955040"/>
                  <a:pt x="2176272" y="1184656"/>
                  <a:pt x="2176272" y="1615440"/>
                </a:cubicBezTo>
                <a:cubicBezTo>
                  <a:pt x="2176272" y="1793877"/>
                  <a:pt x="2031621" y="1938528"/>
                  <a:pt x="1853184" y="1938528"/>
                </a:cubicBezTo>
                <a:cubicBezTo>
                  <a:pt x="1361440" y="1810512"/>
                  <a:pt x="833120" y="1938528"/>
                  <a:pt x="323088" y="1938528"/>
                </a:cubicBezTo>
                <a:cubicBezTo>
                  <a:pt x="144651" y="1938528"/>
                  <a:pt x="0" y="1793877"/>
                  <a:pt x="0" y="1615440"/>
                </a:cubicBezTo>
                <a:cubicBezTo>
                  <a:pt x="182880" y="1093216"/>
                  <a:pt x="0" y="753872"/>
                  <a:pt x="0" y="323088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E6048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7809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9229857" y="594703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657809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</a:t>
            </a:r>
          </a:p>
        </p:txBody>
      </p:sp>
      <p:sp>
        <p:nvSpPr>
          <p:cNvPr id="11" name="Oval 10"/>
          <p:cNvSpPr/>
          <p:nvPr/>
        </p:nvSpPr>
        <p:spPr>
          <a:xfrm>
            <a:off x="9229857" y="3336664"/>
            <a:ext cx="457200" cy="457200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357" y="1313122"/>
            <a:ext cx="1561942" cy="162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132" y="3846384"/>
            <a:ext cx="1918392" cy="1835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858" y="4269066"/>
            <a:ext cx="2149197" cy="127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789" y="1112074"/>
            <a:ext cx="1670765" cy="18654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38348" y="3565956"/>
            <a:ext cx="3099789" cy="70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behind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4004" y="3557534"/>
            <a:ext cx="838121" cy="800141"/>
          </a:xfrm>
          <a:prstGeom prst="rect">
            <a:avLst/>
          </a:prstGeom>
        </p:spPr>
      </p:pic>
      <p:sp>
        <p:nvSpPr>
          <p:cNvPr id="18" name="MsPham"/>
          <p:cNvSpPr/>
          <p:nvPr/>
        </p:nvSpPr>
        <p:spPr>
          <a:xfrm>
            <a:off x="5414319" y="3511777"/>
            <a:ext cx="2651761" cy="25333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4813" y="823303"/>
            <a:ext cx="579019" cy="621469"/>
          </a:xfrm>
          <a:prstGeom prst="rect">
            <a:avLst/>
          </a:prstGeom>
        </p:spPr>
      </p:pic>
      <p:sp>
        <p:nvSpPr>
          <p:cNvPr id="20" name="MsPham"/>
          <p:cNvSpPr/>
          <p:nvPr/>
        </p:nvSpPr>
        <p:spPr>
          <a:xfrm>
            <a:off x="8166291" y="7596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5" y="3560948"/>
            <a:ext cx="579019" cy="621469"/>
          </a:xfrm>
          <a:prstGeom prst="rect">
            <a:avLst/>
          </a:prstGeom>
        </p:spPr>
      </p:pic>
      <p:sp>
        <p:nvSpPr>
          <p:cNvPr id="22" name="MsPham"/>
          <p:cNvSpPr/>
          <p:nvPr/>
        </p:nvSpPr>
        <p:spPr>
          <a:xfrm>
            <a:off x="8192843" y="3497263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7493" y="806603"/>
            <a:ext cx="579019" cy="621469"/>
          </a:xfrm>
          <a:prstGeom prst="rect">
            <a:avLst/>
          </a:prstGeom>
        </p:spPr>
      </p:pic>
      <p:sp>
        <p:nvSpPr>
          <p:cNvPr id="24" name="MsPham"/>
          <p:cNvSpPr/>
          <p:nvPr/>
        </p:nvSpPr>
        <p:spPr>
          <a:xfrm>
            <a:off x="5408971" y="742918"/>
            <a:ext cx="2651761" cy="259751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hlinkClick r:id="" action="ppaction://hlinkshowjump?jump=nextslide"/>
          </p:cNvPr>
          <p:cNvSpPr/>
          <p:nvPr/>
        </p:nvSpPr>
        <p:spPr>
          <a:xfrm>
            <a:off x="10960940" y="3037097"/>
            <a:ext cx="1006880" cy="599131"/>
          </a:xfrm>
          <a:prstGeom prst="rightArrow">
            <a:avLst>
              <a:gd name="adj1" fmla="val 58106"/>
              <a:gd name="adj2" fmla="val 43921"/>
            </a:avLst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9166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5860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915" y="1401209"/>
            <a:ext cx="7827942" cy="457239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5979886" y="1111768"/>
            <a:ext cx="4818616" cy="578882"/>
          </a:xfrm>
          <a:prstGeom prst="wedgeRoundRectCallout">
            <a:avLst>
              <a:gd name="adj1" fmla="val 4545"/>
              <a:gd name="adj2" fmla="val 11350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 are my cats, Mum?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1. Look, listen and repeat</a:t>
            </a:r>
            <a:endParaRPr lang="en-US" sz="2400" i="0" dirty="0">
              <a:effectLst/>
              <a:latin typeface="Helvetica Neue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816706" y="5043773"/>
            <a:ext cx="3586369" cy="1055608"/>
          </a:xfrm>
          <a:prstGeom prst="wedgeRoundRectCallout">
            <a:avLst>
              <a:gd name="adj1" fmla="val 38655"/>
              <a:gd name="adj2" fmla="val -7278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They're over there,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 the table.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3765" y="883168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72929" y="3077807"/>
            <a:ext cx="59328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4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02" y="1497176"/>
            <a:ext cx="6934601" cy="423041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6923958" y="704580"/>
            <a:ext cx="3716063" cy="1055608"/>
          </a:xfrm>
          <a:prstGeom prst="wedgeRoundRectCallout">
            <a:avLst>
              <a:gd name="adj1" fmla="val 3496"/>
              <a:gd name="adj2" fmla="val 826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 the dog there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with the cats, Mum?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1. Look, listen and repeat</a:t>
            </a:r>
            <a:endParaRPr lang="en-US" sz="2400" i="0" dirty="0">
              <a:effectLst/>
              <a:latin typeface="Helvetica Neue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003461" y="5304919"/>
            <a:ext cx="4699842" cy="1055608"/>
          </a:xfrm>
          <a:prstGeom prst="wedgeRoundRectCallout">
            <a:avLst>
              <a:gd name="adj1" fmla="val -48069"/>
              <a:gd name="adj2" fmla="val -8770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No. He's in the garden.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Look! He's there.</a:t>
            </a: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09650" y="241776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891001"/>
            <a:ext cx="609600" cy="6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40350" y="3688582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0450" y="7422382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024" y="4925650"/>
            <a:ext cx="4169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1024" y="5746399"/>
            <a:ext cx="6021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They're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next to the flower pot.</a:t>
            </a:r>
          </a:p>
        </p:txBody>
      </p:sp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2. Point and say</a:t>
            </a:r>
            <a:endParaRPr lang="en-US" sz="2400" i="0" dirty="0">
              <a:effectLst/>
              <a:latin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9257"/>
          <a:stretch/>
        </p:blipFill>
        <p:spPr>
          <a:xfrm>
            <a:off x="3815053" y="922021"/>
            <a:ext cx="4290627" cy="3650799"/>
          </a:xfrm>
          <a:prstGeom prst="rect">
            <a:avLst/>
          </a:prstGeom>
        </p:spPr>
      </p:pic>
      <p:pic>
        <p:nvPicPr>
          <p:cNvPr id="7" name="Tiếng Anh 3 Tập 2 - Unit 16 Do you have any pets- - Lesson 2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6453" y="288406"/>
            <a:ext cx="457200" cy="457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37424" y="2334545"/>
            <a:ext cx="1374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next to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8717912" y="2939851"/>
            <a:ext cx="1907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flower pot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764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3T2SHS/U16-L2-2-3-kcpwasupwbwmqpz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53"/>
          <a:stretch/>
        </p:blipFill>
        <p:spPr bwMode="auto">
          <a:xfrm>
            <a:off x="3464832" y="930276"/>
            <a:ext cx="4706710" cy="389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2. Point and say</a:t>
            </a:r>
            <a:endParaRPr lang="en-US" sz="2400" i="0" dirty="0"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4738" y="4925650"/>
            <a:ext cx="4169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54738" y="5746399"/>
            <a:ext cx="4870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They're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under the table.</a:t>
            </a:r>
          </a:p>
        </p:txBody>
      </p:sp>
      <p:sp>
        <p:nvSpPr>
          <p:cNvPr id="7" name="Rectangle 6"/>
          <p:cNvSpPr/>
          <p:nvPr/>
        </p:nvSpPr>
        <p:spPr>
          <a:xfrm>
            <a:off x="8717912" y="2939851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737424" y="2334545"/>
            <a:ext cx="119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16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2. Point and say</a:t>
            </a:r>
            <a:endParaRPr lang="en-US" sz="2400" i="0" dirty="0"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0984"/>
          <a:stretch/>
        </p:blipFill>
        <p:spPr>
          <a:xfrm>
            <a:off x="3752945" y="889094"/>
            <a:ext cx="4528504" cy="37798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7912" y="2939851"/>
            <a:ext cx="587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TV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737424" y="2334545"/>
            <a:ext cx="14045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behind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4153138" y="4925650"/>
            <a:ext cx="4169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53138" y="5746399"/>
            <a:ext cx="4541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They're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behind the TV.</a:t>
            </a:r>
          </a:p>
        </p:txBody>
      </p:sp>
    </p:spTree>
    <p:extLst>
      <p:ext uri="{BB962C8B-B14F-4D97-AF65-F5344CB8AC3E}">
        <p14:creationId xmlns:p14="http://schemas.microsoft.com/office/powerpoint/2010/main" val="159857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2. Point and say</a:t>
            </a:r>
            <a:endParaRPr lang="en-US" sz="2400" i="0" dirty="0">
              <a:effectLst/>
              <a:latin typeface="Helvetica Neue"/>
            </a:endParaRPr>
          </a:p>
        </p:txBody>
      </p:sp>
      <p:pic>
        <p:nvPicPr>
          <p:cNvPr id="11266" name="Picture 2" descr="https://s.sachmem.vn/public/images/TA3T2SHS/U16-L2-2-5-xsqgkcxpjfddvyij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3678529" y="686047"/>
            <a:ext cx="4677335" cy="392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88680" y="4925650"/>
            <a:ext cx="4169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688680" y="5746399"/>
            <a:ext cx="6935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They're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in front of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 fish tank.</a:t>
            </a:r>
          </a:p>
        </p:txBody>
      </p:sp>
      <p:sp>
        <p:nvSpPr>
          <p:cNvPr id="9" name="Rectangle 8"/>
          <p:cNvSpPr/>
          <p:nvPr/>
        </p:nvSpPr>
        <p:spPr>
          <a:xfrm>
            <a:off x="8717912" y="2939851"/>
            <a:ext cx="1686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Fish tank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8737424" y="2334545"/>
            <a:ext cx="1786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 front of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485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Arrow Connector 35"/>
          <p:cNvCxnSpPr/>
          <p:nvPr/>
        </p:nvCxnSpPr>
        <p:spPr>
          <a:xfrm flipH="1">
            <a:off x="2890003" y="2351487"/>
            <a:ext cx="2644548" cy="101096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4574901" y="2360387"/>
            <a:ext cx="991285" cy="175614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55553" y="2351487"/>
            <a:ext cx="1515381" cy="159721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566186" y="2360387"/>
            <a:ext cx="3630680" cy="962362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057579" y="380836"/>
            <a:ext cx="5878698" cy="1887996"/>
            <a:chOff x="2314373" y="562571"/>
            <a:chExt cx="6606052" cy="21215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4373" y="562571"/>
              <a:ext cx="2816596" cy="21215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3998" y="562571"/>
              <a:ext cx="999831" cy="212159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3180" y="562571"/>
              <a:ext cx="999831" cy="21215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9662" y="562571"/>
              <a:ext cx="999831" cy="21215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0594" y="562571"/>
              <a:ext cx="999831" cy="212159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649827" y="1235382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the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082303" y="224382"/>
            <a:ext cx="4027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Helvetica Neue"/>
              </a:rPr>
              <a:t>Model sentence</a:t>
            </a:r>
            <a:endParaRPr lang="en-US" sz="2400" b="1" i="0" dirty="0">
              <a:solidFill>
                <a:schemeClr val="accent2">
                  <a:lumMod val="7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737026" y="1700338"/>
            <a:ext cx="3121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They’re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___________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872" y="4305911"/>
            <a:ext cx="1561942" cy="16254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081" y="4116532"/>
            <a:ext cx="1918392" cy="18357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73" y="3053946"/>
            <a:ext cx="2149197" cy="12740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7499" y="2758218"/>
            <a:ext cx="1670765" cy="186548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3927" y="4281871"/>
            <a:ext cx="213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under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31715" y="5849414"/>
            <a:ext cx="213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behind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29800" y="5826913"/>
            <a:ext cx="213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 front of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36277" y="4656975"/>
            <a:ext cx="213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next to</a:t>
            </a:r>
          </a:p>
        </p:txBody>
      </p:sp>
    </p:spTree>
    <p:extLst>
      <p:ext uri="{BB962C8B-B14F-4D97-AF65-F5344CB8AC3E}">
        <p14:creationId xmlns:p14="http://schemas.microsoft.com/office/powerpoint/2010/main" val="407580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8" grpId="0"/>
      <p:bldP spid="29" grpId="0"/>
      <p:bldP spid="30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44878" y="3199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1024" y="5066072"/>
            <a:ext cx="4677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rabbits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1024" y="5746399"/>
            <a:ext cx="4483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They're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in the garden.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09222" y="781599"/>
            <a:ext cx="7644803" cy="3920220"/>
            <a:chOff x="2209222" y="781599"/>
            <a:chExt cx="7644803" cy="3920220"/>
          </a:xfrm>
        </p:grpSpPr>
        <p:pic>
          <p:nvPicPr>
            <p:cNvPr id="7170" name="Picture 2" descr="https://s.sachmem.vn/public/images/TA3T2SHS/U16-L2-3-1-bdpqbjtsvmwlyl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22" y="781599"/>
              <a:ext cx="7644803" cy="3920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678057" y="4325257"/>
              <a:ext cx="2175968" cy="3765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24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3. Let's talk</a:t>
            </a:r>
            <a:endParaRPr lang="en-US" sz="2400" i="0" dirty="0"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1024" y="5066072"/>
            <a:ext cx="4136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parrot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1024" y="5746399"/>
            <a:ext cx="3227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It’s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in the cage.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09222" y="781599"/>
            <a:ext cx="7644803" cy="3920220"/>
            <a:chOff x="2209222" y="781599"/>
            <a:chExt cx="7644803" cy="3920220"/>
          </a:xfrm>
        </p:grpSpPr>
        <p:pic>
          <p:nvPicPr>
            <p:cNvPr id="7170" name="Picture 2" descr="https://s.sachmem.vn/public/images/TA3T2SHS/U16-L2-3-1-bdpqbjtsvmwlyl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22" y="781599"/>
              <a:ext cx="7644803" cy="3920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678057" y="4325257"/>
              <a:ext cx="2175968" cy="3765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154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Helvetica Neue"/>
              </a:rPr>
              <a:t>3. Let's talk</a:t>
            </a:r>
            <a:endParaRPr lang="en-US" sz="2400" i="0" dirty="0">
              <a:effectLst/>
              <a:latin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1024" y="5066072"/>
            <a:ext cx="3749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dog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1024" y="5746399"/>
            <a:ext cx="42466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It’s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next to the cage.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09222" y="781599"/>
            <a:ext cx="7644803" cy="3920220"/>
            <a:chOff x="2209222" y="781599"/>
            <a:chExt cx="7644803" cy="3920220"/>
          </a:xfrm>
        </p:grpSpPr>
        <p:pic>
          <p:nvPicPr>
            <p:cNvPr id="7170" name="Picture 2" descr="https://s.sachmem.vn/public/images/TA3T2SHS/U16-L2-3-1-bdpqbjtsvmwlyl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222" y="781599"/>
              <a:ext cx="7644803" cy="3920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678057" y="4325257"/>
              <a:ext cx="2175968" cy="3765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066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flower pot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/ˈflaʊə pɒt/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242" t="7311" r="15956" b="13119"/>
          <a:stretch/>
        </p:blipFill>
        <p:spPr>
          <a:xfrm>
            <a:off x="1837128" y="754360"/>
            <a:ext cx="4180114" cy="545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566482"/>
              </p:ext>
            </p:extLst>
          </p:nvPr>
        </p:nvGraphicFramePr>
        <p:xfrm>
          <a:off x="2562261" y="777443"/>
          <a:ext cx="7298070" cy="560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90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90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014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146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7273" t="8912" r="3199" b="8720"/>
          <a:stretch/>
        </p:blipFill>
        <p:spPr>
          <a:xfrm>
            <a:off x="3003685" y="1032995"/>
            <a:ext cx="2800350" cy="2286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1902" t="8911" r="3453" b="9134"/>
          <a:stretch/>
        </p:blipFill>
        <p:spPr>
          <a:xfrm>
            <a:off x="6536049" y="1032995"/>
            <a:ext cx="2975250" cy="2286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l="3663" t="2124" r="4981" b="9330"/>
          <a:stretch/>
        </p:blipFill>
        <p:spPr>
          <a:xfrm>
            <a:off x="3060271" y="3870003"/>
            <a:ext cx="2658150" cy="2286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/>
          <a:srcRect l="4394" t="13730" r="1693" b="9256"/>
          <a:stretch/>
        </p:blipFill>
        <p:spPr>
          <a:xfrm>
            <a:off x="6438297" y="3847964"/>
            <a:ext cx="3141725" cy="2286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15488" y="873487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6283624" y="873487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2615488" y="3643082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6283624" y="3643082"/>
            <a:ext cx="457200" cy="457200"/>
          </a:xfrm>
          <a:prstGeom prst="ellipse">
            <a:avLst/>
          </a:prstGeom>
          <a:solidFill>
            <a:srgbClr val="0070C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07004" y="2804982"/>
            <a:ext cx="594061" cy="6348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46683" y="2804982"/>
            <a:ext cx="594061" cy="6348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79923" y="5602309"/>
            <a:ext cx="594061" cy="6348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46683" y="5602309"/>
            <a:ext cx="594061" cy="63485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number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23" name="Diamond 22"/>
          <p:cNvSpPr/>
          <p:nvPr/>
        </p:nvSpPr>
        <p:spPr>
          <a:xfrm>
            <a:off x="976638" y="2105364"/>
            <a:ext cx="640080" cy="731520"/>
          </a:xfrm>
          <a:prstGeom prst="diamond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Diamond 23"/>
          <p:cNvSpPr/>
          <p:nvPr/>
        </p:nvSpPr>
        <p:spPr>
          <a:xfrm>
            <a:off x="949651" y="3041989"/>
            <a:ext cx="640080" cy="731520"/>
          </a:xfrm>
          <a:prstGeom prst="diamond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Diamond 30"/>
          <p:cNvSpPr/>
          <p:nvPr/>
        </p:nvSpPr>
        <p:spPr>
          <a:xfrm>
            <a:off x="949651" y="3900827"/>
            <a:ext cx="640080" cy="731520"/>
          </a:xfrm>
          <a:prstGeom prst="diamond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Diamond 31"/>
          <p:cNvSpPr/>
          <p:nvPr/>
        </p:nvSpPr>
        <p:spPr>
          <a:xfrm>
            <a:off x="976638" y="4870789"/>
            <a:ext cx="640080" cy="731520"/>
          </a:xfrm>
          <a:prstGeom prst="diamond">
            <a:avLst/>
          </a:prstGeom>
          <a:solidFill>
            <a:srgbClr val="FFFF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5" y="1254670"/>
            <a:ext cx="542591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4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6- L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200375" y="3375305"/>
            <a:ext cx="98656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Helvetica Neue"/>
              </a:rPr>
              <a:t>1. Nam has a lot of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pets</a:t>
            </a:r>
            <a:r>
              <a:rPr lang="en-US" sz="2800" dirty="0">
                <a:latin typeface="Helvetica Neue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Neue"/>
              </a:rPr>
              <a:t>2. He has a     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cat    </a:t>
            </a:r>
            <a:r>
              <a:rPr lang="en-US" sz="2800" dirty="0">
                <a:latin typeface="Helvetica Neue"/>
              </a:rPr>
              <a:t>. It is  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on  </a:t>
            </a:r>
            <a:r>
              <a:rPr lang="en-US" sz="2800" dirty="0">
                <a:latin typeface="Helvetica Neue"/>
              </a:rPr>
              <a:t> the bed.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Neue"/>
              </a:rPr>
              <a:t>3. He has a   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dog  </a:t>
            </a:r>
            <a:r>
              <a:rPr lang="en-US" sz="2800" dirty="0">
                <a:latin typeface="Helvetica Neue"/>
              </a:rPr>
              <a:t>. It is  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under  </a:t>
            </a:r>
            <a:r>
              <a:rPr lang="en-US" sz="2800" dirty="0">
                <a:latin typeface="Helvetica Neue"/>
              </a:rPr>
              <a:t> the table.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Helvetica Neue"/>
              </a:rPr>
              <a:t>4. He has two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parrots</a:t>
            </a:r>
            <a:r>
              <a:rPr lang="en-US" sz="2800" dirty="0">
                <a:latin typeface="Helvetica Neue"/>
              </a:rPr>
              <a:t> and a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rabbit</a:t>
            </a:r>
            <a:r>
              <a:rPr lang="en-US" sz="2800" dirty="0">
                <a:latin typeface="Helvetica Neue"/>
              </a:rPr>
              <a:t>. They are in the </a:t>
            </a:r>
            <a:r>
              <a:rPr lang="en-US" sz="2800" dirty="0">
                <a:solidFill>
                  <a:srgbClr val="FF0000"/>
                </a:solidFill>
                <a:latin typeface="Helvetica Neue"/>
              </a:rPr>
              <a:t>garden</a:t>
            </a:r>
            <a:r>
              <a:rPr lang="en-US" sz="2800" dirty="0">
                <a:latin typeface="Helvetica Neue"/>
              </a:rPr>
              <a:t>.</a:t>
            </a:r>
            <a:endParaRPr lang="en-US" sz="2800" i="0" dirty="0">
              <a:effectLst/>
              <a:latin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79071" y="768376"/>
            <a:ext cx="9708243" cy="227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Hi! My name is Nam. I have a lot of pets. This is my cat. It is on the bed. And that is my dog. It is there, under the table. I also have two parrots and a rabbit. They are all in the garden.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3878" y="4168033"/>
            <a:ext cx="1086757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17450" y="22438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60635" y="3529821"/>
            <a:ext cx="1690005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____________.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12229" y="4168033"/>
            <a:ext cx="820962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73878" y="4776877"/>
            <a:ext cx="820962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60734" y="4776877"/>
            <a:ext cx="1123951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12456" y="5440182"/>
            <a:ext cx="1146630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47656" y="5414919"/>
            <a:ext cx="958849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06367" y="5414919"/>
            <a:ext cx="1215795" cy="54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192079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81630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cats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They’re next ___ the table.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the ball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They’re ____ the table.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under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behind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97440" y="1629335"/>
            <a:ext cx="1245932" cy="10299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/>
          <a:srcRect l="20317" t="4881" r="20420" b="7794"/>
          <a:stretch/>
        </p:blipFill>
        <p:spPr>
          <a:xfrm>
            <a:off x="4399388" y="2241122"/>
            <a:ext cx="307766" cy="310502"/>
          </a:xfrm>
          <a:prstGeom prst="ellipse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/>
          <a:srcRect l="20317" t="4881" r="20420" b="7794"/>
          <a:stretch/>
        </p:blipFill>
        <p:spPr>
          <a:xfrm>
            <a:off x="4756310" y="2320306"/>
            <a:ext cx="190045" cy="19173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88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the rabbit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They’re ____ 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the garden.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/>
          <a:srcRect l="3663" t="2124" r="4981" b="9330"/>
          <a:stretch/>
        </p:blipFill>
        <p:spPr>
          <a:xfrm>
            <a:off x="4971138" y="1162383"/>
            <a:ext cx="1681453" cy="14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They’re in the cage.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parrots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parrot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goldfish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They’re _____.   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the fish tank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Under the cage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7980" y="1150144"/>
            <a:ext cx="1356037" cy="14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dogs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______ under the bed.   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They’re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____ </a:t>
            </a:r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the cats?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They’re behind the tank.   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7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/ˌtiː ˈviː/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71" y="1067417"/>
            <a:ext cx="4916586" cy="47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 are the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books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They’s in front of TV.   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2061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table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/ˈteɪbl/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36" y="2123208"/>
            <a:ext cx="5585089" cy="33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fish tank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fɪʃ tæŋk/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943" y="1452348"/>
            <a:ext cx="3682514" cy="39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0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/ˈʌndər/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650" y="2012260"/>
            <a:ext cx="5585089" cy="3311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56" y="3194121"/>
            <a:ext cx="1157107" cy="1274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78063" y="3296407"/>
            <a:ext cx="1380741" cy="145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8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next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/ˈnekst tu/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34647" y="2789848"/>
            <a:ext cx="4238840" cy="3118793"/>
            <a:chOff x="1452993" y="2908664"/>
            <a:chExt cx="3801179" cy="27967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2993" y="3451537"/>
              <a:ext cx="3801179" cy="225390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310399" y="2908664"/>
              <a:ext cx="1002195" cy="10533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875071" y="3113580"/>
              <a:ext cx="779953" cy="85931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242" t="7311" r="15956" b="13119"/>
          <a:stretch/>
        </p:blipFill>
        <p:spPr>
          <a:xfrm>
            <a:off x="1964560" y="1177390"/>
            <a:ext cx="2134820" cy="2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7787" y="2434106"/>
            <a:ext cx="4018208" cy="2034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behind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6768" y="29269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21949" y="3668096"/>
            <a:ext cx="226988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000" b="1">
                <a:solidFill>
                  <a:srgbClr val="002060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8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/bɪˈhaɪnd/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04" y="3017145"/>
            <a:ext cx="4238840" cy="25134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31681" y="2400783"/>
            <a:ext cx="1117586" cy="1174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413" y="2508989"/>
            <a:ext cx="869755" cy="958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500" y="1468550"/>
            <a:ext cx="2334361" cy="226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670</Words>
  <Application>Microsoft Office PowerPoint</Application>
  <PresentationFormat>Custom</PresentationFormat>
  <Paragraphs>241</Paragraphs>
  <Slides>41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Harrington</vt:lpstr>
      <vt:lpstr>Helvetica Neue</vt:lpstr>
      <vt:lpstr>Tahoma</vt:lpstr>
      <vt:lpstr>黑体</vt:lpstr>
      <vt:lpstr>Calibri</vt:lpstr>
      <vt:lpstr>Algerian</vt:lpstr>
      <vt:lpstr>Calibri Light</vt:lpstr>
      <vt:lpstr>Century Gothic</vt:lpstr>
      <vt:lpstr>Bauhaus 93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137</cp:revision>
  <dcterms:created xsi:type="dcterms:W3CDTF">2020-12-22T03:08:19Z</dcterms:created>
  <dcterms:modified xsi:type="dcterms:W3CDTF">2021-08-24T15:30:49Z</dcterms:modified>
</cp:coreProperties>
</file>