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 id="2147483690" r:id="rId4"/>
  </p:sldMasterIdLst>
  <p:notesMasterIdLst>
    <p:notesMasterId r:id="rId36"/>
  </p:notesMasterIdLst>
  <p:sldIdLst>
    <p:sldId id="360" r:id="rId5"/>
    <p:sldId id="337" r:id="rId6"/>
    <p:sldId id="338" r:id="rId7"/>
    <p:sldId id="339" r:id="rId8"/>
    <p:sldId id="340" r:id="rId9"/>
    <p:sldId id="336" r:id="rId10"/>
    <p:sldId id="279" r:id="rId11"/>
    <p:sldId id="305" r:id="rId12"/>
    <p:sldId id="282" r:id="rId13"/>
    <p:sldId id="283" r:id="rId14"/>
    <p:sldId id="290" r:id="rId15"/>
    <p:sldId id="291" r:id="rId16"/>
    <p:sldId id="294" r:id="rId17"/>
    <p:sldId id="316" r:id="rId18"/>
    <p:sldId id="334" r:id="rId19"/>
    <p:sldId id="342" r:id="rId20"/>
    <p:sldId id="356" r:id="rId21"/>
    <p:sldId id="343" r:id="rId22"/>
    <p:sldId id="344" r:id="rId23"/>
    <p:sldId id="357" r:id="rId24"/>
    <p:sldId id="345" r:id="rId25"/>
    <p:sldId id="348" r:id="rId26"/>
    <p:sldId id="349" r:id="rId27"/>
    <p:sldId id="350" r:id="rId28"/>
    <p:sldId id="351" r:id="rId29"/>
    <p:sldId id="358" r:id="rId30"/>
    <p:sldId id="310" r:id="rId31"/>
    <p:sldId id="318" r:id="rId32"/>
    <p:sldId id="320" r:id="rId33"/>
    <p:sldId id="322" r:id="rId34"/>
    <p:sldId id="323" r:id="rId35"/>
  </p:sldIdLst>
  <p:sldSz cx="9144000" cy="5143500" type="screen16x9"/>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94660"/>
  </p:normalViewPr>
  <p:slideViewPr>
    <p:cSldViewPr>
      <p:cViewPr varScale="1">
        <p:scale>
          <a:sx n="144" d="100"/>
          <a:sy n="144" d="100"/>
        </p:scale>
        <p:origin x="276" y="120"/>
      </p:cViewPr>
      <p:guideLst>
        <p:guide orient="horz" pos="1620"/>
        <p:guide pos="287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C6594-8249-46DA-8EF3-40FAA6A6B190}" type="datetimeFigureOut">
              <a:rPr lang="vi-VN" smtClean="0"/>
              <a:t>27/02/2022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A06CD-5BC3-4CF1-9516-FFDBF6B2AA86}" type="slidenum">
              <a:rPr lang="vi-VN" smtClean="0"/>
              <a:t>‹#›</a:t>
            </a:fld>
            <a:endParaRPr lang="vi-VN"/>
          </a:p>
        </p:txBody>
      </p:sp>
    </p:spTree>
    <p:extLst>
      <p:ext uri="{BB962C8B-B14F-4D97-AF65-F5344CB8AC3E}">
        <p14:creationId xmlns:p14="http://schemas.microsoft.com/office/powerpoint/2010/main" val="200919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31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1791 </a:t>
            </a:r>
            <a:r>
              <a:rPr lang="en-US" sz="1200" kern="1200" dirty="0" err="1">
                <a:solidFill>
                  <a:schemeClr val="tx1"/>
                </a:solidFill>
                <a:effectLst/>
                <a:latin typeface="+mn-lt"/>
                <a:ea typeface="+mn-ea"/>
                <a:cs typeface="+mn-cs"/>
              </a:rPr>
              <a:t>mất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1840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Nguyễn</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7</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10</a:t>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12</a:t>
            </a:fld>
            <a:endParaRPr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13</a:t>
            </a:fld>
            <a:endParaRPr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D2D7ABA-4893-400E-A0AB-B6E88A736D9C}" type="slidenum">
              <a:rPr lang="en-US" altLang="en-US" smtClean="0"/>
              <a:pPr eaLnBrk="1" hangingPunct="1"/>
              <a:t>15</a:t>
            </a:fld>
            <a:endParaRPr lang="en-US" altLang="en-US"/>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17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013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Bvmt</a:t>
            </a:r>
            <a:r>
              <a:rPr lang="en-US" dirty="0"/>
              <a:t> : k </a:t>
            </a:r>
            <a:r>
              <a:rPr lang="en-US" dirty="0" err="1"/>
              <a:t>xả</a:t>
            </a:r>
            <a:r>
              <a:rPr lang="en-US" dirty="0"/>
              <a:t> </a:t>
            </a:r>
            <a:r>
              <a:rPr lang="en-US" dirty="0" err="1"/>
              <a:t>rác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38D6-D16F-4FED-8E2F-22724FCEC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6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extLst>
      <p:ext uri="{BB962C8B-B14F-4D97-AF65-F5344CB8AC3E}">
        <p14:creationId xmlns:p14="http://schemas.microsoft.com/office/powerpoint/2010/main" val="27087994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extLst>
      <p:ext uri="{BB962C8B-B14F-4D97-AF65-F5344CB8AC3E}">
        <p14:creationId xmlns:p14="http://schemas.microsoft.com/office/powerpoint/2010/main" val="1047361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extLst>
      <p:ext uri="{BB962C8B-B14F-4D97-AF65-F5344CB8AC3E}">
        <p14:creationId xmlns:p14="http://schemas.microsoft.com/office/powerpoint/2010/main" val="410897111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a:lstStyle>
            <a:lvl1pPr>
              <a:defRPr/>
            </a:lvl1pPr>
          </a:lstStyle>
          <a:p>
            <a:pPr>
              <a:defRPr/>
            </a:pPr>
            <a:fld id="{9FB1C01B-6E68-403B-95A4-A5A99F060003}" type="slidenum">
              <a:rPr lang="en-US" altLang="vi-VN"/>
              <a:t>‹#›</a:t>
            </a:fld>
            <a:endParaRPr lang="en-US" alt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055F9A08-C42D-47BA-9387-D3DF1E6FD599}" type="slidenum">
              <a:rPr lang="en-US" altLang="vi-VN"/>
              <a:pPr>
                <a:defRPr/>
              </a:pPr>
              <a:t>‹#›</a:t>
            </a:fld>
            <a:endParaRPr lang="en-US" altLang="vi-VN"/>
          </a:p>
        </p:txBody>
      </p:sp>
    </p:spTree>
    <p:extLst>
      <p:ext uri="{BB962C8B-B14F-4D97-AF65-F5344CB8AC3E}">
        <p14:creationId xmlns:p14="http://schemas.microsoft.com/office/powerpoint/2010/main" val="35796692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C1927B-512A-42EB-95A0-8E6021E9797A}"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0DEB9C-210A-42DA-B7F6-AC68E28B2363}"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B12A9-F2F7-4C70-8412-5F52BF290ED3}"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DE976B-A95E-4F70-9283-B85AE6203824}" type="slidenum">
              <a:rPr lang="en-US" altLang="en-US"/>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EF9EAB-95EA-45EC-8656-AC8F209E0003}" type="slidenum">
              <a:rPr lang="en-US" altLang="en-US"/>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4C16D-B2AC-48DB-929B-CCA1CFDCBB58}" type="slidenum">
              <a:rPr lang="en-US" altLang="en-US"/>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A60C42-0D34-4649-9A28-CCD608479A1A}"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63728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64BB29-84F2-4774-AC5E-A3355212FE32}" type="slidenum">
              <a:rPr lang="en-US" altLang="en-US"/>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7412D0-EBD7-45D1-9C16-C9AC178E9335}" type="slidenum">
              <a:rPr lang="en-US" altLang="en-US"/>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4CD262-FEE0-48DF-B030-D31814CEBA3C}" type="slidenum">
              <a:rPr lang="en-US" altLang="en-US"/>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C2938F-AED2-49FF-8F24-AD875B0246F9}" type="slidenum">
              <a:rPr lang="en-US" altLang="en-US"/>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435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266954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0844583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36906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410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163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88784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7327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49862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5922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7947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758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997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53580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2625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316189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8670"/>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024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43870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858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20258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21590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386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8080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635270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2958573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693059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8586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57041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951233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051322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0606250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775236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347841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0470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47560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7354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932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19381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1893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54715"/>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27/2/2022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715" r:id="rId3"/>
    <p:sldLayoutId id="2147483712" r:id="rId4"/>
    <p:sldLayoutId id="2147483709" r:id="rId5"/>
    <p:sldLayoutId id="2147483707" r:id="rId6"/>
    <p:sldLayoutId id="2147483705" r:id="rId7"/>
    <p:sldLayoutId id="2147483651" r:id="rId8"/>
    <p:sldLayoutId id="2147483652" r:id="rId9"/>
    <p:sldLayoutId id="2147483653" r:id="rId10"/>
    <p:sldLayoutId id="2147483654" r:id="rId11"/>
    <p:sldLayoutId id="2147483655" r:id="rId12"/>
    <p:sldLayoutId id="2147483710" r:id="rId13"/>
    <p:sldLayoutId id="2147483656" r:id="rId14"/>
    <p:sldLayoutId id="2147483657" r:id="rId15"/>
    <p:sldLayoutId id="2147483658" r:id="rId16"/>
    <p:sldLayoutId id="2147483659" r:id="rId17"/>
    <p:sldLayoutId id="2147483660" r:id="rId18"/>
    <p:sldLayoutId id="2147483711" r:id="rId19"/>
    <p:sldLayoutId id="2147483708" r:id="rId20"/>
    <p:sldLayoutId id="2147483661" r:id="rId21"/>
    <p:sldLayoutId id="2147483674"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825F94F9-1371-4EFF-B40B-6AEE93B55BD4}" type="slidenum">
              <a:rPr lang="en-US" altLang="en-US">
                <a:latin typeface=".VnTime" panose="020B7200000000000000" pitchFamily="34" charset="0"/>
              </a:rPr>
              <a:t>‹#›</a:t>
            </a:fld>
            <a:endParaRPr lang="en-US" altLang="en-US">
              <a:latin typeface=".VnTime" panose="020B7200000000000000"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0474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06"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722" r:id="rId14"/>
    <p:sldLayoutId id="2147483688" r:id="rId15"/>
    <p:sldLayoutId id="2147483689"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27/2/2022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00791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721" r:id="rId8"/>
    <p:sldLayoutId id="2147483720" r:id="rId9"/>
    <p:sldLayoutId id="2147483719" r:id="rId10"/>
    <p:sldLayoutId id="2147483718" r:id="rId11"/>
    <p:sldLayoutId id="2147483717" r:id="rId12"/>
    <p:sldLayoutId id="2147483716" r:id="rId13"/>
    <p:sldLayoutId id="2147483714" r:id="rId14"/>
    <p:sldLayoutId id="2147483713" r:id="rId15"/>
    <p:sldLayoutId id="2147483698" r:id="rId16"/>
    <p:sldLayoutId id="2147483699" r:id="rId17"/>
    <p:sldLayoutId id="2147483700" r:id="rId18"/>
    <p:sldLayoutId id="2147483701" r:id="rId19"/>
    <p:sldLayoutId id="2147483703" r:id="rId20"/>
    <p:sldLayoutId id="2147483704"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0"/>
            <a:ext cx="68675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7"/>
          <p:cNvSpPr>
            <a:spLocks noTextEdit="1"/>
          </p:cNvSpPr>
          <p:nvPr/>
        </p:nvSpPr>
        <p:spPr bwMode="auto">
          <a:xfrm>
            <a:off x="5314950" y="383844"/>
            <a:ext cx="1944216" cy="372161"/>
          </a:xfrm>
          <a:prstGeom prst="rect">
            <a:avLst/>
          </a:prstGeom>
        </p:spPr>
        <p:txBody>
          <a:bodyPr wrap="none" fromWordArt="1">
            <a:prstTxWarp prst="textPlain">
              <a:avLst>
                <a:gd name="adj" fmla="val 50000"/>
              </a:avLst>
            </a:prstTxWarp>
          </a:bodyPr>
          <a:lstStyle/>
          <a:p>
            <a:pPr algn="ctr" eaLnBrk="1" hangingPunct="1">
              <a:defRPr/>
            </a:pPr>
            <a:r>
              <a:rPr lang="vi-VN" sz="640"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PHÒNG GIÁO DỤC VÀ ĐÀO TẠO </a:t>
            </a:r>
            <a:r>
              <a:rPr lang="en-US" sz="640"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QUẬN LONG BIÊN</a:t>
            </a:r>
            <a:endParaRPr lang="vi-VN" sz="640"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endParaRPr>
          </a:p>
          <a:p>
            <a:pPr algn="ctr" eaLnBrk="1" hangingPunct="1">
              <a:defRPr/>
            </a:pPr>
            <a:r>
              <a:rPr lang="vi-VN" sz="640"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TRƯỜNG TIỂU HỌC </a:t>
            </a:r>
            <a:r>
              <a:rPr lang="en-US" sz="640"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ÁI MỘ A</a:t>
            </a:r>
          </a:p>
        </p:txBody>
      </p:sp>
      <p:sp>
        <p:nvSpPr>
          <p:cNvPr id="3076" name="Text Box 12"/>
          <p:cNvSpPr txBox="1">
            <a:spLocks noChangeArrowheads="1"/>
          </p:cNvSpPr>
          <p:nvPr/>
        </p:nvSpPr>
        <p:spPr bwMode="auto">
          <a:xfrm>
            <a:off x="3231357" y="3333750"/>
            <a:ext cx="26229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350" b="1">
                <a:solidFill>
                  <a:srgbClr val="002060"/>
                </a:solidFill>
                <a:latin typeface="Times New Roman" panose="02020603050405020304" pitchFamily="18" charset="0"/>
                <a:cs typeface="Times New Roman" panose="02020603050405020304" pitchFamily="18" charset="0"/>
              </a:rPr>
              <a:t>Giáo viên: Nguyễn Thị Thu Lan</a:t>
            </a:r>
          </a:p>
        </p:txBody>
      </p:sp>
      <p:sp>
        <p:nvSpPr>
          <p:cNvPr id="11" name="TextBox 10"/>
          <p:cNvSpPr txBox="1"/>
          <p:nvPr/>
        </p:nvSpPr>
        <p:spPr>
          <a:xfrm>
            <a:off x="2857500" y="1449737"/>
            <a:ext cx="4119795" cy="1585694"/>
          </a:xfrm>
          <a:prstGeom prst="rect">
            <a:avLst/>
          </a:prstGeom>
          <a:noFill/>
        </p:spPr>
        <p:txBody>
          <a:bodyPr spcFirstLastPara="1">
            <a:prstTxWarp prst="textArchUp">
              <a:avLst/>
            </a:prstTxWarp>
            <a:spAutoFit/>
          </a:bodyPr>
          <a:lstStyle/>
          <a:p>
            <a:pPr algn="ctr">
              <a:defRPr/>
            </a:pPr>
            <a:r>
              <a:rPr lang="vi-VN" sz="1709"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Bài giảng trực tuyến lớp 3</a:t>
            </a:r>
            <a:endParaRPr lang="en-US" sz="1709"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TextBox 11"/>
          <p:cNvSpPr txBox="1"/>
          <p:nvPr/>
        </p:nvSpPr>
        <p:spPr>
          <a:xfrm>
            <a:off x="2914371" y="2004687"/>
            <a:ext cx="4006053" cy="1134126"/>
          </a:xfrm>
          <a:prstGeom prst="rect">
            <a:avLst/>
          </a:prstGeom>
          <a:noFill/>
        </p:spPr>
        <p:txBody>
          <a:bodyPr>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350" b="1" spc="16"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Môn</a:t>
            </a:r>
            <a:r>
              <a:rPr lang="en-US" sz="1350" b="1" spc="16"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1350" b="1" spc="16"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a:t>
            </a:r>
            <a:r>
              <a:rPr lang="en-US" sz="1350" b="1" spc="16"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1350" b="1" spc="16"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đọc</a:t>
            </a:r>
            <a:r>
              <a:rPr lang="en-US" sz="1350" b="1" spc="16"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1350" b="1" spc="16"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Kể</a:t>
            </a:r>
            <a:r>
              <a:rPr lang="en-US" sz="1350" b="1" spc="16"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1350" b="1" spc="16"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chuyện</a:t>
            </a:r>
            <a:endParaRPr lang="en-US" sz="1350" b="1" spc="16"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eaLnBrk="1" hangingPunct="1">
              <a:defRPr/>
            </a:pPr>
            <a:r>
              <a:rPr lang="en-US" sz="1350" b="1" spc="16"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1350" b="1" spc="16"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 </a:t>
            </a:r>
            <a:r>
              <a:rPr lang="en-US" sz="1350" b="1" dirty="0" err="1" smtClean="0">
                <a:solidFill>
                  <a:srgbClr val="FF0000"/>
                </a:solidFill>
                <a:latin typeface="Times New Roman" pitchFamily="18" charset="0"/>
                <a:cs typeface="Times New Roman" pitchFamily="18" charset="0"/>
                <a:sym typeface="Wingdings" pitchFamily="2" charset="2"/>
              </a:rPr>
              <a:t>Đối</a:t>
            </a:r>
            <a:r>
              <a:rPr lang="en-US" sz="1350" b="1" dirty="0" smtClean="0">
                <a:solidFill>
                  <a:srgbClr val="FF0000"/>
                </a:solidFill>
                <a:latin typeface="Times New Roman" pitchFamily="18" charset="0"/>
                <a:cs typeface="Times New Roman" pitchFamily="18" charset="0"/>
                <a:sym typeface="Wingdings" pitchFamily="2" charset="2"/>
              </a:rPr>
              <a:t> </a:t>
            </a:r>
            <a:r>
              <a:rPr lang="en-US" sz="1350" b="1" dirty="0" err="1" smtClean="0">
                <a:solidFill>
                  <a:srgbClr val="FF0000"/>
                </a:solidFill>
                <a:latin typeface="Times New Roman" pitchFamily="18" charset="0"/>
                <a:cs typeface="Times New Roman" pitchFamily="18" charset="0"/>
                <a:sym typeface="Wingdings" pitchFamily="2" charset="2"/>
              </a:rPr>
              <a:t>đáp</a:t>
            </a:r>
            <a:r>
              <a:rPr lang="en-US" sz="1350" b="1" dirty="0" smtClean="0">
                <a:solidFill>
                  <a:srgbClr val="FF0000"/>
                </a:solidFill>
                <a:latin typeface="Times New Roman" pitchFamily="18" charset="0"/>
                <a:cs typeface="Times New Roman" pitchFamily="18" charset="0"/>
                <a:sym typeface="Wingdings" pitchFamily="2" charset="2"/>
              </a:rPr>
              <a:t> </a:t>
            </a:r>
            <a:r>
              <a:rPr lang="en-US" sz="1350" b="1" dirty="0" err="1" smtClean="0">
                <a:solidFill>
                  <a:srgbClr val="FF0000"/>
                </a:solidFill>
                <a:latin typeface="Times New Roman" pitchFamily="18" charset="0"/>
                <a:cs typeface="Times New Roman" pitchFamily="18" charset="0"/>
                <a:sym typeface="Wingdings" pitchFamily="2" charset="2"/>
              </a:rPr>
              <a:t>với</a:t>
            </a:r>
            <a:r>
              <a:rPr lang="en-US" sz="1350" b="1" dirty="0" smtClean="0">
                <a:solidFill>
                  <a:srgbClr val="FF0000"/>
                </a:solidFill>
                <a:latin typeface="Times New Roman" pitchFamily="18" charset="0"/>
                <a:cs typeface="Times New Roman" pitchFamily="18" charset="0"/>
                <a:sym typeface="Wingdings" pitchFamily="2" charset="2"/>
              </a:rPr>
              <a:t> </a:t>
            </a:r>
            <a:r>
              <a:rPr lang="en-US" sz="1350" b="1" dirty="0" err="1" smtClean="0">
                <a:solidFill>
                  <a:srgbClr val="FF0000"/>
                </a:solidFill>
                <a:latin typeface="Times New Roman" pitchFamily="18" charset="0"/>
                <a:cs typeface="Times New Roman" pitchFamily="18" charset="0"/>
                <a:sym typeface="Wingdings" pitchFamily="2" charset="2"/>
              </a:rPr>
              <a:t>vua</a:t>
            </a:r>
            <a:endParaRPr lang="en-US" sz="886" b="1" spc="16"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335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39952" cy="4299942"/>
          </a:xfrm>
          <a:prstGeom prst="rect">
            <a:avLst/>
          </a:prstGeom>
        </p:spPr>
      </p:pic>
      <p:sp>
        <p:nvSpPr>
          <p:cNvPr id="6" name="TextBox 5"/>
          <p:cNvSpPr txBox="1"/>
          <p:nvPr/>
        </p:nvSpPr>
        <p:spPr>
          <a:xfrm>
            <a:off x="3491880" y="4458272"/>
            <a:ext cx="2376264" cy="646331"/>
          </a:xfrm>
          <a:prstGeom prst="rect">
            <a:avLst/>
          </a:prstGeom>
          <a:noFill/>
        </p:spPr>
        <p:txBody>
          <a:bodyPr wrap="square" rtlCol="0">
            <a:spAutoFit/>
          </a:bodyPr>
          <a:lstStyle/>
          <a:p>
            <a:r>
              <a:rPr lang="vi-VN" sz="36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8897"/>
            <a:ext cx="4608512" cy="42211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743908" y="483518"/>
            <a:ext cx="1186046"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vi-VN" sz="4000" b="1" dirty="0">
                <a:solidFill>
                  <a:srgbClr val="FF0000"/>
                </a:solidFill>
                <a:latin typeface="Times New Roman" panose="02020603050405020304" pitchFamily="18" charset="0"/>
              </a:rPr>
              <a:t>Đối</a:t>
            </a:r>
            <a:endParaRPr lang="en-US" altLang="vi-VN" sz="4000" b="1" dirty="0">
              <a:solidFill>
                <a:srgbClr val="FF0000"/>
              </a:solidFill>
              <a:latin typeface="Times New Roman" panose="02020603050405020304" pitchFamily="18" charset="0"/>
            </a:endParaRPr>
          </a:p>
        </p:txBody>
      </p:sp>
      <p:sp>
        <p:nvSpPr>
          <p:cNvPr id="3" name="Text Box 6"/>
          <p:cNvSpPr txBox="1">
            <a:spLocks noChangeArrowheads="1"/>
          </p:cNvSpPr>
          <p:nvPr/>
        </p:nvSpPr>
        <p:spPr bwMode="auto">
          <a:xfrm>
            <a:off x="287524" y="1460511"/>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Thể văn cũ gồm hai vế (hai câu) có số tiếng bằng nhau, đối chọi nhau về ý và lời.</a:t>
            </a:r>
            <a:endParaRPr lang="en-US" altLang="vi-VN" sz="3600" b="1" dirty="0">
              <a:solidFill>
                <a:schemeClr val="tx2">
                  <a:lumMod val="50000"/>
                </a:schemeClr>
              </a:solidFill>
              <a:latin typeface="Times New Roman" panose="02020603050405020304" pitchFamily="18" charset="0"/>
            </a:endParaRPr>
          </a:p>
        </p:txBody>
      </p:sp>
      <p:sp>
        <p:nvSpPr>
          <p:cNvPr id="4" name="Text Box 6"/>
          <p:cNvSpPr txBox="1">
            <a:spLocks noChangeArrowheads="1"/>
          </p:cNvSpPr>
          <p:nvPr/>
        </p:nvSpPr>
        <p:spPr bwMode="auto">
          <a:xfrm>
            <a:off x="287524" y="2787774"/>
            <a:ext cx="34563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làm vế đối lại.</a:t>
            </a:r>
            <a:endParaRPr lang="en-US" altLang="vi-VN" sz="3600" b="1" dirty="0">
              <a:solidFill>
                <a:schemeClr val="tx2">
                  <a:lumMod val="50000"/>
                </a:schemeClr>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ppt_w*0.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500" fill="hold"/>
                                        <p:tgtEl>
                                          <p:spTgt spid="4"/>
                                        </p:tgtEl>
                                        <p:attrNameLst>
                                          <p:attrName>ppt_x</p:attrName>
                                        </p:attrNameLst>
                                      </p:cBhvr>
                                      <p:tavLst>
                                        <p:tav tm="0">
                                          <p:val>
                                            <p:strVal val="#ppt_x-.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3744416" cy="44439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6815"/>
            <a:ext cx="4824535" cy="4427143"/>
          </a:xfrm>
          <a:prstGeom prst="rect">
            <a:avLst/>
          </a:prstGeom>
        </p:spPr>
      </p:pic>
      <p:sp>
        <p:nvSpPr>
          <p:cNvPr id="6" name="Rectangle 5"/>
          <p:cNvSpPr/>
          <p:nvPr/>
        </p:nvSpPr>
        <p:spPr>
          <a:xfrm>
            <a:off x="3203848" y="4443958"/>
            <a:ext cx="1948306" cy="646331"/>
          </a:xfrm>
          <a:prstGeom prst="rect">
            <a:avLst/>
          </a:prstGeom>
        </p:spPr>
        <p:txBody>
          <a:bodyPr wrap="square">
            <a:spAutoFit/>
          </a:bodyPr>
          <a:lstStyle/>
          <a:p>
            <a:pPr algn="just">
              <a:spcBef>
                <a:spcPct val="0"/>
              </a:spcBef>
              <a:buFontTx/>
              <a:buNone/>
            </a:pPr>
            <a:r>
              <a:rPr lang="vi-VN" altLang="vi-VN" sz="3600" b="1" dirty="0">
                <a:solidFill>
                  <a:srgbClr val="FF0000"/>
                </a:solidFill>
                <a:latin typeface="Times New Roman" panose="02020603050405020304" pitchFamily="18" charset="0"/>
              </a:rPr>
              <a:t>Câu đối</a:t>
            </a:r>
            <a:endParaRPr lang="en-US" altLang="vi-VN" sz="36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6" y="20461"/>
            <a:ext cx="4152165" cy="4386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0"/>
            <a:ext cx="4732784" cy="4386264"/>
          </a:xfrm>
          <a:prstGeom prst="rect">
            <a:avLst/>
          </a:prstGeom>
        </p:spPr>
      </p:pic>
      <p:sp>
        <p:nvSpPr>
          <p:cNvPr id="8" name="Rectangle 7"/>
          <p:cNvSpPr/>
          <p:nvPr/>
        </p:nvSpPr>
        <p:spPr>
          <a:xfrm>
            <a:off x="2063869" y="4386264"/>
            <a:ext cx="5168403" cy="584775"/>
          </a:xfrm>
          <a:prstGeom prst="rect">
            <a:avLst/>
          </a:prstGeom>
        </p:spPr>
        <p:txBody>
          <a:bodyPr wrap="none">
            <a:spAutoFit/>
          </a:bodyPr>
          <a:lstStyle/>
          <a:p>
            <a:r>
              <a:rPr lang="nl-NL" sz="32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32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46869" y="667881"/>
            <a:ext cx="87550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Ngắt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cxnSp>
        <p:nvCxnSpPr>
          <p:cNvPr id="20" name="Straight Connector 19"/>
          <p:cNvCxnSpPr/>
          <p:nvPr/>
        </p:nvCxnSpPr>
        <p:spPr>
          <a:xfrm flipH="1">
            <a:off x="4652392"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211960"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156176"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8184"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884368"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12360"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16386" name="WordArt 4"/>
          <p:cNvSpPr>
            <a:spLocks noChangeArrowheads="1" noChangeShapeType="1" noTextEdit="1"/>
          </p:cNvSpPr>
          <p:nvPr/>
        </p:nvSpPr>
        <p:spPr bwMode="auto">
          <a:xfrm>
            <a:off x="1828800" y="1943100"/>
            <a:ext cx="5867400" cy="1085850"/>
          </a:xfrm>
          <a:prstGeom prst="rect">
            <a:avLst/>
          </a:prstGeom>
        </p:spPr>
        <p:txBody>
          <a:bodyPr wrap="none" fromWordArt="1">
            <a:prstTxWarp prst="textPlain">
              <a:avLst>
                <a:gd name="adj" fmla="val 50000"/>
              </a:avLst>
            </a:prstTxWarp>
          </a:bodyPr>
          <a:lstStyle/>
          <a:p>
            <a:pPr algn="ctr"/>
            <a:r>
              <a:rPr lang="vi-VN"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rPr>
              <a:t>Luyện đọc nhóm</a:t>
            </a:r>
            <a:endParaRPr lang="en-US"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1640002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descr="Trellis"/>
          <p:cNvSpPr>
            <a:spLocks noChangeArrowheads="1" noChangeShapeType="1" noTextEdit="1"/>
          </p:cNvSpPr>
          <p:nvPr/>
        </p:nvSpPr>
        <p:spPr bwMode="auto">
          <a:xfrm>
            <a:off x="1763688" y="1203598"/>
            <a:ext cx="5943600" cy="1314450"/>
          </a:xfrm>
          <a:prstGeom prst="rect">
            <a:avLst/>
          </a:prstGeom>
        </p:spPr>
        <p:txBody>
          <a:bodyPr wrap="none" fromWordArt="1">
            <a:prstTxWarp prst="textCanUp">
              <a:avLst>
                <a:gd name="adj" fmla="val 85713"/>
              </a:avLst>
            </a:prstTxWarp>
          </a:bodyPr>
          <a:lstStyle/>
          <a:p>
            <a:pPr algn="ct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Tìm</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hiểu</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bài</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p>
        </p:txBody>
      </p:sp>
    </p:spTree>
    <p:extLst>
      <p:ext uri="{BB962C8B-B14F-4D97-AF65-F5344CB8AC3E}">
        <p14:creationId xmlns:p14="http://schemas.microsoft.com/office/powerpoint/2010/main" val="38639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704106"/>
            <a:ext cx="856895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 Một lần, </a:t>
            </a:r>
            <a:r>
              <a:rPr kumimoji="0" lang="vi-VN" sz="3000" b="1" i="0" u="none" strike="noStrike" kern="1200" cap="none" spc="0" normalizeH="0" baseline="0" noProof="0" dirty="0">
                <a:ln>
                  <a:noFill/>
                </a:ln>
                <a:effectLst/>
                <a:uLnTx/>
                <a:uFillTx/>
                <a:latin typeface="Times New Roman" panose="02020603050405020304" pitchFamily="18" charset="0"/>
                <a:ea typeface="+mn-ea"/>
                <a:cs typeface="+mn-cs"/>
              </a:rPr>
              <a:t>vua Minh Mạng từ kinh đô Huế ngự giá ra Thăng Long (Hà Nội).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cho xa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Hồ Tây ngắm cảnh. Xa giá đi đến đâu, quân lính cũng thét đuổi tất cả mọi người, không cho ai đến gần.</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hought Bubble: Cloud 3"/>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Minh Mạng ngắm cảnh ở đâu? </a:t>
            </a:r>
          </a:p>
        </p:txBody>
      </p:sp>
      <p:sp>
        <p:nvSpPr>
          <p:cNvPr id="5" name="Thought Bubble: Cloud 4"/>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Vua Minh Mạng ngắm cảnh ở Hồ Tây</a:t>
            </a:r>
          </a:p>
        </p:txBody>
      </p:sp>
    </p:spTree>
    <p:extLst>
      <p:ext uri="{BB962C8B-B14F-4D97-AF65-F5344CB8AC3E}">
        <p14:creationId xmlns:p14="http://schemas.microsoft.com/office/powerpoint/2010/main" val="5592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872DAC-95C0-4927-81FC-F1E53D525A82}"/>
              </a:ext>
            </a:extLst>
          </p:cNvPr>
          <p:cNvPicPr>
            <a:picLocks noChangeAspect="1"/>
          </p:cNvPicPr>
          <p:nvPr/>
        </p:nvPicPr>
        <p:blipFill>
          <a:blip r:embed="rId2" cstate="print"/>
          <a:stretch>
            <a:fillRect/>
          </a:stretch>
        </p:blipFill>
        <p:spPr>
          <a:xfrm>
            <a:off x="5720" y="1754815"/>
            <a:ext cx="4702781" cy="3094430"/>
          </a:xfrm>
          <a:prstGeom prst="rect">
            <a:avLst/>
          </a:prstGeom>
        </p:spPr>
      </p:pic>
      <p:pic>
        <p:nvPicPr>
          <p:cNvPr id="6" name="Picture 5">
            <a:extLst>
              <a:ext uri="{FF2B5EF4-FFF2-40B4-BE49-F238E27FC236}">
                <a16:creationId xmlns:a16="http://schemas.microsoft.com/office/drawing/2014/main" id="{8C759021-B7B1-4091-93FF-7B55D89759CE}"/>
              </a:ext>
            </a:extLst>
          </p:cNvPr>
          <p:cNvPicPr>
            <a:picLocks noChangeAspect="1"/>
          </p:cNvPicPr>
          <p:nvPr/>
        </p:nvPicPr>
        <p:blipFill>
          <a:blip r:embed="rId3" cstate="print"/>
          <a:stretch>
            <a:fillRect/>
          </a:stretch>
        </p:blipFill>
        <p:spPr>
          <a:xfrm>
            <a:off x="4885448" y="1754815"/>
            <a:ext cx="4125906" cy="3094430"/>
          </a:xfrm>
          <a:prstGeom prst="rect">
            <a:avLst/>
          </a:prstGeom>
        </p:spPr>
      </p:pic>
      <p:sp>
        <p:nvSpPr>
          <p:cNvPr id="7" name="Rectangle 6">
            <a:extLst>
              <a:ext uri="{FF2B5EF4-FFF2-40B4-BE49-F238E27FC236}">
                <a16:creationId xmlns:a16="http://schemas.microsoft.com/office/drawing/2014/main" id="{A73752AD-201A-4828-BE52-D264125174FF}"/>
              </a:ext>
            </a:extLst>
          </p:cNvPr>
          <p:cNvSpPr/>
          <p:nvPr/>
        </p:nvSpPr>
        <p:spPr>
          <a:xfrm>
            <a:off x="1736114" y="4384090"/>
            <a:ext cx="1544012"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a:t>
            </a:r>
            <a:r>
              <a:rPr lang="en-US" sz="2100" b="1" kern="0" dirty="0" err="1">
                <a:solidFill>
                  <a:srgbClr val="FF0000"/>
                </a:solidFill>
                <a:latin typeface="Times New Roman" panose="02020603050405020304" pitchFamily="18" charset="0"/>
              </a:rPr>
              <a:t>xưa</a:t>
            </a:r>
            <a:endParaRPr lang="vi-VN" sz="2100" b="1" kern="0" dirty="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16E8E562-3FBB-46F1-AF70-46D5F7109ECE}"/>
              </a:ext>
            </a:extLst>
          </p:cNvPr>
          <p:cNvSpPr/>
          <p:nvPr/>
        </p:nvSpPr>
        <p:spPr>
          <a:xfrm>
            <a:off x="6200479" y="4384090"/>
            <a:ext cx="1531188"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nay</a:t>
            </a:r>
            <a:endParaRPr lang="vi-VN" sz="21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362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32D245-23F3-4C6C-8D40-4FDAC3DD9BF0}"/>
              </a:ext>
            </a:extLst>
          </p:cNvPr>
          <p:cNvSpPr/>
          <p:nvPr/>
        </p:nvSpPr>
        <p:spPr>
          <a:xfrm>
            <a:off x="861998" y="1422716"/>
            <a:ext cx="4960500"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sp>
        <p:nvSpPr>
          <p:cNvPr id="5" name="Rectangle 4">
            <a:extLst>
              <a:ext uri="{FF2B5EF4-FFF2-40B4-BE49-F238E27FC236}">
                <a16:creationId xmlns:a16="http://schemas.microsoft.com/office/drawing/2014/main" id="{069E9BB0-5F41-40EC-85E4-AB546393EF55}"/>
              </a:ext>
            </a:extLst>
          </p:cNvPr>
          <p:cNvSpPr/>
          <p:nvPr/>
        </p:nvSpPr>
        <p:spPr>
          <a:xfrm>
            <a:off x="394407" y="931440"/>
            <a:ext cx="5383205" cy="461665"/>
          </a:xfrm>
          <a:prstGeom prst="rect">
            <a:avLst/>
          </a:prstGeom>
        </p:spPr>
        <p:txBody>
          <a:bodyPr wrap="none">
            <a:spAutoFit/>
          </a:bodyPr>
          <a:lstStyle/>
          <a:p>
            <a:pPr defTabSz="685800"/>
            <a:r>
              <a:rPr lang="nl-NL" sz="24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CE10C83-3318-4B29-8AFD-084B70ECD61D}"/>
              </a:ext>
            </a:extLst>
          </p:cNvPr>
          <p:cNvPicPr>
            <a:picLocks noChangeAspect="1"/>
          </p:cNvPicPr>
          <p:nvPr/>
        </p:nvPicPr>
        <p:blipFill rotWithShape="1">
          <a:blip r:embed="rId2" cstate="print"/>
          <a:srcRect t="6490" b="7990"/>
          <a:stretch/>
        </p:blipFill>
        <p:spPr>
          <a:xfrm>
            <a:off x="5943599" y="540334"/>
            <a:ext cx="3117273" cy="3781276"/>
          </a:xfrm>
          <a:prstGeom prst="rect">
            <a:avLst/>
          </a:prstGeom>
        </p:spPr>
      </p:pic>
    </p:spTree>
    <p:extLst>
      <p:ext uri="{BB962C8B-B14F-4D97-AF65-F5344CB8AC3E}">
        <p14:creationId xmlns:p14="http://schemas.microsoft.com/office/powerpoint/2010/main" val="16311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9" y="1"/>
            <a:ext cx="9118312" cy="437195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4625" y="4299942"/>
            <a:ext cx="3960440" cy="769441"/>
          </a:xfrm>
          <a:prstGeom prst="rect">
            <a:avLst/>
          </a:prstGeom>
          <a:noFill/>
        </p:spPr>
        <p:txBody>
          <a:bodyPr wrap="square" rtlCol="0">
            <a:spAutoFit/>
          </a:bodyPr>
          <a:lstStyle/>
          <a:p>
            <a:pPr defTabSz="914378"/>
            <a:r>
              <a:rPr lang="vi-VN" sz="4400" b="1" dirty="0">
                <a:solidFill>
                  <a:srgbClr val="7030A0"/>
                </a:solidFill>
                <a:latin typeface="Times New Roman" panose="02020603050405020304" pitchFamily="18" charset="0"/>
              </a:rPr>
              <a:t>Tranh vẽ gì?</a:t>
            </a:r>
            <a:endParaRPr lang="en-US" sz="4400" b="1" dirty="0">
              <a:solidFill>
                <a:srgbClr val="7030A0"/>
              </a:solidFill>
              <a:latin typeface="Calibri"/>
            </a:endParaRPr>
          </a:p>
        </p:txBody>
      </p:sp>
    </p:spTree>
    <p:extLst>
      <p:ext uri="{BB962C8B-B14F-4D97-AF65-F5344CB8AC3E}">
        <p14:creationId xmlns:p14="http://schemas.microsoft.com/office/powerpoint/2010/main" val="29598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23478"/>
            <a:ext cx="8568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hought Bubble: Cloud 2"/>
          <p:cNvSpPr/>
          <p:nvPr/>
        </p:nvSpPr>
        <p:spPr>
          <a:xfrm>
            <a:off x="179512" y="2795471"/>
            <a:ext cx="4230470" cy="1955962"/>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Cao Bá Quát có mong muốn gì?</a:t>
            </a:r>
          </a:p>
        </p:txBody>
      </p:sp>
      <p:sp>
        <p:nvSpPr>
          <p:cNvPr id="4" name="Rectangle 3"/>
          <p:cNvSpPr/>
          <p:nvPr/>
        </p:nvSpPr>
        <p:spPr>
          <a:xfrm>
            <a:off x="4377408" y="3363838"/>
            <a:ext cx="4572508"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35915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64825859-93AD-405B-991E-9DF50937A600}"/>
              </a:ext>
            </a:extLst>
          </p:cNvPr>
          <p:cNvSpPr/>
          <p:nvPr/>
        </p:nvSpPr>
        <p:spPr>
          <a:xfrm>
            <a:off x="633846" y="420377"/>
            <a:ext cx="5081155" cy="1404156"/>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CC60595-1590-4415-B299-C0D4FF759C45}"/>
              </a:ext>
            </a:extLst>
          </p:cNvPr>
          <p:cNvSpPr/>
          <p:nvPr/>
        </p:nvSpPr>
        <p:spPr>
          <a:xfrm>
            <a:off x="491143" y="2189648"/>
            <a:ext cx="5743402" cy="18902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5" name="Picture 4">
            <a:extLst>
              <a:ext uri="{FF2B5EF4-FFF2-40B4-BE49-F238E27FC236}">
                <a16:creationId xmlns:a16="http://schemas.microsoft.com/office/drawing/2014/main" id="{4C526CF4-F705-41EF-947E-224E421E1389}"/>
              </a:ext>
            </a:extLst>
          </p:cNvPr>
          <p:cNvPicPr>
            <a:picLocks noChangeAspect="1"/>
          </p:cNvPicPr>
          <p:nvPr/>
        </p:nvPicPr>
        <p:blipFill>
          <a:blip r:embed="rId2" cstate="print"/>
          <a:stretch>
            <a:fillRect/>
          </a:stretch>
        </p:blipFill>
        <p:spPr>
          <a:xfrm>
            <a:off x="6437515" y="865351"/>
            <a:ext cx="2623358" cy="3699427"/>
          </a:xfrm>
          <a:prstGeom prst="rect">
            <a:avLst/>
          </a:prstGeom>
        </p:spPr>
      </p:pic>
    </p:spTree>
    <p:extLst>
      <p:ext uri="{BB962C8B-B14F-4D97-AF65-F5344CB8AC3E}">
        <p14:creationId xmlns:p14="http://schemas.microsoft.com/office/powerpoint/2010/main" val="40648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1AFD31-BD6A-4017-9A31-7F8D167ABF38}"/>
              </a:ext>
            </a:extLst>
          </p:cNvPr>
          <p:cNvSpPr/>
          <p:nvPr/>
        </p:nvSpPr>
        <p:spPr>
          <a:xfrm>
            <a:off x="340161" y="798400"/>
            <a:ext cx="4789324"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48B9B0-8D8D-49E2-AE7A-8D2647783EBB}"/>
              </a:ext>
            </a:extLst>
          </p:cNvPr>
          <p:cNvSpPr/>
          <p:nvPr/>
        </p:nvSpPr>
        <p:spPr>
          <a:xfrm>
            <a:off x="379816" y="1384641"/>
            <a:ext cx="4844144" cy="1200329"/>
          </a:xfrm>
          <a:prstGeom prst="rect">
            <a:avLst/>
          </a:prstGeom>
        </p:spPr>
        <p:txBody>
          <a:bodyPr wrap="square">
            <a:spAutoFit/>
          </a:bodyPr>
          <a:lstStyle/>
          <a:p>
            <a:pPr defTabSz="685800">
              <a:defRPr/>
            </a:pPr>
            <a:r>
              <a:rPr lang="en-US" sz="2400" kern="0" dirty="0" err="1">
                <a:solidFill>
                  <a:prstClr val="black"/>
                </a:solidFill>
                <a:latin typeface="Times New Roman" panose="02020603050405020304" pitchFamily="18" charset="0"/>
              </a:rPr>
              <a:t>Vì</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vua</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thấy</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bé</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tự</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xưng</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là</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học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trò</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nên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muốn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thử</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tài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cho</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có</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cơ</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hội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để</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chuộc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tội</a:t>
            </a:r>
            <a:r>
              <a:rPr lang="en-US" sz="2400" kern="0" dirty="0">
                <a:solidFill>
                  <a:prstClr val="black"/>
                </a:solidFill>
                <a:latin typeface="Times New Roman" panose="02020603050405020304" pitchFamily="18" charset="0"/>
              </a:rPr>
              <a:t>.</a:t>
            </a:r>
            <a:endParaRPr lang="en-US" sz="1350" kern="0" dirty="0">
              <a:solidFill>
                <a:sysClr val="windowText" lastClr="000000"/>
              </a:solidFill>
              <a:latin typeface="Calibri"/>
            </a:endParaRPr>
          </a:p>
        </p:txBody>
      </p:sp>
      <p:pic>
        <p:nvPicPr>
          <p:cNvPr id="6" name="Picture 5">
            <a:extLst>
              <a:ext uri="{FF2B5EF4-FFF2-40B4-BE49-F238E27FC236}">
                <a16:creationId xmlns:a16="http://schemas.microsoft.com/office/drawing/2014/main" id="{02676D96-5765-4CDA-ABED-D1D4EFBD7D7F}"/>
              </a:ext>
            </a:extLst>
          </p:cNvPr>
          <p:cNvPicPr>
            <a:picLocks noChangeAspect="1"/>
          </p:cNvPicPr>
          <p:nvPr/>
        </p:nvPicPr>
        <p:blipFill>
          <a:blip r:embed="rId2" cstate="print"/>
          <a:stretch>
            <a:fillRect/>
          </a:stretch>
        </p:blipFill>
        <p:spPr>
          <a:xfrm>
            <a:off x="5343120" y="475624"/>
            <a:ext cx="3558956" cy="4106489"/>
          </a:xfrm>
          <a:prstGeom prst="rect">
            <a:avLst/>
          </a:prstGeom>
        </p:spPr>
      </p:pic>
    </p:spTree>
    <p:extLst>
      <p:ext uri="{BB962C8B-B14F-4D97-AF65-F5344CB8AC3E}">
        <p14:creationId xmlns:p14="http://schemas.microsoft.com/office/powerpoint/2010/main" val="4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A3135-234C-47C5-A687-28BDDF3B58CC}"/>
              </a:ext>
            </a:extLst>
          </p:cNvPr>
          <p:cNvSpPr/>
          <p:nvPr/>
        </p:nvSpPr>
        <p:spPr>
          <a:xfrm>
            <a:off x="991688" y="1122972"/>
            <a:ext cx="6458839" cy="830997"/>
          </a:xfrm>
          <a:prstGeom prst="rect">
            <a:avLst/>
          </a:prstGeom>
        </p:spPr>
        <p:txBody>
          <a:bodyPr wrap="square">
            <a:spAutoFit/>
          </a:bodyPr>
          <a:lstStyle/>
          <a:p>
            <a:pPr defTabSz="685800"/>
            <a:r>
              <a:rPr lang="nl-NL" sz="2400" dirty="0">
                <a:solidFill>
                  <a:prstClr val="black"/>
                </a:solidFill>
                <a:latin typeface="Times New Roman" panose="02020603050405020304" pitchFamily="18" charset="0"/>
                <a:ea typeface="Times New Roman" panose="02020603050405020304" pitchFamily="18" charset="0"/>
              </a:rPr>
              <a:t>Vua ra vế đối</a:t>
            </a:r>
            <a:r>
              <a:rPr lang="vi-VN" sz="2400" dirty="0">
                <a:solidFill>
                  <a:prstClr val="black"/>
                </a:solidFill>
                <a:latin typeface="Times New Roman" panose="02020603050405020304" pitchFamily="18" charset="0"/>
                <a:ea typeface="Times New Roman" panose="02020603050405020304" pitchFamily="18" charset="0"/>
              </a:rPr>
              <a:t>:</a:t>
            </a:r>
          </a:p>
          <a:p>
            <a:pPr defTabSz="685800"/>
            <a:r>
              <a:rPr lang="nl-NL" sz="2400" dirty="0">
                <a:solidFill>
                  <a:prstClr val="black"/>
                </a:solidFill>
                <a:latin typeface="Times New Roman" panose="02020603050405020304" pitchFamily="18" charset="0"/>
                <a:ea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rPr>
              <a:t>    </a:t>
            </a:r>
            <a:r>
              <a:rPr lang="nl-NL" sz="2400" i="1" dirty="0">
                <a:solidFill>
                  <a:prstClr val="black"/>
                </a:solidFill>
                <a:latin typeface="Times New Roman" panose="02020603050405020304" pitchFamily="18" charset="0"/>
                <a:ea typeface="Times New Roman" panose="02020603050405020304" pitchFamily="18" charset="0"/>
              </a:rPr>
              <a:t>Nước trong leo lẻo cá đớp cá.</a:t>
            </a:r>
            <a:endParaRPr lang="vi-VN" sz="2400" dirty="0">
              <a:solidFill>
                <a:prstClr val="black"/>
              </a:solidFill>
              <a:latin typeface="Arial" panose="020B0604020202020204" pitchFamily="34" charset="0"/>
            </a:endParaRPr>
          </a:p>
        </p:txBody>
      </p:sp>
      <p:sp>
        <p:nvSpPr>
          <p:cNvPr id="7" name="Rectangle 6">
            <a:extLst>
              <a:ext uri="{FF2B5EF4-FFF2-40B4-BE49-F238E27FC236}">
                <a16:creationId xmlns:a16="http://schemas.microsoft.com/office/drawing/2014/main" id="{1C1A39EB-6131-4252-ACF4-0575BDC9F213}"/>
              </a:ext>
            </a:extLst>
          </p:cNvPr>
          <p:cNvSpPr/>
          <p:nvPr/>
        </p:nvSpPr>
        <p:spPr>
          <a:xfrm>
            <a:off x="559143" y="544212"/>
            <a:ext cx="3348802" cy="461665"/>
          </a:xfrm>
          <a:prstGeom prst="rect">
            <a:avLst/>
          </a:prstGeom>
        </p:spPr>
        <p:txBody>
          <a:bodyPr wrap="none">
            <a:spAutoFit/>
          </a:bodyPr>
          <a:lstStyle/>
          <a:p>
            <a:pPr algn="just" defTabSz="685800"/>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Vua ra vế đối 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6D3DE-620B-445B-875C-D6F41396E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55" y="547274"/>
            <a:ext cx="3339688" cy="3527979"/>
          </a:xfrm>
          <a:prstGeom prst="rect">
            <a:avLst/>
          </a:prstGeom>
        </p:spPr>
      </p:pic>
      <p:sp>
        <p:nvSpPr>
          <p:cNvPr id="5" name="Rectangle 4">
            <a:extLst>
              <a:ext uri="{FF2B5EF4-FFF2-40B4-BE49-F238E27FC236}">
                <a16:creationId xmlns:a16="http://schemas.microsoft.com/office/drawing/2014/main" id="{400F5317-6BAE-4460-84E5-A819EC4885DF}"/>
              </a:ext>
            </a:extLst>
          </p:cNvPr>
          <p:cNvSpPr/>
          <p:nvPr/>
        </p:nvSpPr>
        <p:spPr>
          <a:xfrm>
            <a:off x="2633849" y="4049824"/>
            <a:ext cx="3919663" cy="461665"/>
          </a:xfrm>
          <a:prstGeom prst="rect">
            <a:avLst/>
          </a:prstGeom>
        </p:spPr>
        <p:txBody>
          <a:bodyPr wrap="none">
            <a:spAutoFit/>
          </a:bodyPr>
          <a:lstStyle/>
          <a:p>
            <a:pPr defTabSz="685800"/>
            <a:r>
              <a:rPr lang="nl-NL" sz="24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2400" b="1" dirty="0">
              <a:solidFill>
                <a:srgbClr val="FF0000"/>
              </a:solidFill>
              <a:latin typeface="Arial" panose="020B0604020202020204" pitchFamily="34" charset="0"/>
            </a:endParaRPr>
          </a:p>
        </p:txBody>
      </p:sp>
      <p:pic>
        <p:nvPicPr>
          <p:cNvPr id="6" name="Picture 5">
            <a:extLst>
              <a:ext uri="{FF2B5EF4-FFF2-40B4-BE49-F238E27FC236}">
                <a16:creationId xmlns:a16="http://schemas.microsoft.com/office/drawing/2014/main" id="{FAE1A49A-0D2F-450B-B892-D6800E03A7AD}"/>
              </a:ext>
            </a:extLst>
          </p:cNvPr>
          <p:cNvPicPr>
            <a:picLocks noChangeAspect="1"/>
          </p:cNvPicPr>
          <p:nvPr/>
        </p:nvPicPr>
        <p:blipFill>
          <a:blip r:embed="rId4" cstate="print"/>
          <a:stretch>
            <a:fillRect/>
          </a:stretch>
        </p:blipFill>
        <p:spPr>
          <a:xfrm>
            <a:off x="3712029" y="547275"/>
            <a:ext cx="5307806" cy="3527979"/>
          </a:xfrm>
          <a:prstGeom prst="rect">
            <a:avLst/>
          </a:prstGeom>
        </p:spPr>
      </p:pic>
    </p:spTree>
    <p:extLst>
      <p:ext uri="{BB962C8B-B14F-4D97-AF65-F5344CB8AC3E}">
        <p14:creationId xmlns:p14="http://schemas.microsoft.com/office/powerpoint/2010/main" val="4282208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Thinking in a Foreign Language Made Easy | FluentU Language Learning">
            <a:extLst>
              <a:ext uri="{FF2B5EF4-FFF2-40B4-BE49-F238E27FC236}">
                <a16:creationId xmlns:a16="http://schemas.microsoft.com/office/drawing/2014/main" id="{40C6EB3C-9AC7-4EF9-968C-8FFA4241E5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3985" y="846742"/>
            <a:ext cx="3571875" cy="237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969FA33-CA2E-4D00-82C8-D7CA536FDE0C}"/>
              </a:ext>
            </a:extLst>
          </p:cNvPr>
          <p:cNvSpPr/>
          <p:nvPr/>
        </p:nvSpPr>
        <p:spPr>
          <a:xfrm>
            <a:off x="2025814" y="2252159"/>
            <a:ext cx="4892686"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872F08C-C7F8-4A0E-B1B0-9135D156776D}"/>
              </a:ext>
            </a:extLst>
          </p:cNvPr>
          <p:cNvSpPr/>
          <p:nvPr/>
        </p:nvSpPr>
        <p:spPr>
          <a:xfrm>
            <a:off x="2063067" y="2690740"/>
            <a:ext cx="5843074" cy="830997"/>
          </a:xfrm>
          <a:prstGeom prst="rect">
            <a:avLst/>
          </a:prstGeom>
        </p:spPr>
        <p:txBody>
          <a:bodyPr wrap="none">
            <a:spAutoFit/>
          </a:bodyPr>
          <a:lstStyle/>
          <a:p>
            <a:pPr algn="just" defTabSz="68580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defTabSz="685800"/>
            <a:r>
              <a:rPr lang="vi-VN" sz="2400" i="1" dirty="0">
                <a:solidFill>
                  <a:prstClr val="black"/>
                </a:solidFill>
                <a:latin typeface="Times New Roman" panose="02020603050405020304" pitchFamily="18" charset="0"/>
                <a:cs typeface="Times New Roman" panose="02020603050405020304" pitchFamily="18" charset="0"/>
              </a:rPr>
              <a:t>    </a:t>
            </a:r>
            <a:r>
              <a:rPr lang="vi-VN" sz="2400" b="1" i="1" dirty="0">
                <a:solidFill>
                  <a:prstClr val="black"/>
                </a:solidFill>
                <a:latin typeface="Times New Roman" panose="02020603050405020304" pitchFamily="18" charset="0"/>
                <a:cs typeface="Times New Roman" panose="02020603050405020304" pitchFamily="18" charset="0"/>
              </a:rPr>
              <a:t>Trời nắng chang chang người trói người.</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5BAA0-C24B-4047-BC00-7D2661D293DC}"/>
              </a:ext>
            </a:extLst>
          </p:cNvPr>
          <p:cNvSpPr txBox="1"/>
          <p:nvPr/>
        </p:nvSpPr>
        <p:spPr>
          <a:xfrm>
            <a:off x="0" y="915566"/>
            <a:ext cx="8208912" cy="95410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vua nguôi giận, truyền lệnh cởi trói, tha cho cậu bé.</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267136" y="267494"/>
            <a:ext cx="6393097"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Khi cậu bé đối lại thì nhà vua đã làm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Rectangle 6"/>
          <p:cNvSpPr/>
          <p:nvPr/>
        </p:nvSpPr>
        <p:spPr>
          <a:xfrm>
            <a:off x="275611" y="1851670"/>
            <a:ext cx="7032694"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 thấy Cao Bá Quát là người như thế nào?</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E6B04E9-7783-4DF1-8B5F-FE1AE0A5BE16}"/>
              </a:ext>
            </a:extLst>
          </p:cNvPr>
          <p:cNvSpPr txBox="1"/>
          <p:nvPr/>
        </p:nvSpPr>
        <p:spPr>
          <a:xfrm>
            <a:off x="107504" y="2427734"/>
            <a:ext cx="8208912"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Cao Bá Quát là người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minh, tài trí và đối đáp giỏi.</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p:cNvSpPr/>
          <p:nvPr/>
        </p:nvSpPr>
        <p:spPr>
          <a:xfrm>
            <a:off x="267135" y="3486150"/>
            <a:ext cx="6349815"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chuyện ca ngợi ai? Ca ngợi điều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8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107370" y="-92804"/>
            <a:ext cx="5472608" cy="2160240"/>
          </a:xfrm>
          <a:prstGeom prst="cloudCallout">
            <a:avLst>
              <a:gd name="adj1" fmla="val 52200"/>
              <a:gd name="adj2" fmla="val 54356"/>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sp>
        <p:nvSpPr>
          <p:cNvPr id="3" name="TextBox 2"/>
          <p:cNvSpPr txBox="1"/>
          <p:nvPr/>
        </p:nvSpPr>
        <p:spPr>
          <a:xfrm>
            <a:off x="899592" y="2316526"/>
            <a:ext cx="7992888" cy="1754326"/>
          </a:xfrm>
          <a:prstGeom prst="rect">
            <a:avLst/>
          </a:prstGeom>
          <a:noFill/>
        </p:spPr>
        <p:txBody>
          <a:bodyPr wrap="square" rtlCol="0">
            <a:spAutoFit/>
          </a:bodyPr>
          <a:lstStyle/>
          <a:p>
            <a:pPr algn="just"/>
            <a:r>
              <a:rPr lang="vi-VN" sz="3600" b="1" dirty="0">
                <a:solidFill>
                  <a:srgbClr val="002060"/>
                </a:solidFill>
                <a:latin typeface="+mj-lt"/>
              </a:rPr>
              <a:t>Câu chuyện ca ngợi Cao Bá Quát đã thể hiện tư chất thông minh từ nhỏ, giỏi đối đáp.</a:t>
            </a:r>
          </a:p>
        </p:txBody>
      </p:sp>
      <p:sp>
        <p:nvSpPr>
          <p:cNvPr id="4" name="Thought Bubble: Cloud 1"/>
          <p:cNvSpPr/>
          <p:nvPr/>
        </p:nvSpPr>
        <p:spPr>
          <a:xfrm>
            <a:off x="228600" y="52070"/>
            <a:ext cx="5110480" cy="1754505"/>
          </a:xfrm>
          <a:prstGeom prst="cloudCallout">
            <a:avLst>
              <a:gd name="adj1" fmla="val 57455"/>
              <a:gd name="adj2" fmla="val 69942"/>
            </a:avLst>
          </a:prstGeom>
        </p:spPr>
        <p:style>
          <a:lnRef idx="2">
            <a:schemeClr val="accent4"/>
          </a:lnRef>
          <a:fillRef idx="1">
            <a:schemeClr val="lt1"/>
          </a:fillRef>
          <a:effectRef idx="0">
            <a:schemeClr val="accent4"/>
          </a:effectRef>
          <a:fontRef idx="minor">
            <a:schemeClr val="dk1"/>
          </a:fontRef>
        </p:style>
        <p:txBody>
          <a:bodyPr rtlCol="0" anchor="ctr"/>
          <a:lstStyle/>
          <a:p>
            <a:r>
              <a:rPr lang="en-US" altLang="vi-VN" sz="3200" b="1" dirty="0">
                <a:solidFill>
                  <a:srgbClr val="FF0000"/>
                </a:solidFill>
              </a:rPr>
              <a:t>      </a:t>
            </a:r>
            <a:r>
              <a:rPr lang="en-US" altLang="vi-VN" sz="3200" b="1" dirty="0" smtClean="0">
                <a:solidFill>
                  <a:srgbClr val="FF0000"/>
                </a:solidFill>
              </a:rPr>
              <a:t>Ý </a:t>
            </a:r>
            <a:r>
              <a:rPr lang="en-US" altLang="vi-VN" sz="3200" b="1" dirty="0" err="1" smtClean="0">
                <a:solidFill>
                  <a:srgbClr val="FF0000"/>
                </a:solidFill>
              </a:rPr>
              <a:t>nghĩa</a:t>
            </a:r>
            <a:endParaRPr lang="en-US" altLang="vi-VN"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p:nvPr>
        </p:nvSpPr>
        <p:spPr>
          <a:xfrm>
            <a:off x="457200" y="742950"/>
            <a:ext cx="8229600" cy="4388644"/>
          </a:xfrm>
        </p:spPr>
        <p:txBody>
          <a:bodyPr/>
          <a:lstStyle/>
          <a:p>
            <a:pPr eaLnBrk="1" hangingPunct="1">
              <a:buFontTx/>
              <a:buNone/>
            </a:pPr>
            <a:r>
              <a:rPr lang="en-US" altLang="vi-VN" dirty="0"/>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nói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trò</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ra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lệnh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cậu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thì</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Nhìn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mặt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hồ</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lúc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đuổi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tức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như</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trong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leo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lẻo</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đớp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cần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nghĩ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lâu</a:t>
            </a:r>
            <a:r>
              <a:rPr lang="en-US" altLang="vi-VN" sz="2800" dirty="0">
                <a:latin typeface="Times New Roman" panose="02020603050405020304" pitchFamily="18" charset="0"/>
                <a:cs typeface="Times New Roman" panose="02020603050405020304" pitchFamily="18" charset="0"/>
              </a:rPr>
              <a:t> la </a:t>
            </a:r>
            <a:r>
              <a:rPr lang="en-US" altLang="vi-VN" sz="2800" dirty="0" err="1">
                <a:latin typeface="Times New Roman" panose="02020603050405020304" pitchFamily="18" charset="0"/>
                <a:cs typeface="Times New Roman" panose="02020603050405020304" pitchFamily="18" charset="0"/>
              </a:rPr>
              <a:t>gì</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Cao </a:t>
            </a:r>
            <a:r>
              <a:rPr lang="en-US" altLang="vi-VN" sz="2800" dirty="0" err="1">
                <a:latin typeface="Times New Roman" panose="02020603050405020304" pitchFamily="18" charset="0"/>
                <a:cs typeface="Times New Roman" panose="02020603050405020304" pitchFamily="18" charset="0"/>
              </a:rPr>
              <a:t>Bá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trói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đối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lại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luôn</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Trời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nắng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trói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endParaRPr lang="vi-VN" dirty="0"/>
          </a:p>
        </p:txBody>
      </p:sp>
      <p:sp>
        <p:nvSpPr>
          <p:cNvPr id="3" name="Rounded Rectangle 2"/>
          <p:cNvSpPr/>
          <p:nvPr/>
        </p:nvSpPr>
        <p:spPr>
          <a:xfrm>
            <a:off x="107504" y="483518"/>
            <a:ext cx="3657600" cy="400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u="sng" dirty="0">
                <a:solidFill>
                  <a:srgbClr val="7030A0"/>
                </a:solidFill>
                <a:latin typeface="Times New Roman" panose="02020603050405020304" pitchFamily="18" charset="0"/>
                <a:cs typeface="Times New Roman" panose="02020603050405020304" pitchFamily="18" charset="0"/>
              </a:rPr>
              <a:t>3. </a:t>
            </a:r>
            <a:r>
              <a:rPr lang="en-US" sz="3200" b="1" u="sng" dirty="0" err="1">
                <a:solidFill>
                  <a:srgbClr val="7030A0"/>
                </a:solidFill>
                <a:latin typeface="Times New Roman" panose="02020603050405020304" pitchFamily="18" charset="0"/>
                <a:cs typeface="Times New Roman" panose="02020603050405020304" pitchFamily="18" charset="0"/>
              </a:rPr>
              <a:t>Luyện</a:t>
            </a:r>
            <a:r>
              <a:rPr lang="en-US" sz="3200" b="1" u="sng" dirty="0">
                <a:solidFill>
                  <a:srgbClr val="7030A0"/>
                </a:solidFill>
                <a:latin typeface="Times New Roman" panose="02020603050405020304" pitchFamily="18" charset="0"/>
                <a:cs typeface="Times New Roman" panose="02020603050405020304" pitchFamily="18" charset="0"/>
              </a:rPr>
              <a:t> đọc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barn(inVertical)">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barn(inVertical)">
                                      <p:cBhvr>
                                        <p:cTn id="12" dur="500"/>
                                        <p:tgtEl>
                                          <p:spTgt spid="2662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Effect transition="in" filter="barn(inVertical)">
                                      <p:cBhvr>
                                        <p:cTn id="15" dur="500"/>
                                        <p:tgtEl>
                                          <p:spTgt spid="2662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626">
                                            <p:txEl>
                                              <p:pRg st="3" end="3"/>
                                            </p:txEl>
                                          </p:spTgt>
                                        </p:tgtEl>
                                        <p:attrNameLst>
                                          <p:attrName>style.visibility</p:attrName>
                                        </p:attrNameLst>
                                      </p:cBhvr>
                                      <p:to>
                                        <p:strVal val="visible"/>
                                      </p:to>
                                    </p:set>
                                    <p:animEffect transition="in" filter="barn(inVertical)">
                                      <p:cBhvr>
                                        <p:cTn id="18" dur="500"/>
                                        <p:tgtEl>
                                          <p:spTgt spid="2662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626">
                                            <p:txEl>
                                              <p:pRg st="4" end="4"/>
                                            </p:txEl>
                                          </p:spTgt>
                                        </p:tgtEl>
                                        <p:attrNameLst>
                                          <p:attrName>style.visibility</p:attrName>
                                        </p:attrNameLst>
                                      </p:cBhvr>
                                      <p:to>
                                        <p:strVal val="visible"/>
                                      </p:to>
                                    </p:set>
                                    <p:animEffect transition="in" filter="barn(inVertical)">
                                      <p:cBhvr>
                                        <p:cTn id="21" dur="500"/>
                                        <p:tgtEl>
                                          <p:spTgt spid="26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4"/>
          <p:cNvSpPr txBox="1">
            <a:spLocks noChangeArrowheads="1"/>
          </p:cNvSpPr>
          <p:nvPr/>
        </p:nvSpPr>
        <p:spPr bwMode="auto">
          <a:xfrm>
            <a:off x="525463" y="813436"/>
            <a:ext cx="2348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u="sng" dirty="0">
                <a:solidFill>
                  <a:srgbClr val="7030A0"/>
                </a:solidFill>
                <a:latin typeface="Times New Roman" panose="02020603050405020304" pitchFamily="18" charset="0"/>
                <a:cs typeface="Times New Roman" panose="02020603050405020304" pitchFamily="18" charset="0"/>
              </a:rPr>
              <a:t>KỂ CHUYỆN</a:t>
            </a:r>
          </a:p>
        </p:txBody>
      </p:sp>
      <p:sp>
        <p:nvSpPr>
          <p:cNvPr id="7" name="TextBox 6"/>
          <p:cNvSpPr txBox="1">
            <a:spLocks noChangeArrowheads="1"/>
          </p:cNvSpPr>
          <p:nvPr/>
        </p:nvSpPr>
        <p:spPr bwMode="auto">
          <a:xfrm>
            <a:off x="228600" y="1456135"/>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3" y="2171700"/>
            <a:ext cx="22780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8726" y="2171700"/>
            <a:ext cx="2378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0250"/>
            <a:ext cx="2057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2000250"/>
            <a:ext cx="20177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53000"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3" name="Oval 12"/>
          <p:cNvSpPr/>
          <p:nvPr/>
        </p:nvSpPr>
        <p:spPr>
          <a:xfrm>
            <a:off x="1270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4" name="Oval 13"/>
          <p:cNvSpPr/>
          <p:nvPr/>
        </p:nvSpPr>
        <p:spPr>
          <a:xfrm>
            <a:off x="24987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5" name="Oval 14"/>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04DA7-21B2-416B-9E14-958E222A58AF}"/>
              </a:ext>
            </a:extLst>
          </p:cNvPr>
          <p:cNvPicPr>
            <a:picLocks noChangeAspect="1"/>
          </p:cNvPicPr>
          <p:nvPr/>
        </p:nvPicPr>
        <p:blipFill>
          <a:blip r:embed="rId2" cstate="print"/>
          <a:stretch>
            <a:fillRect/>
          </a:stretch>
        </p:blipFill>
        <p:spPr>
          <a:xfrm>
            <a:off x="655827" y="1380995"/>
            <a:ext cx="7554985" cy="3446052"/>
          </a:xfrm>
          <a:prstGeom prst="rect">
            <a:avLst/>
          </a:prstGeom>
        </p:spPr>
      </p:pic>
      <p:sp>
        <p:nvSpPr>
          <p:cNvPr id="6" name="Rectangle 5">
            <a:extLst>
              <a:ext uri="{FF2B5EF4-FFF2-40B4-BE49-F238E27FC236}">
                <a16:creationId xmlns:a16="http://schemas.microsoft.com/office/drawing/2014/main" id="{224B8ACE-71F3-4451-A1F1-CDFE91299913}"/>
              </a:ext>
            </a:extLst>
          </p:cNvPr>
          <p:cNvSpPr/>
          <p:nvPr/>
        </p:nvSpPr>
        <p:spPr>
          <a:xfrm>
            <a:off x="2123729" y="0"/>
            <a:ext cx="5051458" cy="807913"/>
          </a:xfrm>
          <a:prstGeom prst="rect">
            <a:avLst/>
          </a:prstGeom>
          <a:noFill/>
        </p:spPr>
        <p:txBody>
          <a:bodyPr wrap="square" lIns="68580" tIns="34290" rIns="68580" bIns="34290">
            <a:spAutoFit/>
          </a:bodyPr>
          <a:lstStyle/>
          <a:p>
            <a:pPr algn="ctr" defTabSz="685800"/>
            <a:r>
              <a:rPr lang="vi-VN"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Thứ hai ngày 28 tháng 2 năm 2022</a:t>
            </a:r>
          </a:p>
          <a:p>
            <a:pPr algn="ctr" defTabSz="685800"/>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đọc</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kể</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chuyện</a:t>
            </a:r>
            <a:endPar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24B8ACE-71F3-4451-A1F1-CDFE91299913}"/>
              </a:ext>
            </a:extLst>
          </p:cNvPr>
          <p:cNvSpPr/>
          <p:nvPr/>
        </p:nvSpPr>
        <p:spPr>
          <a:xfrm>
            <a:off x="2627784" y="807914"/>
            <a:ext cx="3704249" cy="561692"/>
          </a:xfrm>
          <a:prstGeom prst="rect">
            <a:avLst/>
          </a:prstGeom>
          <a:noFill/>
        </p:spPr>
        <p:txBody>
          <a:bodyPr wrap="square" lIns="68580" tIns="34290" rIns="68580" bIns="34290">
            <a:spAutoFit/>
          </a:bodyPr>
          <a:lstStyle/>
          <a:p>
            <a:pPr algn="ctr" defTabSz="685800"/>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a:spLocks noChangeArrowheads="1"/>
          </p:cNvSpPr>
          <p:nvPr/>
        </p:nvSpPr>
        <p:spPr bwMode="auto">
          <a:xfrm>
            <a:off x="304799" y="968915"/>
            <a:ext cx="5006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Kể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bộ</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endParaRPr lang="en-US" sz="3200" b="1" i="1" dirty="0">
              <a:latin typeface="Times New Roman" panose="02020603050405020304" pitchFamily="18" charset="0"/>
              <a:cs typeface="Times New Roman" panose="02020603050405020304" pitchFamily="18" charset="0"/>
            </a:endParaRPr>
          </a:p>
        </p:txBody>
      </p:sp>
      <p:pic>
        <p:nvPicPr>
          <p:cNvPr id="133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707654"/>
            <a:ext cx="22764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6" y="1707654"/>
            <a:ext cx="23780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553690"/>
            <a:ext cx="2057400" cy="3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1553690"/>
            <a:ext cx="2017712" cy="330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762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2" name="Oval 11"/>
          <p:cNvSpPr/>
          <p:nvPr/>
        </p:nvSpPr>
        <p:spPr>
          <a:xfrm>
            <a:off x="2166938"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3" name="Oval 12"/>
          <p:cNvSpPr/>
          <p:nvPr/>
        </p:nvSpPr>
        <p:spPr>
          <a:xfrm>
            <a:off x="45561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4" name="Oval 13"/>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139952" y="267494"/>
            <a:ext cx="3312368" cy="10801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rgbClr val="FF0000"/>
                </a:solidFill>
                <a:latin typeface="Times New Roman" panose="02020603050405020304" pitchFamily="18" charset="0"/>
                <a:cs typeface="Times New Roman" panose="02020603050405020304" pitchFamily="18" charset="0"/>
              </a:rPr>
              <a:t>Dặn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dò</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1187624" y="1563638"/>
            <a:ext cx="6624736" cy="3024336"/>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nay.</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C224100-2E7E-43CE-A95A-638661D4819A}"/>
              </a:ext>
            </a:extLst>
          </p:cNvPr>
          <p:cNvSpPr>
            <a:spLocks noChangeArrowheads="1"/>
          </p:cNvSpPr>
          <p:nvPr/>
        </p:nvSpPr>
        <p:spPr bwMode="auto">
          <a:xfrm>
            <a:off x="171450" y="826933"/>
            <a:ext cx="88011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1725" b="1" dirty="0">
                <a:solidFill>
                  <a:prstClr val="black"/>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1.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2. Cao Bá Quát, khi ấy còn là một cậu bé, muốn nhìn rõ mặt vua. Cậu nảy ra một ý, liền cởi hết quần áo, nhảy xuống hồ tắm. Quân lính nhìn thấy, </a:t>
            </a:r>
            <a:r>
              <a:rPr lang="en-US" altLang="en-US" sz="1725" b="1" dirty="0" err="1">
                <a:solidFill>
                  <a:srgbClr val="002060"/>
                </a:solidFill>
                <a:latin typeface="Times New Roman" panose="02020603050405020304" pitchFamily="18" charset="0"/>
                <a:cs typeface="Times New Roman" panose="02020603050405020304" pitchFamily="18" charset="0"/>
              </a:rPr>
              <a:t>hốt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hoảng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3. C</a:t>
            </a:r>
            <a:r>
              <a:rPr lang="en-US" altLang="en-US" sz="1725" b="1" dirty="0" err="1">
                <a:solidFill>
                  <a:srgbClr val="002060"/>
                </a:solidFill>
                <a:latin typeface="Times New Roman" panose="02020603050405020304" pitchFamily="18" charset="0"/>
                <a:cs typeface="Times New Roman" panose="02020603050405020304" pitchFamily="18" charset="0"/>
              </a:rPr>
              <a:t>ậu</a:t>
            </a:r>
            <a:r>
              <a:rPr lang="vi-VN" altLang="en-US" sz="1725" b="1" dirty="0">
                <a:solidFill>
                  <a:srgbClr val="00206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nên</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không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biết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gì</a:t>
            </a:r>
            <a:r>
              <a:rPr lang="vi-VN" altLang="en-US" sz="1725" b="1" dirty="0">
                <a:solidFill>
                  <a:srgbClr val="00206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1725" b="1" dirty="0" err="1">
                <a:solidFill>
                  <a:srgbClr val="002060"/>
                </a:solidFill>
                <a:latin typeface="Times New Roman" panose="02020603050405020304" pitchFamily="18" charset="0"/>
                <a:cs typeface="Times New Roman" panose="02020603050405020304" pitchFamily="18" charset="0"/>
              </a:rPr>
              <a:t>hồ</a:t>
            </a:r>
            <a:r>
              <a:rPr lang="vi-VN" altLang="en-US" sz="1725" b="1" dirty="0">
                <a:solidFill>
                  <a:srgbClr val="00206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Nước trong leo lẻo cá đớp cá</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vi-VN" altLang="en-US" sz="1725" b="1" dirty="0">
                <a:solidFill>
                  <a:srgbClr val="00206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Trời nắng chang chang người trói người</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4. Vế đối vừa cứng cỏi, vừa rất chỉnh, biểu lộ sự nhanh trí, thông minh. Vua nguôi giận, truyền lệnh cởi trói, tha cho cậu bé.</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2060"/>
                </a:solidFill>
                <a:latin typeface="Times New Roman" panose="02020603050405020304" pitchFamily="18" charset="0"/>
                <a:cs typeface="Times New Roman" panose="02020603050405020304" pitchFamily="18" charset="0"/>
              </a:rPr>
              <a:t>Theo</a:t>
            </a:r>
            <a:r>
              <a:rPr lang="vi-VN" altLang="en-US" sz="1725" dirty="0">
                <a:solidFill>
                  <a:srgbClr val="00206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a16="http://schemas.microsoft.com/office/drawing/2014/main" id="{651AE9BA-5E80-4DCB-9520-FEBB0304F97B}"/>
              </a:ext>
            </a:extLst>
          </p:cNvPr>
          <p:cNvSpPr/>
          <p:nvPr/>
        </p:nvSpPr>
        <p:spPr>
          <a:xfrm>
            <a:off x="3074475" y="95250"/>
            <a:ext cx="2995051" cy="577081"/>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a:spAutoFit/>
          </a:bodyPr>
          <a:lstStyle/>
          <a:p>
            <a:pPr algn="ctr" defTabSz="685800"/>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07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F3AF468-2A5C-444E-87D7-9B719BEE7EB7}"/>
              </a:ext>
            </a:extLst>
          </p:cNvPr>
          <p:cNvGrpSpPr>
            <a:grpSpLocks/>
          </p:cNvGrpSpPr>
          <p:nvPr/>
        </p:nvGrpSpPr>
        <p:grpSpPr bwMode="auto">
          <a:xfrm>
            <a:off x="2469682" y="1441251"/>
            <a:ext cx="1622824" cy="1062039"/>
            <a:chOff x="230" y="677"/>
            <a:chExt cx="1363" cy="892"/>
          </a:xfrm>
        </p:grpSpPr>
        <p:sp>
          <p:nvSpPr>
            <p:cNvPr id="3" name="Text Box 6">
              <a:extLst>
                <a:ext uri="{FF2B5EF4-FFF2-40B4-BE49-F238E27FC236}">
                  <a16:creationId xmlns:a16="http://schemas.microsoft.com/office/drawing/2014/main" id="{33E8E62B-01E5-4B96-A820-B7E63D8ECC0E}"/>
                </a:ext>
              </a:extLst>
            </p:cNvPr>
            <p:cNvSpPr txBox="1">
              <a:spLocks noChangeArrowheads="1"/>
            </p:cNvSpPr>
            <p:nvPr/>
          </p:nvSpPr>
          <p:spPr bwMode="auto">
            <a:xfrm>
              <a:off x="328" y="1181"/>
              <a:ext cx="91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la </a:t>
              </a:r>
              <a:r>
                <a:rPr lang="en-US" altLang="en-US" sz="2400" b="1" dirty="0" err="1">
                  <a:solidFill>
                    <a:prstClr val="black"/>
                  </a:solidFill>
                  <a:latin typeface="Times New Roman" panose="02020603050405020304" pitchFamily="18" charset="0"/>
                  <a:cs typeface="Times New Roman" panose="02020603050405020304" pitchFamily="18" charset="0"/>
                </a:rPr>
                <a:t>hét</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DE358732-F5B8-48C4-BA9F-8AC5AA68583E}"/>
                </a:ext>
              </a:extLst>
            </p:cNvPr>
            <p:cNvSpPr txBox="1">
              <a:spLocks noChangeArrowheads="1"/>
            </p:cNvSpPr>
            <p:nvPr/>
          </p:nvSpPr>
          <p:spPr bwMode="auto">
            <a:xfrm>
              <a:off x="230" y="677"/>
              <a:ext cx="13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quân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lính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5" name="Group 8">
            <a:extLst>
              <a:ext uri="{FF2B5EF4-FFF2-40B4-BE49-F238E27FC236}">
                <a16:creationId xmlns:a16="http://schemas.microsoft.com/office/drawing/2014/main" id="{013587BA-DBCC-4EEC-B259-CB2B9C292AED}"/>
              </a:ext>
            </a:extLst>
          </p:cNvPr>
          <p:cNvGrpSpPr>
            <a:grpSpLocks/>
          </p:cNvGrpSpPr>
          <p:nvPr/>
        </p:nvGrpSpPr>
        <p:grpSpPr bwMode="auto">
          <a:xfrm>
            <a:off x="2470224" y="2637872"/>
            <a:ext cx="1877616" cy="1082279"/>
            <a:chOff x="217" y="1671"/>
            <a:chExt cx="1577" cy="909"/>
          </a:xfrm>
        </p:grpSpPr>
        <p:sp>
          <p:nvSpPr>
            <p:cNvPr id="6" name="Text Box 9">
              <a:extLst>
                <a:ext uri="{FF2B5EF4-FFF2-40B4-BE49-F238E27FC236}">
                  <a16:creationId xmlns:a16="http://schemas.microsoft.com/office/drawing/2014/main" id="{880A1489-8D48-4DDC-89FC-071D8C720BB7}"/>
                </a:ext>
              </a:extLst>
            </p:cNvPr>
            <p:cNvSpPr txBox="1">
              <a:spLocks noChangeArrowheads="1"/>
            </p:cNvSpPr>
            <p:nvPr/>
          </p:nvSpPr>
          <p:spPr bwMode="auto">
            <a:xfrm>
              <a:off x="217" y="1671"/>
              <a:ext cx="157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truyền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lệnh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 Box 10">
              <a:extLst>
                <a:ext uri="{FF2B5EF4-FFF2-40B4-BE49-F238E27FC236}">
                  <a16:creationId xmlns:a16="http://schemas.microsoft.com/office/drawing/2014/main" id="{49B02FC1-29ED-4583-90C7-D866B0D5FBE3}"/>
                </a:ext>
              </a:extLst>
            </p:cNvPr>
            <p:cNvSpPr txBox="1">
              <a:spLocks noChangeArrowheads="1"/>
            </p:cNvSpPr>
            <p:nvPr/>
          </p:nvSpPr>
          <p:spPr bwMode="auto">
            <a:xfrm>
              <a:off x="217" y="2192"/>
              <a:ext cx="13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náo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động</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sp>
        <p:nvSpPr>
          <p:cNvPr id="8" name="Text Box 13">
            <a:extLst>
              <a:ext uri="{FF2B5EF4-FFF2-40B4-BE49-F238E27FC236}">
                <a16:creationId xmlns:a16="http://schemas.microsoft.com/office/drawing/2014/main" id="{1936A8AE-5EC3-470C-820E-0A156B783E2C}"/>
              </a:ext>
            </a:extLst>
          </p:cNvPr>
          <p:cNvSpPr txBox="1">
            <a:spLocks noChangeArrowheads="1"/>
          </p:cNvSpPr>
          <p:nvPr/>
        </p:nvSpPr>
        <p:spPr bwMode="auto">
          <a:xfrm>
            <a:off x="2408314" y="3829688"/>
            <a:ext cx="1268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 </a:t>
            </a:r>
            <a:r>
              <a:rPr lang="en-US" altLang="en-US" sz="2400" b="1" dirty="0" err="1">
                <a:solidFill>
                  <a:prstClr val="black"/>
                </a:solidFill>
                <a:latin typeface="Times New Roman" panose="02020603050405020304" pitchFamily="18" charset="0"/>
                <a:cs typeface="Times New Roman" panose="02020603050405020304" pitchFamily="18" charset="0"/>
              </a:rPr>
              <a:t>leo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lẻo</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3">
            <a:extLst>
              <a:ext uri="{FF2B5EF4-FFF2-40B4-BE49-F238E27FC236}">
                <a16:creationId xmlns:a16="http://schemas.microsoft.com/office/drawing/2014/main" id="{15D13A9C-2B0D-46F1-8D62-D4E964CA15F2}"/>
              </a:ext>
            </a:extLst>
          </p:cNvPr>
          <p:cNvSpPr txBox="1">
            <a:spLocks noChangeArrowheads="1"/>
          </p:cNvSpPr>
          <p:nvPr/>
        </p:nvSpPr>
        <p:spPr bwMode="auto">
          <a:xfrm>
            <a:off x="1979712" y="652122"/>
            <a:ext cx="3492968" cy="400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indent="-257175" defTabSz="685800" fontAlgn="base">
              <a:spcBef>
                <a:spcPct val="20000"/>
              </a:spcBef>
              <a:spcAft>
                <a:spcPct val="0"/>
              </a:spcAft>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Luyện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từ</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khó</a:t>
            </a:r>
            <a:r>
              <a:rPr lang="en-US" altLang="en-US" sz="30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4991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2267744" y="1995686"/>
            <a:ext cx="4464496" cy="830997"/>
          </a:xfrm>
          <a:prstGeom prst="rect">
            <a:avLst/>
          </a:prstGeom>
          <a:noFill/>
        </p:spPr>
        <p:txBody>
          <a:bodyPr wrap="square" rtlCol="0">
            <a:spAutoFit/>
          </a:bodyPr>
          <a:lstStyle/>
          <a:p>
            <a:r>
              <a:rPr lang="en-US" sz="4800" dirty="0">
                <a:solidFill>
                  <a:srgbClr val="FF0000"/>
                </a:solidFill>
              </a:rPr>
              <a:t>GIẢI NGHĨA TỪ</a:t>
            </a:r>
          </a:p>
        </p:txBody>
      </p:sp>
    </p:spTree>
    <p:extLst>
      <p:ext uri="{BB962C8B-B14F-4D97-AF65-F5344CB8AC3E}">
        <p14:creationId xmlns:p14="http://schemas.microsoft.com/office/powerpoint/2010/main" val="697797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lang-minh-m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3478"/>
            <a:ext cx="3975348"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attac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55" y="123478"/>
            <a:ext cx="4097291"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2830" y="4403893"/>
            <a:ext cx="3948517" cy="523220"/>
          </a:xfrm>
          <a:prstGeom prst="rect">
            <a:avLst/>
          </a:prstGeom>
        </p:spPr>
        <p:txBody>
          <a:bodyPr wrap="none">
            <a:spAutoFit/>
          </a:bodyPr>
          <a:lstStyle/>
          <a:p>
            <a:r>
              <a:rPr lang="en-US" altLang="en-US" sz="2800" b="1" dirty="0">
                <a:solidFill>
                  <a:srgbClr val="000099"/>
                </a:solidFill>
                <a:latin typeface="Times New Roman" panose="02020603050405020304" pitchFamily="18" charset="0"/>
              </a:rPr>
              <a:t>Minh </a:t>
            </a:r>
            <a:r>
              <a:rPr lang="en-US" altLang="en-US" sz="2800" b="1" dirty="0" err="1">
                <a:solidFill>
                  <a:srgbClr val="000099"/>
                </a:solidFill>
                <a:latin typeface="Times New Roman" panose="02020603050405020304" pitchFamily="18" charset="0"/>
              </a:rPr>
              <a:t>Mạng</a:t>
            </a:r>
            <a:r>
              <a:rPr lang="en-US" altLang="en-US" sz="2800" b="1" dirty="0">
                <a:solidFill>
                  <a:srgbClr val="000099"/>
                </a:solidFill>
                <a:latin typeface="Times New Roman" panose="02020603050405020304" pitchFamily="18" charset="0"/>
              </a:rPr>
              <a:t> (1791- 1840)</a:t>
            </a:r>
          </a:p>
        </p:txBody>
      </p:sp>
      <p:sp>
        <p:nvSpPr>
          <p:cNvPr id="3" name="Rectangle 2"/>
          <p:cNvSpPr/>
          <p:nvPr/>
        </p:nvSpPr>
        <p:spPr>
          <a:xfrm>
            <a:off x="5148064" y="4356832"/>
            <a:ext cx="2898550" cy="523220"/>
          </a:xfrm>
          <a:prstGeom prst="rect">
            <a:avLst/>
          </a:prstGeom>
        </p:spPr>
        <p:txBody>
          <a:bodyPr wrap="none">
            <a:spAutoFit/>
          </a:bodyPr>
          <a:lstStyle/>
          <a:p>
            <a:r>
              <a:rPr lang="en-US" altLang="en-US" sz="2800" b="1" dirty="0" err="1">
                <a:solidFill>
                  <a:srgbClr val="000099"/>
                </a:solidFill>
                <a:latin typeface="Times New Roman" panose="02020603050405020304" pitchFamily="18" charset="0"/>
              </a:rPr>
              <a:t>Lăng</a:t>
            </a:r>
            <a:r>
              <a:rPr lang="en-US" altLang="en-US" sz="2800" b="1" dirty="0">
                <a:solidFill>
                  <a:srgbClr val="000099"/>
                </a:solidFill>
                <a:latin typeface="Times New Roman" panose="02020603050405020304" pitchFamily="18" charset="0"/>
              </a:rPr>
              <a:t> Minh </a:t>
            </a:r>
            <a:r>
              <a:rPr lang="en-US" altLang="en-US" sz="2800" b="1" dirty="0" err="1">
                <a:solidFill>
                  <a:srgbClr val="000099"/>
                </a:solidFill>
                <a:latin typeface="Times New Roman" panose="02020603050405020304" pitchFamily="18" charset="0"/>
              </a:rPr>
              <a:t>Mạng</a:t>
            </a:r>
            <a:endParaRPr lang="en-US" altLang="en-US" sz="2800" b="1" dirty="0">
              <a:solidFill>
                <a:srgbClr val="000099"/>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
            <a:ext cx="4788024" cy="5142334"/>
          </a:xfrm>
          <a:prstGeom prst="rect">
            <a:avLst/>
          </a:prstGeom>
        </p:spPr>
      </p:pic>
      <p:sp>
        <p:nvSpPr>
          <p:cNvPr id="4" name="TextBox 3"/>
          <p:cNvSpPr txBox="1"/>
          <p:nvPr/>
        </p:nvSpPr>
        <p:spPr>
          <a:xfrm>
            <a:off x="4932040" y="627534"/>
            <a:ext cx="3996444" cy="3754874"/>
          </a:xfrm>
          <a:prstGeom prst="rect">
            <a:avLst/>
          </a:prstGeom>
          <a:noFill/>
        </p:spPr>
        <p:txBody>
          <a:bodyPr wrap="square" rtlCol="0">
            <a:spAutoFit/>
          </a:bodyPr>
          <a:lstStyle/>
          <a:p>
            <a:pPr algn="just"/>
            <a:r>
              <a:rPr lang="vi-VN" sz="3400" b="1" dirty="0">
                <a:latin typeface="+mj-lt"/>
              </a:rPr>
              <a:t>    Cao Bá Quát (1809 – 1855) là người ở tỉnh Bắc Ninh. Ông là người nổi tiếng văn hay, chữ tốt, có tài đối đáp. </a:t>
            </a:r>
            <a:endParaRPr lang="en-US" sz="3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07604" y="441314"/>
            <a:ext cx="18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Ngự</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143498" y="2344111"/>
            <a:ext cx="1440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Xa</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78" y="0"/>
            <a:ext cx="517202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9177" y="996284"/>
            <a:ext cx="3832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tx2">
                    <a:lumMod val="50000"/>
                  </a:schemeClr>
                </a:solidFill>
                <a:latin typeface="Times New Roman" panose="02020603050405020304" pitchFamily="18" charset="0"/>
              </a:rPr>
              <a:t>  </a:t>
            </a:r>
            <a:r>
              <a:rPr lang="vi-VN" altLang="vi-VN" b="1" dirty="0">
                <a:solidFill>
                  <a:schemeClr val="tx2">
                    <a:lumMod val="50000"/>
                  </a:schemeClr>
                </a:solidFill>
                <a:latin typeface="Times New Roman" panose="02020603050405020304" pitchFamily="18" charset="0"/>
              </a:rPr>
              <a:t>(</a:t>
            </a:r>
            <a:r>
              <a:rPr lang="en-US" altLang="vi-VN" b="1" dirty="0" err="1">
                <a:solidFill>
                  <a:schemeClr val="tx2">
                    <a:lumMod val="50000"/>
                  </a:schemeClr>
                </a:solidFill>
                <a:latin typeface="Times New Roman" panose="02020603050405020304" pitchFamily="18" charset="0"/>
              </a:rPr>
              <a:t>Vua</a:t>
            </a:r>
            <a:r>
              <a:rPr lang="vi-VN" altLang="vi-VN" b="1" dirty="0">
                <a:solidFill>
                  <a:schemeClr val="tx2">
                    <a:lumMod val="50000"/>
                  </a:schemeClr>
                </a:solidFill>
                <a:latin typeface="Times New Roman" panose="02020603050405020304" pitchFamily="18" charset="0"/>
              </a:rPr>
              <a:t>)</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ngồi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trên</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xe</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hoặc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kiệu</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để</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các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nơi</a:t>
            </a:r>
            <a:r>
              <a:rPr lang="en-US" altLang="vi-VN"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729161" y="2928886"/>
            <a:ext cx="21366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b="1" dirty="0" err="1">
                <a:latin typeface="Times New Roman" panose="02020603050405020304" pitchFamily="18" charset="0"/>
              </a:rPr>
              <a:t>Xe</a:t>
            </a:r>
            <a:r>
              <a:rPr lang="en-US" altLang="vi-VN" b="1" dirty="0">
                <a:latin typeface="Times New Roman" panose="02020603050405020304" pitchFamily="18" charset="0"/>
              </a:rPr>
              <a:t> </a:t>
            </a:r>
            <a:r>
              <a:rPr lang="en-US" altLang="vi-VN" b="1" dirty="0" err="1">
                <a:latin typeface="Times New Roman" panose="02020603050405020304" pitchFamily="18" charset="0"/>
              </a:rPr>
              <a:t>của</a:t>
            </a:r>
            <a:r>
              <a:rPr lang="en-US" altLang="vi-VN" b="1" dirty="0">
                <a:latin typeface="Times New Roman" panose="02020603050405020304" pitchFamily="18" charset="0"/>
              </a:rPr>
              <a:t> </a:t>
            </a:r>
            <a:r>
              <a:rPr lang="en-US" altLang="vi-VN" b="1" dirty="0" err="1">
                <a:latin typeface="Times New Roman" panose="02020603050405020304" pitchFamily="18" charset="0"/>
              </a:rPr>
              <a:t>vua</a:t>
            </a:r>
            <a:endParaRPr lang="en-US" altLang="vi-VN"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885537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1178</Words>
  <Application>Microsoft Office PowerPoint</Application>
  <PresentationFormat>On-screen Show (16:9)</PresentationFormat>
  <Paragraphs>114</Paragraphs>
  <Slides>31</Slides>
  <Notes>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.VnTime</vt:lpstr>
      <vt:lpstr>Arial</vt:lpstr>
      <vt:lpstr>Calibri</vt:lpstr>
      <vt:lpstr>Calibri Light</vt:lpstr>
      <vt:lpstr>Times New Roman</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Admin</cp:lastModifiedBy>
  <cp:revision>199</cp:revision>
  <dcterms:created xsi:type="dcterms:W3CDTF">2020-03-27T01:42:00Z</dcterms:created>
  <dcterms:modified xsi:type="dcterms:W3CDTF">2022-02-27T02:15:37Z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6041A6FF5F0143DF91136011A56CFB1C</vt:lpwstr>
  </property>
  <property fmtid="{D5CDD505-2E9C-101B-9397-08002B2CF9AE}" pid="3" name="KSOProductBuildVer">
    <vt:lpwstr>1033-11.2.0.10382</vt:lpwstr>
  </property>
</Properties>
</file>