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5" r:id="rId3"/>
    <p:sldMasterId id="2147483690" r:id="rId4"/>
  </p:sldMasterIdLst>
  <p:notesMasterIdLst>
    <p:notesMasterId r:id="rId41"/>
  </p:notesMasterIdLst>
  <p:sldIdLst>
    <p:sldId id="359" r:id="rId5"/>
    <p:sldId id="337" r:id="rId6"/>
    <p:sldId id="338" r:id="rId7"/>
    <p:sldId id="339" r:id="rId8"/>
    <p:sldId id="340" r:id="rId9"/>
    <p:sldId id="336" r:id="rId10"/>
    <p:sldId id="279" r:id="rId11"/>
    <p:sldId id="305" r:id="rId12"/>
    <p:sldId id="282" r:id="rId13"/>
    <p:sldId id="283" r:id="rId14"/>
    <p:sldId id="290" r:id="rId15"/>
    <p:sldId id="291" r:id="rId16"/>
    <p:sldId id="294" r:id="rId17"/>
    <p:sldId id="316" r:id="rId18"/>
    <p:sldId id="334" r:id="rId19"/>
    <p:sldId id="342" r:id="rId20"/>
    <p:sldId id="356" r:id="rId21"/>
    <p:sldId id="343" r:id="rId22"/>
    <p:sldId id="344" r:id="rId23"/>
    <p:sldId id="357" r:id="rId24"/>
    <p:sldId id="345" r:id="rId25"/>
    <p:sldId id="346" r:id="rId26"/>
    <p:sldId id="347" r:id="rId27"/>
    <p:sldId id="348" r:id="rId28"/>
    <p:sldId id="349" r:id="rId29"/>
    <p:sldId id="350" r:id="rId30"/>
    <p:sldId id="351" r:id="rId31"/>
    <p:sldId id="358" r:id="rId32"/>
    <p:sldId id="352" r:id="rId33"/>
    <p:sldId id="295" r:id="rId34"/>
    <p:sldId id="310" r:id="rId35"/>
    <p:sldId id="311" r:id="rId36"/>
    <p:sldId id="318" r:id="rId37"/>
    <p:sldId id="320" r:id="rId38"/>
    <p:sldId id="322" r:id="rId39"/>
    <p:sldId id="323"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3" autoAdjust="0"/>
    <p:restoredTop sz="94660"/>
  </p:normalViewPr>
  <p:slideViewPr>
    <p:cSldViewPr>
      <p:cViewPr varScale="1">
        <p:scale>
          <a:sx n="107" d="100"/>
          <a:sy n="107" d="100"/>
        </p:scale>
        <p:origin x="126" y="138"/>
      </p:cViewPr>
      <p:guideLst>
        <p:guide orient="horz" pos="1620"/>
        <p:guide pos="287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C6594-8249-46DA-8EF3-40FAA6A6B190}" type="datetimeFigureOut">
              <a:rPr lang="vi-VN" smtClean="0"/>
              <a:t>27/02/2022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A06CD-5BC3-4CF1-9516-FFDBF6B2AA86}" type="slidenum">
              <a:rPr lang="vi-VN" smtClean="0"/>
              <a:t>‹#›</a:t>
            </a:fld>
            <a:endParaRPr lang="vi-VN"/>
          </a:p>
        </p:txBody>
      </p:sp>
    </p:spTree>
    <p:extLst>
      <p:ext uri="{BB962C8B-B14F-4D97-AF65-F5344CB8AC3E}">
        <p14:creationId xmlns:p14="http://schemas.microsoft.com/office/powerpoint/2010/main" val="200919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031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1791 </a:t>
            </a:r>
            <a:r>
              <a:rPr lang="en-US" sz="1200" kern="1200" dirty="0" err="1">
                <a:solidFill>
                  <a:schemeClr val="tx1"/>
                </a:solidFill>
                <a:effectLst/>
                <a:latin typeface="+mn-lt"/>
                <a:ea typeface="+mn-ea"/>
                <a:cs typeface="+mn-cs"/>
              </a:rPr>
              <a:t>mất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1840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Nguyễn</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7</a:t>
            </a:fld>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10</a:t>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Đây là hình ảnh của 2 câu đối và các con có thấy hình ảnh này quen thuộc không nào? Đúng rồi đây là hình ảnh quen thuộc đặc biệt là vào các dịp lễ tết người ta treo câu đối trong nhà với mong muốn năm mới bình an, may mắn và thành công.</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12</a:t>
            </a:fld>
            <a:endParaRPr 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tranh: Nhà vua khi ở HT ngăm cảnh khi thấy đàn cá đang đuổi nhau liền nảy ra vế đối: “</a:t>
            </a:r>
            <a:r>
              <a:rPr lang="nl-NL" sz="1200" kern="1200" dirty="0">
                <a:solidFill>
                  <a:schemeClr val="tx1"/>
                </a:solidFill>
                <a:effectLst/>
                <a:latin typeface="+mn-lt"/>
                <a:ea typeface="+mn-ea"/>
                <a:cs typeface="+mn-cs"/>
              </a:rPr>
              <a:t>Nước trong leo lẻo cá đớp cá.</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13</a:t>
            </a:fld>
            <a:endParaRPr 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D2D7ABA-4893-400E-A0AB-B6E88A736D9C}" type="slidenum">
              <a:rPr lang="en-US" altLang="en-US" smtClean="0"/>
              <a:pPr eaLnBrk="1" hangingPunct="1"/>
              <a:t>15</a:t>
            </a:fld>
            <a:endParaRPr lang="en-US" altLang="en-US"/>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Trong đoạn 1 này có câu: vua Minh Mạng từ kinh đô Huế ngự giá ra Thăng Long (Hà Nội).</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Em hiểu thế nào về câu này? </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Nghĩa là vua ngồi xe hoặc kiệu đi từ Kinh đô Huế ra Thăng Long Hà Nội</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177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Các con có biết CBQ là ai không?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Bây giờ cô sẽ giới thiệu cho các con nhé.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013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Bvmt</a:t>
            </a:r>
            <a:r>
              <a:rPr lang="en-US" dirty="0"/>
              <a:t> : k </a:t>
            </a:r>
            <a:r>
              <a:rPr lang="en-US" dirty="0" err="1"/>
              <a:t>xả</a:t>
            </a:r>
            <a:r>
              <a:rPr lang="en-US" dirty="0"/>
              <a:t> </a:t>
            </a:r>
            <a:r>
              <a:rPr lang="en-US" dirty="0" err="1"/>
              <a:t>rác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738D6-D16F-4FED-8E2F-22724FCEC4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6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p:spPr>
        <p:txBody>
          <a:bodyPr/>
          <a:lstStyle>
            <a:lvl1pPr>
              <a:defRPr/>
            </a:lvl1pPr>
          </a:lstStyle>
          <a:p>
            <a:pPr>
              <a:defRPr/>
            </a:pPr>
            <a:fld id="{9FB1C01B-6E68-403B-95A4-A5A99F060003}" type="slidenum">
              <a:rPr lang="en-US" altLang="vi-VN"/>
              <a:t>‹#›</a:t>
            </a:fld>
            <a:endParaRPr lang="en-US" alt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055F9A08-C42D-47BA-9387-D3DF1E6FD599}" type="slidenum">
              <a:rPr lang="en-US" altLang="vi-VN"/>
              <a:pPr>
                <a:defRPr/>
              </a:pPr>
              <a:t>‹#›</a:t>
            </a:fld>
            <a:endParaRPr lang="en-US" altLang="vi-VN"/>
          </a:p>
        </p:txBody>
      </p:sp>
    </p:spTree>
    <p:extLst>
      <p:ext uri="{BB962C8B-B14F-4D97-AF65-F5344CB8AC3E}">
        <p14:creationId xmlns:p14="http://schemas.microsoft.com/office/powerpoint/2010/main" val="357966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C1927B-512A-42EB-95A0-8E6021E9797A}"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0DEB9C-210A-42DA-B7F6-AC68E28B2363}"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B12A9-F2F7-4C70-8412-5F52BF290ED3}"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DE976B-A95E-4F70-9283-B85AE6203824}"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EF9EAB-95EA-45EC-8656-AC8F209E0003}"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4C16D-B2AC-48DB-929B-CCA1CFDCBB58}"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A60C42-0D34-4649-9A28-CCD608479A1A}"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964BB29-84F2-4774-AC5E-A3355212FE32}"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7412D0-EBD7-45D1-9C16-C9AC178E9335}"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4CD262-FEE0-48DF-B030-D31814CEBA3C}"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C2938F-AED2-49FF-8F24-AD875B0246F9}"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435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2669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3690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841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21632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7327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498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5922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7947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0758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89973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535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316189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8670"/>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43870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6685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20258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21590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2386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808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6352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0470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47560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735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99328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193811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354715"/>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2/27/2022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825F94F9-1371-4EFF-B40B-6AEE93B55BD4}" type="slidenum">
              <a:rPr lang="en-US" altLang="en-US">
                <a:latin typeface=".VnTime" panose="020B7200000000000000" pitchFamily="34" charset="0"/>
              </a:rPr>
              <a:t>‹#›</a:t>
            </a:fld>
            <a:endParaRPr lang="en-US" altLang="en-US">
              <a:latin typeface=".VnTime" panose="020B7200000000000000"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00474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00791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 id="214748370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a:extLst>
              <a:ext uri="{FF2B5EF4-FFF2-40B4-BE49-F238E27FC236}">
                <a16:creationId xmlns:a16="http://schemas.microsoft.com/office/drawing/2014/main" id="{FC76714C-51FC-4AD8-9933-8F77F2384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WordArt 6">
            <a:extLst>
              <a:ext uri="{FF2B5EF4-FFF2-40B4-BE49-F238E27FC236}">
                <a16:creationId xmlns:a16="http://schemas.microsoft.com/office/drawing/2014/main" id="{439B30A1-6A4C-475A-908F-789A3F42FF95}"/>
              </a:ext>
            </a:extLst>
          </p:cNvPr>
          <p:cNvSpPr>
            <a:spLocks noChangeArrowheads="1" noChangeShapeType="1" noTextEdit="1"/>
          </p:cNvSpPr>
          <p:nvPr/>
        </p:nvSpPr>
        <p:spPr bwMode="auto">
          <a:xfrm>
            <a:off x="1322784" y="1347614"/>
            <a:ext cx="6376988" cy="3087291"/>
          </a:xfrm>
          <a:prstGeom prst="rect">
            <a:avLst/>
          </a:prstGeom>
        </p:spPr>
        <p:txBody>
          <a:bodyPr wrap="none" fromWordArt="1">
            <a:prstTxWarp prst="textPlain">
              <a:avLst>
                <a:gd name="adj" fmla="val 50000"/>
              </a:avLst>
            </a:prstTxWarp>
          </a:bodyPr>
          <a:lstStyle/>
          <a:p>
            <a:pPr algn="ctr">
              <a:defRPr/>
            </a:pPr>
            <a:r>
              <a:rPr lang="vi-VN"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BÀI GIẢNG LỚP 3</a:t>
            </a:r>
          </a:p>
          <a:p>
            <a:pPr algn="ctr">
              <a:defRPr/>
            </a:pPr>
            <a:r>
              <a:rPr lang="vi-VN"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MÔN: TẬP ĐỌC-KỂ CHUYỆN</a:t>
            </a:r>
          </a:p>
          <a:p>
            <a:pPr algn="ctr">
              <a:defRPr/>
            </a:pPr>
            <a:r>
              <a:rPr lang="vi-VN"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TUẦN 24</a:t>
            </a:r>
          </a:p>
          <a:p>
            <a:pPr algn="ctr">
              <a:defRPr/>
            </a:pPr>
            <a:r>
              <a:rPr lang="vi-VN"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NguyễN thị thường</a:t>
            </a:r>
            <a:endParaRPr lang="en-US"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endParaRPr>
          </a:p>
        </p:txBody>
      </p:sp>
      <p:sp>
        <p:nvSpPr>
          <p:cNvPr id="26" name="WordArt 8">
            <a:extLst>
              <a:ext uri="{FF2B5EF4-FFF2-40B4-BE49-F238E27FC236}">
                <a16:creationId xmlns:a16="http://schemas.microsoft.com/office/drawing/2014/main" id="{2CEB4413-A1D6-4215-A1A1-D04CE6E0CDDE}"/>
              </a:ext>
            </a:extLst>
          </p:cNvPr>
          <p:cNvSpPr>
            <a:spLocks noChangeArrowheads="1" noChangeShapeType="1" noTextEdit="1"/>
          </p:cNvSpPr>
          <p:nvPr/>
        </p:nvSpPr>
        <p:spPr bwMode="auto">
          <a:xfrm>
            <a:off x="1989993" y="413827"/>
            <a:ext cx="4418409" cy="629873"/>
          </a:xfrm>
          <a:prstGeom prst="rect">
            <a:avLst/>
          </a:prstGeom>
        </p:spPr>
        <p:txBody>
          <a:bodyPr wrap="none" fromWordArt="1">
            <a:prstTxWarp prst="textPlain">
              <a:avLst>
                <a:gd name="adj" fmla="val 50000"/>
              </a:avLst>
            </a:prstTxWarp>
          </a:bodyPr>
          <a:lstStyle/>
          <a:p>
            <a:pPr>
              <a:defRPr/>
            </a:pPr>
            <a:r>
              <a:rPr lang="vi-VN" sz="2700" b="1" u="sng" kern="10" dirty="0">
                <a:ln w="18415" cmpd="sng">
                  <a:solidFill>
                    <a:srgbClr val="66FF33"/>
                  </a:solidFill>
                  <a:prstDash val="solid"/>
                </a:ln>
                <a:solidFill>
                  <a:srgbClr val="66FF33"/>
                </a:solidFill>
                <a:effectLst>
                  <a:outerShdw blurRad="63500" dir="3600000" algn="tl" rotWithShape="0">
                    <a:srgbClr val="000000">
                      <a:alpha val="70000"/>
                    </a:srgbClr>
                  </a:outerShdw>
                </a:effectLst>
                <a:latin typeface="Times New Roman"/>
                <a:cs typeface="Times New Roman"/>
              </a:rPr>
              <a:t>TRƯỜNG TIỂU HỌC ÁI MỘ A</a:t>
            </a:r>
            <a:endParaRPr lang="en-US" sz="2700" b="1" u="sng" kern="10" dirty="0">
              <a:ln w="18415" cmpd="sng">
                <a:solidFill>
                  <a:srgbClr val="66FF33"/>
                </a:solidFill>
                <a:prstDash val="solid"/>
              </a:ln>
              <a:solidFill>
                <a:srgbClr val="66FF33"/>
              </a:solidFill>
              <a:effectLst>
                <a:outerShdw blurRad="63500" dir="3600000" algn="tl" rotWithShape="0">
                  <a:srgbClr val="000000">
                    <a:alpha val="70000"/>
                  </a:srgbClr>
                </a:outerShdw>
              </a:effectLst>
              <a:latin typeface="Times New Roman"/>
              <a:cs typeface="Times New Roman"/>
            </a:endParaRPr>
          </a:p>
        </p:txBody>
      </p:sp>
      <p:pic>
        <p:nvPicPr>
          <p:cNvPr id="3077" name="Picture 11" descr="13">
            <a:extLst>
              <a:ext uri="{FF2B5EF4-FFF2-40B4-BE49-F238E27FC236}">
                <a16:creationId xmlns:a16="http://schemas.microsoft.com/office/drawing/2014/main" id="{57DA25BE-4EC0-40E2-93BA-FA03EFD59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85" y="-54768"/>
            <a:ext cx="1485900" cy="178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13">
            <a:extLst>
              <a:ext uri="{FF2B5EF4-FFF2-40B4-BE49-F238E27FC236}">
                <a16:creationId xmlns:a16="http://schemas.microsoft.com/office/drawing/2014/main" id="{D3755468-33D3-4A13-9DE1-3BE32876A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316" y="-161925"/>
            <a:ext cx="1485900" cy="178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13">
            <a:extLst>
              <a:ext uri="{FF2B5EF4-FFF2-40B4-BE49-F238E27FC236}">
                <a16:creationId xmlns:a16="http://schemas.microsoft.com/office/drawing/2014/main" id="{6ECF2297-90C1-4504-9442-CAAD65270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006" y="3201592"/>
            <a:ext cx="1485900" cy="178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descr="13">
            <a:extLst>
              <a:ext uri="{FF2B5EF4-FFF2-40B4-BE49-F238E27FC236}">
                <a16:creationId xmlns:a16="http://schemas.microsoft.com/office/drawing/2014/main" id="{A6538AC6-CB74-4792-A714-4B79916FF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216" y="3201592"/>
            <a:ext cx="1485900" cy="178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39952" cy="4299942"/>
          </a:xfrm>
          <a:prstGeom prst="rect">
            <a:avLst/>
          </a:prstGeom>
        </p:spPr>
      </p:pic>
      <p:sp>
        <p:nvSpPr>
          <p:cNvPr id="6" name="TextBox 5"/>
          <p:cNvSpPr txBox="1"/>
          <p:nvPr/>
        </p:nvSpPr>
        <p:spPr>
          <a:xfrm>
            <a:off x="3491880" y="4458272"/>
            <a:ext cx="2376264" cy="646331"/>
          </a:xfrm>
          <a:prstGeom prst="rect">
            <a:avLst/>
          </a:prstGeom>
          <a:noFill/>
        </p:spPr>
        <p:txBody>
          <a:bodyPr wrap="square" rtlCol="0">
            <a:spAutoFit/>
          </a:bodyPr>
          <a:lstStyle/>
          <a:p>
            <a:r>
              <a:rPr lang="vi-VN" sz="36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8897"/>
            <a:ext cx="4608512" cy="42211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743908" y="483518"/>
            <a:ext cx="1186046"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vi-VN" sz="4000" b="1" dirty="0">
                <a:solidFill>
                  <a:srgbClr val="FF0000"/>
                </a:solidFill>
                <a:latin typeface="Times New Roman" panose="02020603050405020304" pitchFamily="18" charset="0"/>
              </a:rPr>
              <a:t>Đối</a:t>
            </a:r>
            <a:endParaRPr lang="en-US" altLang="vi-VN" sz="4000" b="1" dirty="0">
              <a:solidFill>
                <a:srgbClr val="FF0000"/>
              </a:solidFill>
              <a:latin typeface="Times New Roman" panose="02020603050405020304" pitchFamily="18" charset="0"/>
            </a:endParaRPr>
          </a:p>
        </p:txBody>
      </p:sp>
      <p:sp>
        <p:nvSpPr>
          <p:cNvPr id="3" name="Text Box 6"/>
          <p:cNvSpPr txBox="1">
            <a:spLocks noChangeArrowheads="1"/>
          </p:cNvSpPr>
          <p:nvPr/>
        </p:nvSpPr>
        <p:spPr bwMode="auto">
          <a:xfrm>
            <a:off x="287524" y="1460511"/>
            <a:ext cx="856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Thể văn cũ gồm hai vế (hai câu) có số tiếng bằng nhau, đối chọi nhau về ý và lời.</a:t>
            </a:r>
            <a:endParaRPr lang="en-US" altLang="vi-VN" sz="3600" b="1" dirty="0">
              <a:solidFill>
                <a:schemeClr val="tx2">
                  <a:lumMod val="50000"/>
                </a:schemeClr>
              </a:solidFill>
              <a:latin typeface="Times New Roman" panose="02020603050405020304" pitchFamily="18" charset="0"/>
            </a:endParaRPr>
          </a:p>
        </p:txBody>
      </p:sp>
      <p:sp>
        <p:nvSpPr>
          <p:cNvPr id="4" name="Text Box 6"/>
          <p:cNvSpPr txBox="1">
            <a:spLocks noChangeArrowheads="1"/>
          </p:cNvSpPr>
          <p:nvPr/>
        </p:nvSpPr>
        <p:spPr bwMode="auto">
          <a:xfrm>
            <a:off x="287524" y="2787774"/>
            <a:ext cx="34563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làm vế đối lại.</a:t>
            </a:r>
            <a:endParaRPr lang="en-US" altLang="vi-VN" sz="3600" b="1" dirty="0">
              <a:solidFill>
                <a:schemeClr val="tx2">
                  <a:lumMod val="50000"/>
                </a:schemeClr>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54" presetClass="entr" presetSubtype="0" ac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ppt_w*0.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500" fill="hold"/>
                                        <p:tgtEl>
                                          <p:spTgt spid="4"/>
                                        </p:tgtEl>
                                        <p:attrNameLst>
                                          <p:attrName>ppt_x</p:attrName>
                                        </p:attrNameLst>
                                      </p:cBhvr>
                                      <p:tavLst>
                                        <p:tav tm="0">
                                          <p:val>
                                            <p:strVal val="#ppt_x-.2"/>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3744416" cy="44439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6815"/>
            <a:ext cx="4824535" cy="4427143"/>
          </a:xfrm>
          <a:prstGeom prst="rect">
            <a:avLst/>
          </a:prstGeom>
        </p:spPr>
      </p:pic>
      <p:sp>
        <p:nvSpPr>
          <p:cNvPr id="6" name="Rectangle 5"/>
          <p:cNvSpPr/>
          <p:nvPr/>
        </p:nvSpPr>
        <p:spPr>
          <a:xfrm>
            <a:off x="3203848" y="4443958"/>
            <a:ext cx="1948306" cy="646331"/>
          </a:xfrm>
          <a:prstGeom prst="rect">
            <a:avLst/>
          </a:prstGeom>
        </p:spPr>
        <p:txBody>
          <a:bodyPr wrap="square">
            <a:spAutoFit/>
          </a:bodyPr>
          <a:lstStyle/>
          <a:p>
            <a:pPr algn="just">
              <a:spcBef>
                <a:spcPct val="0"/>
              </a:spcBef>
              <a:buFontTx/>
              <a:buNone/>
            </a:pPr>
            <a:r>
              <a:rPr lang="vi-VN" altLang="vi-VN" sz="3600" b="1" dirty="0">
                <a:solidFill>
                  <a:srgbClr val="FF0000"/>
                </a:solidFill>
                <a:latin typeface="Times New Roman" panose="02020603050405020304" pitchFamily="18" charset="0"/>
              </a:rPr>
              <a:t>Câu đối</a:t>
            </a:r>
            <a:endParaRPr lang="en-US" altLang="vi-VN" sz="3600" b="1" dirty="0">
              <a:solidFill>
                <a:srgbClr val="FF0000"/>
              </a:solidFill>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6" y="20461"/>
            <a:ext cx="4152165" cy="43862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0"/>
            <a:ext cx="4732784" cy="4386264"/>
          </a:xfrm>
          <a:prstGeom prst="rect">
            <a:avLst/>
          </a:prstGeom>
        </p:spPr>
      </p:pic>
      <p:sp>
        <p:nvSpPr>
          <p:cNvPr id="8" name="Rectangle 7"/>
          <p:cNvSpPr/>
          <p:nvPr/>
        </p:nvSpPr>
        <p:spPr>
          <a:xfrm>
            <a:off x="2063869" y="4386264"/>
            <a:ext cx="5168403" cy="584775"/>
          </a:xfrm>
          <a:prstGeom prst="rect">
            <a:avLst/>
          </a:prstGeom>
        </p:spPr>
        <p:txBody>
          <a:bodyPr wrap="none">
            <a:spAutoFit/>
          </a:bodyPr>
          <a:lstStyle/>
          <a:p>
            <a:r>
              <a:rPr lang="nl-NL" sz="32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32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46869" y="667881"/>
            <a:ext cx="87550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Ngắt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p>
          <a:p>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a:t>
            </a:r>
          </a:p>
        </p:txBody>
      </p:sp>
      <p:cxnSp>
        <p:nvCxnSpPr>
          <p:cNvPr id="20" name="Straight Connector 19"/>
          <p:cNvCxnSpPr/>
          <p:nvPr/>
        </p:nvCxnSpPr>
        <p:spPr>
          <a:xfrm flipH="1">
            <a:off x="4652392"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211960"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156176"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28184"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884368"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12360"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16386" name="WordArt 4"/>
          <p:cNvSpPr>
            <a:spLocks noChangeArrowheads="1" noChangeShapeType="1" noTextEdit="1"/>
          </p:cNvSpPr>
          <p:nvPr/>
        </p:nvSpPr>
        <p:spPr bwMode="auto">
          <a:xfrm>
            <a:off x="1828800" y="1943100"/>
            <a:ext cx="5867400" cy="1085850"/>
          </a:xfrm>
          <a:prstGeom prst="rect">
            <a:avLst/>
          </a:prstGeom>
        </p:spPr>
        <p:txBody>
          <a:bodyPr wrap="none" fromWordArt="1">
            <a:prstTxWarp prst="textPlain">
              <a:avLst>
                <a:gd name="adj" fmla="val 50000"/>
              </a:avLst>
            </a:prstTxWarp>
          </a:bodyPr>
          <a:lstStyle/>
          <a:p>
            <a:pPr algn="ctr"/>
            <a:r>
              <a:rPr lang="vi-VN"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rPr>
              <a:t>Luyện đọc nhóm</a:t>
            </a:r>
            <a:endParaRPr lang="en-US"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164000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descr="Trellis"/>
          <p:cNvSpPr>
            <a:spLocks noChangeArrowheads="1" noChangeShapeType="1" noTextEdit="1"/>
          </p:cNvSpPr>
          <p:nvPr/>
        </p:nvSpPr>
        <p:spPr bwMode="auto">
          <a:xfrm>
            <a:off x="1763688" y="1203598"/>
            <a:ext cx="5943600" cy="1314450"/>
          </a:xfrm>
          <a:prstGeom prst="rect">
            <a:avLst/>
          </a:prstGeom>
        </p:spPr>
        <p:txBody>
          <a:bodyPr wrap="none" fromWordArt="1">
            <a:prstTxWarp prst="textCanUp">
              <a:avLst>
                <a:gd name="adj" fmla="val 85713"/>
              </a:avLst>
            </a:prstTxWarp>
          </a:bodyPr>
          <a:lstStyle/>
          <a:p>
            <a:pPr algn="ct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Tìm</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hiểu</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bài</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p>
        </p:txBody>
      </p:sp>
    </p:spTree>
    <p:extLst>
      <p:ext uri="{BB962C8B-B14F-4D97-AF65-F5344CB8AC3E}">
        <p14:creationId xmlns:p14="http://schemas.microsoft.com/office/powerpoint/2010/main" val="386394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24" y="704106"/>
            <a:ext cx="8568952"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 Một lần, </a:t>
            </a:r>
            <a:r>
              <a:rPr kumimoji="0" lang="vi-VN" sz="3000" b="1" i="0" u="none" strike="noStrike" kern="1200" cap="none" spc="0" normalizeH="0" baseline="0" noProof="0" dirty="0">
                <a:ln>
                  <a:noFill/>
                </a:ln>
                <a:effectLst/>
                <a:uLnTx/>
                <a:uFillTx/>
                <a:latin typeface="Times New Roman" panose="02020603050405020304" pitchFamily="18" charset="0"/>
                <a:ea typeface="+mn-ea"/>
                <a:cs typeface="+mn-cs"/>
              </a:rPr>
              <a:t>vua Minh Mạng từ kinh đô Huế ngự giá ra Thăng Long (Hà Nội).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cho xa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đến Hồ Tây ngắm cảnh. Xa giá đi đến đâu, quân lính cũng thét đuổi tất cả mọi người, không cho ai đến gần.</a:t>
            </a:r>
            <a:endParaRPr kumimoji="0" lang="en-US" sz="3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hought Bubble: Cloud 3"/>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Minh Mạng ngắm cảnh ở đâu? </a:t>
            </a:r>
          </a:p>
        </p:txBody>
      </p:sp>
      <p:sp>
        <p:nvSpPr>
          <p:cNvPr id="5" name="Thought Bubble: Cloud 4"/>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Vua Minh Mạng ngắm cảnh ở Hồ Tây</a:t>
            </a:r>
          </a:p>
        </p:txBody>
      </p:sp>
    </p:spTree>
    <p:extLst>
      <p:ext uri="{BB962C8B-B14F-4D97-AF65-F5344CB8AC3E}">
        <p14:creationId xmlns:p14="http://schemas.microsoft.com/office/powerpoint/2010/main" val="5592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872DAC-95C0-4927-81FC-F1E53D525A82}"/>
              </a:ext>
            </a:extLst>
          </p:cNvPr>
          <p:cNvPicPr>
            <a:picLocks noChangeAspect="1"/>
          </p:cNvPicPr>
          <p:nvPr/>
        </p:nvPicPr>
        <p:blipFill>
          <a:blip r:embed="rId2" cstate="print"/>
          <a:stretch>
            <a:fillRect/>
          </a:stretch>
        </p:blipFill>
        <p:spPr>
          <a:xfrm>
            <a:off x="5720" y="1754815"/>
            <a:ext cx="4702781" cy="3094430"/>
          </a:xfrm>
          <a:prstGeom prst="rect">
            <a:avLst/>
          </a:prstGeom>
        </p:spPr>
      </p:pic>
      <p:pic>
        <p:nvPicPr>
          <p:cNvPr id="6" name="Picture 5">
            <a:extLst>
              <a:ext uri="{FF2B5EF4-FFF2-40B4-BE49-F238E27FC236}">
                <a16:creationId xmlns:a16="http://schemas.microsoft.com/office/drawing/2014/main" id="{8C759021-B7B1-4091-93FF-7B55D89759CE}"/>
              </a:ext>
            </a:extLst>
          </p:cNvPr>
          <p:cNvPicPr>
            <a:picLocks noChangeAspect="1"/>
          </p:cNvPicPr>
          <p:nvPr/>
        </p:nvPicPr>
        <p:blipFill>
          <a:blip r:embed="rId3" cstate="print"/>
          <a:stretch>
            <a:fillRect/>
          </a:stretch>
        </p:blipFill>
        <p:spPr>
          <a:xfrm>
            <a:off x="4885448" y="1754815"/>
            <a:ext cx="4125906" cy="3094430"/>
          </a:xfrm>
          <a:prstGeom prst="rect">
            <a:avLst/>
          </a:prstGeom>
        </p:spPr>
      </p:pic>
      <p:sp>
        <p:nvSpPr>
          <p:cNvPr id="7" name="Rectangle 6">
            <a:extLst>
              <a:ext uri="{FF2B5EF4-FFF2-40B4-BE49-F238E27FC236}">
                <a16:creationId xmlns:a16="http://schemas.microsoft.com/office/drawing/2014/main" id="{A73752AD-201A-4828-BE52-D264125174FF}"/>
              </a:ext>
            </a:extLst>
          </p:cNvPr>
          <p:cNvSpPr/>
          <p:nvPr/>
        </p:nvSpPr>
        <p:spPr>
          <a:xfrm>
            <a:off x="1736114" y="4384090"/>
            <a:ext cx="1544012"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a:t>
            </a:r>
            <a:r>
              <a:rPr lang="en-US" sz="2100" b="1" kern="0" dirty="0" err="1">
                <a:solidFill>
                  <a:srgbClr val="FF0000"/>
                </a:solidFill>
                <a:latin typeface="Times New Roman" panose="02020603050405020304" pitchFamily="18" charset="0"/>
              </a:rPr>
              <a:t>xưa</a:t>
            </a:r>
            <a:endParaRPr lang="vi-VN" sz="2100" b="1" kern="0" dirty="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16E8E562-3FBB-46F1-AF70-46D5F7109ECE}"/>
              </a:ext>
            </a:extLst>
          </p:cNvPr>
          <p:cNvSpPr/>
          <p:nvPr/>
        </p:nvSpPr>
        <p:spPr>
          <a:xfrm>
            <a:off x="6200479" y="4384090"/>
            <a:ext cx="1531188"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nay</a:t>
            </a:r>
            <a:endParaRPr lang="vi-VN" sz="2100" b="1" kern="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362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32D245-23F3-4C6C-8D40-4FDAC3DD9BF0}"/>
              </a:ext>
            </a:extLst>
          </p:cNvPr>
          <p:cNvSpPr/>
          <p:nvPr/>
        </p:nvSpPr>
        <p:spPr>
          <a:xfrm>
            <a:off x="861998" y="1422716"/>
            <a:ext cx="4960500"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rPr>
              <a:t>Quân lính thét đuổi tất cả mọi người, không cho ai đến gần.</a:t>
            </a:r>
          </a:p>
        </p:txBody>
      </p:sp>
      <p:sp>
        <p:nvSpPr>
          <p:cNvPr id="5" name="Rectangle 4">
            <a:extLst>
              <a:ext uri="{FF2B5EF4-FFF2-40B4-BE49-F238E27FC236}">
                <a16:creationId xmlns:a16="http://schemas.microsoft.com/office/drawing/2014/main" id="{069E9BB0-5F41-40EC-85E4-AB546393EF55}"/>
              </a:ext>
            </a:extLst>
          </p:cNvPr>
          <p:cNvSpPr/>
          <p:nvPr/>
        </p:nvSpPr>
        <p:spPr>
          <a:xfrm>
            <a:off x="394407" y="931440"/>
            <a:ext cx="5383205" cy="461665"/>
          </a:xfrm>
          <a:prstGeom prst="rect">
            <a:avLst/>
          </a:prstGeom>
        </p:spPr>
        <p:txBody>
          <a:bodyPr wrap="none">
            <a:spAutoFit/>
          </a:bodyPr>
          <a:lstStyle/>
          <a:p>
            <a:pPr defTabSz="685800"/>
            <a:r>
              <a:rPr lang="nl-NL" sz="2400" b="1" dirty="0">
                <a:solidFill>
                  <a:srgbClr val="FF0000"/>
                </a:solidFill>
                <a:latin typeface="Times New Roman" panose="02020603050405020304" pitchFamily="18" charset="0"/>
                <a:cs typeface="Times New Roman" panose="02020603050405020304" pitchFamily="18" charset="0"/>
              </a:rPr>
              <a:t>* Quân lính đã có những hành động gì?</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CE10C83-3318-4B29-8AFD-084B70ECD61D}"/>
              </a:ext>
            </a:extLst>
          </p:cNvPr>
          <p:cNvPicPr>
            <a:picLocks noChangeAspect="1"/>
          </p:cNvPicPr>
          <p:nvPr/>
        </p:nvPicPr>
        <p:blipFill rotWithShape="1">
          <a:blip r:embed="rId2" cstate="print"/>
          <a:srcRect t="6490" b="7990"/>
          <a:stretch/>
        </p:blipFill>
        <p:spPr>
          <a:xfrm>
            <a:off x="5943599" y="540334"/>
            <a:ext cx="3117273" cy="3781276"/>
          </a:xfrm>
          <a:prstGeom prst="rect">
            <a:avLst/>
          </a:prstGeom>
        </p:spPr>
      </p:pic>
    </p:spTree>
    <p:extLst>
      <p:ext uri="{BB962C8B-B14F-4D97-AF65-F5344CB8AC3E}">
        <p14:creationId xmlns:p14="http://schemas.microsoft.com/office/powerpoint/2010/main" val="16311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9" y="1"/>
            <a:ext cx="9118312" cy="437195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4625" y="4299942"/>
            <a:ext cx="3960440" cy="769441"/>
          </a:xfrm>
          <a:prstGeom prst="rect">
            <a:avLst/>
          </a:prstGeom>
          <a:noFill/>
        </p:spPr>
        <p:txBody>
          <a:bodyPr wrap="square" rtlCol="0">
            <a:spAutoFit/>
          </a:bodyPr>
          <a:lstStyle/>
          <a:p>
            <a:pPr defTabSz="914378"/>
            <a:r>
              <a:rPr lang="vi-VN" sz="4400" b="1" dirty="0">
                <a:solidFill>
                  <a:srgbClr val="7030A0"/>
                </a:solidFill>
                <a:latin typeface="Times New Roman" panose="02020603050405020304" pitchFamily="18" charset="0"/>
              </a:rPr>
              <a:t>Tranh vẽ gì?</a:t>
            </a:r>
            <a:endParaRPr lang="en-US" sz="4400" b="1" dirty="0">
              <a:solidFill>
                <a:srgbClr val="7030A0"/>
              </a:solidFill>
              <a:latin typeface="Calibri"/>
            </a:endParaRPr>
          </a:p>
        </p:txBody>
      </p:sp>
    </p:spTree>
    <p:extLst>
      <p:ext uri="{BB962C8B-B14F-4D97-AF65-F5344CB8AC3E}">
        <p14:creationId xmlns:p14="http://schemas.microsoft.com/office/powerpoint/2010/main" val="29598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23478"/>
            <a:ext cx="8568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 Cao Bá Quát, 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hought Bubble: Cloud 2"/>
          <p:cNvSpPr/>
          <p:nvPr/>
        </p:nvSpPr>
        <p:spPr>
          <a:xfrm>
            <a:off x="179512" y="2795471"/>
            <a:ext cx="4230470" cy="1955962"/>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Cao Bá Quát có mong muốn gì?</a:t>
            </a:r>
          </a:p>
        </p:txBody>
      </p:sp>
      <p:sp>
        <p:nvSpPr>
          <p:cNvPr id="4" name="Rectangle 3"/>
          <p:cNvSpPr/>
          <p:nvPr/>
        </p:nvSpPr>
        <p:spPr>
          <a:xfrm>
            <a:off x="4377408" y="3363838"/>
            <a:ext cx="4572508"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vi-VN"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Cao Bá Quát có mong muốn nhìn rõ mặt vua</a:t>
            </a:r>
          </a:p>
        </p:txBody>
      </p:sp>
    </p:spTree>
    <p:extLst>
      <p:ext uri="{BB962C8B-B14F-4D97-AF65-F5344CB8AC3E}">
        <p14:creationId xmlns:p14="http://schemas.microsoft.com/office/powerpoint/2010/main" val="35915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64825859-93AD-405B-991E-9DF50937A600}"/>
              </a:ext>
            </a:extLst>
          </p:cNvPr>
          <p:cNvSpPr/>
          <p:nvPr/>
        </p:nvSpPr>
        <p:spPr>
          <a:xfrm>
            <a:off x="633846" y="420377"/>
            <a:ext cx="5081155" cy="1404156"/>
          </a:xfrm>
          <a:prstGeom prst="cloudCallout">
            <a:avLst>
              <a:gd name="adj1" fmla="val 62631"/>
              <a:gd name="adj2" fmla="val 4159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CC60595-1590-4415-B299-C0D4FF759C45}"/>
              </a:ext>
            </a:extLst>
          </p:cNvPr>
          <p:cNvSpPr/>
          <p:nvPr/>
        </p:nvSpPr>
        <p:spPr>
          <a:xfrm>
            <a:off x="491143" y="2189648"/>
            <a:ext cx="5743402" cy="18902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Cậu nảy ra một ý, liền cởi hết quần áo, nhảy xuống hồ tắm. Quân lính nhìn thấy, hốt hoảng xúm vào bắt trói đứa trẻ táo tợn. Cậu bé không chịu, la hét, vùng vẫy, gây nên cảnh náo động ở hồ.</a:t>
            </a:r>
          </a:p>
        </p:txBody>
      </p:sp>
      <p:pic>
        <p:nvPicPr>
          <p:cNvPr id="5" name="Picture 4">
            <a:extLst>
              <a:ext uri="{FF2B5EF4-FFF2-40B4-BE49-F238E27FC236}">
                <a16:creationId xmlns:a16="http://schemas.microsoft.com/office/drawing/2014/main" id="{4C526CF4-F705-41EF-947E-224E421E1389}"/>
              </a:ext>
            </a:extLst>
          </p:cNvPr>
          <p:cNvPicPr>
            <a:picLocks noChangeAspect="1"/>
          </p:cNvPicPr>
          <p:nvPr/>
        </p:nvPicPr>
        <p:blipFill>
          <a:blip r:embed="rId2" cstate="print"/>
          <a:stretch>
            <a:fillRect/>
          </a:stretch>
        </p:blipFill>
        <p:spPr>
          <a:xfrm>
            <a:off x="6437515" y="865351"/>
            <a:ext cx="2623358" cy="3699427"/>
          </a:xfrm>
          <a:prstGeom prst="rect">
            <a:avLst/>
          </a:prstGeom>
        </p:spPr>
      </p:pic>
    </p:spTree>
    <p:extLst>
      <p:ext uri="{BB962C8B-B14F-4D97-AF65-F5344CB8AC3E}">
        <p14:creationId xmlns:p14="http://schemas.microsoft.com/office/powerpoint/2010/main" val="406481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C7AAB-CD33-4B41-B893-71B0EC5D7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180" y="461675"/>
            <a:ext cx="1494688" cy="1242138"/>
          </a:xfrm>
          <a:prstGeom prst="rect">
            <a:avLst/>
          </a:prstGeom>
        </p:spPr>
      </p:pic>
      <p:sp>
        <p:nvSpPr>
          <p:cNvPr id="5" name="TextBox 4">
            <a:extLst>
              <a:ext uri="{FF2B5EF4-FFF2-40B4-BE49-F238E27FC236}">
                <a16:creationId xmlns:a16="http://schemas.microsoft.com/office/drawing/2014/main" id="{7C75159E-A029-4A92-95B2-F732FD24FCE9}"/>
              </a:ext>
            </a:extLst>
          </p:cNvPr>
          <p:cNvSpPr txBox="1"/>
          <p:nvPr/>
        </p:nvSpPr>
        <p:spPr>
          <a:xfrm>
            <a:off x="2253223" y="632621"/>
            <a:ext cx="6170597"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Theo em, cậu bé có thực hiện được mong muốn không?</a:t>
            </a:r>
          </a:p>
        </p:txBody>
      </p:sp>
      <p:sp>
        <p:nvSpPr>
          <p:cNvPr id="6" name="TextBox 5">
            <a:extLst>
              <a:ext uri="{FF2B5EF4-FFF2-40B4-BE49-F238E27FC236}">
                <a16:creationId xmlns:a16="http://schemas.microsoft.com/office/drawing/2014/main" id="{725373A4-A73D-43A0-AE21-6A7CCAC61895}"/>
              </a:ext>
            </a:extLst>
          </p:cNvPr>
          <p:cNvSpPr txBox="1"/>
          <p:nvPr/>
        </p:nvSpPr>
        <p:spPr>
          <a:xfrm>
            <a:off x="720180" y="2170948"/>
            <a:ext cx="792187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Cậu bé đã thực hiện được mong muốn của mình và </a:t>
            </a:r>
            <a:r>
              <a:rPr lang="vi-VN" sz="2400" dirty="0">
                <a:solidFill>
                  <a:prstClr val="black"/>
                </a:solidFill>
                <a:latin typeface="Times New Roman" panose="02020603050405020304" pitchFamily="18" charset="0"/>
                <a:cs typeface="Times New Roman" panose="02020603050405020304" pitchFamily="18" charset="0"/>
              </a:rPr>
              <a:t>vua Minh Mạng truyền lệnh dẫn cậu tới hỏi.</a:t>
            </a:r>
          </a:p>
        </p:txBody>
      </p:sp>
    </p:spTree>
    <p:extLst>
      <p:ext uri="{BB962C8B-B14F-4D97-AF65-F5344CB8AC3E}">
        <p14:creationId xmlns:p14="http://schemas.microsoft.com/office/powerpoint/2010/main" val="92228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038516-F0FF-44D6-88F3-E7F82AEC359C}"/>
              </a:ext>
            </a:extLst>
          </p:cNvPr>
          <p:cNvSpPr txBox="1"/>
          <p:nvPr/>
        </p:nvSpPr>
        <p:spPr>
          <a:xfrm>
            <a:off x="719084" y="1540578"/>
            <a:ext cx="784734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Cậu bé tự tin và tự xưng là học trò mới ở quê lên nên không biết gì.</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AC17DBD-19DA-458F-9244-58CA48498C8B}"/>
              </a:ext>
            </a:extLst>
          </p:cNvPr>
          <p:cNvSpPr txBox="1"/>
          <p:nvPr/>
        </p:nvSpPr>
        <p:spPr>
          <a:xfrm>
            <a:off x="544913" y="613396"/>
            <a:ext cx="8054175"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Khi bị dẫn đến trước mặt nhà vua thái độ của cậu bé như thế nào?</a:t>
            </a:r>
          </a:p>
        </p:txBody>
      </p:sp>
      <p:sp>
        <p:nvSpPr>
          <p:cNvPr id="6" name="Rectangle 5">
            <a:extLst>
              <a:ext uri="{FF2B5EF4-FFF2-40B4-BE49-F238E27FC236}">
                <a16:creationId xmlns:a16="http://schemas.microsoft.com/office/drawing/2014/main" id="{C10533E0-4686-4C4D-BF49-EE01674677EC}"/>
              </a:ext>
            </a:extLst>
          </p:cNvPr>
          <p:cNvSpPr/>
          <p:nvPr/>
        </p:nvSpPr>
        <p:spPr>
          <a:xfrm>
            <a:off x="534655" y="2503286"/>
            <a:ext cx="8130374" cy="461665"/>
          </a:xfrm>
          <a:prstGeom prst="rect">
            <a:avLst/>
          </a:prstGeom>
        </p:spPr>
        <p:txBody>
          <a:bodyPr wrap="square">
            <a:spAutoFit/>
          </a:bodyPr>
          <a:lstStyle/>
          <a:p>
            <a:pPr defTabSz="685800">
              <a:defRPr/>
            </a:pPr>
            <a:r>
              <a:rPr lang="vi-VN" sz="2100" b="1" kern="0" dirty="0">
                <a:solidFill>
                  <a:srgbClr val="FF0000"/>
                </a:solidFill>
                <a:latin typeface="Times New Roman" panose="02020603050405020304" pitchFamily="18" charset="0"/>
                <a:cs typeface="Times New Roman" panose="02020603050405020304" pitchFamily="18" charset="0"/>
              </a:rPr>
              <a:t> </a:t>
            </a:r>
            <a:r>
              <a:rPr lang="en-US" sz="2100" b="1" kern="0" dirty="0">
                <a:solidFill>
                  <a:srgbClr val="FF0000"/>
                </a:solidFill>
                <a:latin typeface="Times New Roman" panose="02020603050405020304" pitchFamily="18" charset="0"/>
                <a:cs typeface="Times New Roman" panose="02020603050405020304" pitchFamily="18" charset="0"/>
              </a:rPr>
              <a:t>* </a:t>
            </a:r>
            <a:r>
              <a:rPr lang="vi-VN" sz="2400" b="1" kern="0" dirty="0">
                <a:solidFill>
                  <a:srgbClr val="FF0000"/>
                </a:solidFill>
                <a:latin typeface="Times New Roman" panose="02020603050405020304" pitchFamily="18" charset="0"/>
                <a:cs typeface="Times New Roman" panose="02020603050405020304" pitchFamily="18" charset="0"/>
              </a:rPr>
              <a:t>Nhà vua đã làm làm gì khi nghe cậu bé xưng là học trò? </a:t>
            </a:r>
            <a:endParaRPr lang="en-US" sz="1350" kern="0" dirty="0">
              <a:solidFill>
                <a:sysClr val="windowText" lastClr="000000"/>
              </a:solidFill>
              <a:latin typeface="Calibri"/>
            </a:endParaRPr>
          </a:p>
        </p:txBody>
      </p:sp>
      <p:sp>
        <p:nvSpPr>
          <p:cNvPr id="7" name="Rectangle 6">
            <a:extLst>
              <a:ext uri="{FF2B5EF4-FFF2-40B4-BE49-F238E27FC236}">
                <a16:creationId xmlns:a16="http://schemas.microsoft.com/office/drawing/2014/main" id="{9D3ED7F0-0B97-4F4B-8607-CCBEE86C29CC}"/>
              </a:ext>
            </a:extLst>
          </p:cNvPr>
          <p:cNvSpPr/>
          <p:nvPr/>
        </p:nvSpPr>
        <p:spPr>
          <a:xfrm>
            <a:off x="719084" y="3096662"/>
            <a:ext cx="8130374" cy="830997"/>
          </a:xfrm>
          <a:prstGeom prst="rect">
            <a:avLst/>
          </a:prstGeom>
        </p:spPr>
        <p:txBody>
          <a:bodyPr wrap="square">
            <a:spAutoFit/>
          </a:bodyPr>
          <a:lstStyle/>
          <a:p>
            <a:pPr defTabSz="685800">
              <a:defRPr/>
            </a:pPr>
            <a:r>
              <a:rPr lang="vi-VN" sz="2400" kern="0" dirty="0">
                <a:solidFill>
                  <a:prstClr val="black"/>
                </a:solidFill>
                <a:latin typeface="Times New Roman" panose="02020603050405020304" pitchFamily="18" charset="0"/>
                <a:cs typeface="Times New Roman" panose="02020603050405020304" pitchFamily="18" charset="0"/>
              </a:rPr>
              <a:t>Thấy nói là học trò, vua ra lệnh cho cậu phải đối được một vế đối thì mới tha.</a:t>
            </a:r>
            <a:endParaRPr lang="en-US" sz="1200" kern="0" dirty="0">
              <a:solidFill>
                <a:sysClr val="windowText" lastClr="000000"/>
              </a:solidFill>
              <a:latin typeface="Calibri"/>
            </a:endParaRPr>
          </a:p>
        </p:txBody>
      </p:sp>
    </p:spTree>
    <p:extLst>
      <p:ext uri="{BB962C8B-B14F-4D97-AF65-F5344CB8AC3E}">
        <p14:creationId xmlns:p14="http://schemas.microsoft.com/office/powerpoint/2010/main" val="40271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1AFD31-BD6A-4017-9A31-7F8D167ABF38}"/>
              </a:ext>
            </a:extLst>
          </p:cNvPr>
          <p:cNvSpPr/>
          <p:nvPr/>
        </p:nvSpPr>
        <p:spPr>
          <a:xfrm>
            <a:off x="340161" y="798400"/>
            <a:ext cx="4789324"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vua bắt Cao Bá Quát đối?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48B9B0-8D8D-49E2-AE7A-8D2647783EBB}"/>
              </a:ext>
            </a:extLst>
          </p:cNvPr>
          <p:cNvSpPr/>
          <p:nvPr/>
        </p:nvSpPr>
        <p:spPr>
          <a:xfrm>
            <a:off x="379816" y="1384641"/>
            <a:ext cx="4844144" cy="1200329"/>
          </a:xfrm>
          <a:prstGeom prst="rect">
            <a:avLst/>
          </a:prstGeom>
        </p:spPr>
        <p:txBody>
          <a:bodyPr wrap="square">
            <a:spAutoFit/>
          </a:bodyPr>
          <a:lstStyle/>
          <a:p>
            <a:pPr defTabSz="685800">
              <a:defRPr/>
            </a:pPr>
            <a:r>
              <a:rPr lang="en-US" sz="2400" kern="0" dirty="0" err="1">
                <a:solidFill>
                  <a:prstClr val="black"/>
                </a:solidFill>
                <a:latin typeface="Times New Roman" panose="02020603050405020304" pitchFamily="18" charset="0"/>
              </a:rPr>
              <a:t>Vì</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vua</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thấy</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bé</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tự</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xưng</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là</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học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trò</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nên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muốn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thử</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tài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cho</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có</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cơ</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hội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để</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chuộc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tội</a:t>
            </a:r>
            <a:r>
              <a:rPr lang="en-US" sz="2400" kern="0" dirty="0">
                <a:solidFill>
                  <a:prstClr val="black"/>
                </a:solidFill>
                <a:latin typeface="Times New Roman" panose="02020603050405020304" pitchFamily="18" charset="0"/>
              </a:rPr>
              <a:t>.</a:t>
            </a:r>
            <a:endParaRPr lang="en-US" sz="1350" kern="0" dirty="0">
              <a:solidFill>
                <a:sysClr val="windowText" lastClr="000000"/>
              </a:solidFill>
              <a:latin typeface="Calibri"/>
            </a:endParaRPr>
          </a:p>
        </p:txBody>
      </p:sp>
      <p:pic>
        <p:nvPicPr>
          <p:cNvPr id="6" name="Picture 5">
            <a:extLst>
              <a:ext uri="{FF2B5EF4-FFF2-40B4-BE49-F238E27FC236}">
                <a16:creationId xmlns:a16="http://schemas.microsoft.com/office/drawing/2014/main" id="{02676D96-5765-4CDA-ABED-D1D4EFBD7D7F}"/>
              </a:ext>
            </a:extLst>
          </p:cNvPr>
          <p:cNvPicPr>
            <a:picLocks noChangeAspect="1"/>
          </p:cNvPicPr>
          <p:nvPr/>
        </p:nvPicPr>
        <p:blipFill>
          <a:blip r:embed="rId2" cstate="print"/>
          <a:stretch>
            <a:fillRect/>
          </a:stretch>
        </p:blipFill>
        <p:spPr>
          <a:xfrm>
            <a:off x="5343120" y="475624"/>
            <a:ext cx="3558956" cy="4106489"/>
          </a:xfrm>
          <a:prstGeom prst="rect">
            <a:avLst/>
          </a:prstGeom>
        </p:spPr>
      </p:pic>
    </p:spTree>
    <p:extLst>
      <p:ext uri="{BB962C8B-B14F-4D97-AF65-F5344CB8AC3E}">
        <p14:creationId xmlns:p14="http://schemas.microsoft.com/office/powerpoint/2010/main" val="4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A3135-234C-47C5-A687-28BDDF3B58CC}"/>
              </a:ext>
            </a:extLst>
          </p:cNvPr>
          <p:cNvSpPr/>
          <p:nvPr/>
        </p:nvSpPr>
        <p:spPr>
          <a:xfrm>
            <a:off x="991688" y="1122972"/>
            <a:ext cx="6458839" cy="830997"/>
          </a:xfrm>
          <a:prstGeom prst="rect">
            <a:avLst/>
          </a:prstGeom>
        </p:spPr>
        <p:txBody>
          <a:bodyPr wrap="square">
            <a:spAutoFit/>
          </a:bodyPr>
          <a:lstStyle/>
          <a:p>
            <a:pPr defTabSz="685800"/>
            <a:r>
              <a:rPr lang="nl-NL" sz="2400" dirty="0">
                <a:solidFill>
                  <a:prstClr val="black"/>
                </a:solidFill>
                <a:latin typeface="Times New Roman" panose="02020603050405020304" pitchFamily="18" charset="0"/>
                <a:ea typeface="Times New Roman" panose="02020603050405020304" pitchFamily="18" charset="0"/>
              </a:rPr>
              <a:t>Vua ra vế đối</a:t>
            </a:r>
            <a:r>
              <a:rPr lang="vi-VN" sz="2400" dirty="0">
                <a:solidFill>
                  <a:prstClr val="black"/>
                </a:solidFill>
                <a:latin typeface="Times New Roman" panose="02020603050405020304" pitchFamily="18" charset="0"/>
                <a:ea typeface="Times New Roman" panose="02020603050405020304" pitchFamily="18" charset="0"/>
              </a:rPr>
              <a:t>:</a:t>
            </a:r>
          </a:p>
          <a:p>
            <a:pPr defTabSz="685800"/>
            <a:r>
              <a:rPr lang="nl-NL" sz="2400" dirty="0">
                <a:solidFill>
                  <a:prstClr val="black"/>
                </a:solidFill>
                <a:latin typeface="Times New Roman" panose="02020603050405020304" pitchFamily="18" charset="0"/>
                <a:ea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rPr>
              <a:t>    </a:t>
            </a:r>
            <a:r>
              <a:rPr lang="nl-NL" sz="2400" i="1" dirty="0">
                <a:solidFill>
                  <a:prstClr val="black"/>
                </a:solidFill>
                <a:latin typeface="Times New Roman" panose="02020603050405020304" pitchFamily="18" charset="0"/>
                <a:ea typeface="Times New Roman" panose="02020603050405020304" pitchFamily="18" charset="0"/>
              </a:rPr>
              <a:t>Nước trong leo lẻo cá đớp cá.</a:t>
            </a:r>
            <a:endParaRPr lang="vi-VN" sz="2400" dirty="0">
              <a:solidFill>
                <a:prstClr val="black"/>
              </a:solidFill>
              <a:latin typeface="Arial" panose="020B0604020202020204" pitchFamily="34" charset="0"/>
            </a:endParaRPr>
          </a:p>
        </p:txBody>
      </p:sp>
      <p:sp>
        <p:nvSpPr>
          <p:cNvPr id="5" name="TextBox 4">
            <a:extLst>
              <a:ext uri="{FF2B5EF4-FFF2-40B4-BE49-F238E27FC236}">
                <a16:creationId xmlns:a16="http://schemas.microsoft.com/office/drawing/2014/main" id="{4E609A2C-ADBA-4A75-8C7E-1C8AEFED7BD9}"/>
              </a:ext>
            </a:extLst>
          </p:cNvPr>
          <p:cNvSpPr txBox="1"/>
          <p:nvPr/>
        </p:nvSpPr>
        <p:spPr>
          <a:xfrm>
            <a:off x="582828" y="2071066"/>
            <a:ext cx="8708036" cy="461665"/>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Vì sao nhà vua đưa ra vế đối: “</a:t>
            </a:r>
            <a:r>
              <a:rPr lang="nl-NL"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 trong leo lẻo cá đớp cá</a:t>
            </a:r>
            <a:r>
              <a:rPr lang="vi-VN"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6711402-05FA-4E33-BBD2-B26EA1DFFFE5}"/>
              </a:ext>
            </a:extLst>
          </p:cNvPr>
          <p:cNvSpPr/>
          <p:nvPr/>
        </p:nvSpPr>
        <p:spPr>
          <a:xfrm>
            <a:off x="991687" y="2745551"/>
            <a:ext cx="7288346"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 </a:t>
            </a:r>
            <a:r>
              <a:rPr lang="vi-VN" sz="2400" dirty="0">
                <a:solidFill>
                  <a:prstClr val="black"/>
                </a:solidFill>
                <a:latin typeface="Times New Roman" panose="02020603050405020304" pitchFamily="18" charset="0"/>
                <a:cs typeface="Times New Roman" panose="02020603050405020304" pitchFamily="18" charset="0"/>
              </a:rPr>
              <a:t>nhìn thấy trên mặt hồ lúc đó có đàn cá đang đuổi nhau, vua tức cảnh đọc vế đối.</a:t>
            </a:r>
          </a:p>
        </p:txBody>
      </p:sp>
      <p:sp>
        <p:nvSpPr>
          <p:cNvPr id="7" name="Rectangle 6">
            <a:extLst>
              <a:ext uri="{FF2B5EF4-FFF2-40B4-BE49-F238E27FC236}">
                <a16:creationId xmlns:a16="http://schemas.microsoft.com/office/drawing/2014/main" id="{1C1A39EB-6131-4252-ACF4-0575BDC9F213}"/>
              </a:ext>
            </a:extLst>
          </p:cNvPr>
          <p:cNvSpPr/>
          <p:nvPr/>
        </p:nvSpPr>
        <p:spPr>
          <a:xfrm>
            <a:off x="559143" y="544212"/>
            <a:ext cx="3348802" cy="461665"/>
          </a:xfrm>
          <a:prstGeom prst="rect">
            <a:avLst/>
          </a:prstGeom>
        </p:spPr>
        <p:txBody>
          <a:bodyPr wrap="none">
            <a:spAutoFit/>
          </a:bodyPr>
          <a:lstStyle/>
          <a:p>
            <a:pPr algn="just" defTabSz="685800"/>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Vua ra vế đối 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5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6D3DE-620B-445B-875C-D6F41396E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55" y="547274"/>
            <a:ext cx="3339688" cy="3527979"/>
          </a:xfrm>
          <a:prstGeom prst="rect">
            <a:avLst/>
          </a:prstGeom>
        </p:spPr>
      </p:pic>
      <p:sp>
        <p:nvSpPr>
          <p:cNvPr id="5" name="Rectangle 4">
            <a:extLst>
              <a:ext uri="{FF2B5EF4-FFF2-40B4-BE49-F238E27FC236}">
                <a16:creationId xmlns:a16="http://schemas.microsoft.com/office/drawing/2014/main" id="{400F5317-6BAE-4460-84E5-A819EC4885DF}"/>
              </a:ext>
            </a:extLst>
          </p:cNvPr>
          <p:cNvSpPr/>
          <p:nvPr/>
        </p:nvSpPr>
        <p:spPr>
          <a:xfrm>
            <a:off x="2633849" y="4049824"/>
            <a:ext cx="3919663" cy="461665"/>
          </a:xfrm>
          <a:prstGeom prst="rect">
            <a:avLst/>
          </a:prstGeom>
        </p:spPr>
        <p:txBody>
          <a:bodyPr wrap="none">
            <a:spAutoFit/>
          </a:bodyPr>
          <a:lstStyle/>
          <a:p>
            <a:pPr defTabSz="685800"/>
            <a:r>
              <a:rPr lang="nl-NL" sz="24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2400" b="1" dirty="0">
              <a:solidFill>
                <a:srgbClr val="FF0000"/>
              </a:solidFill>
              <a:latin typeface="Arial" panose="020B0604020202020204" pitchFamily="34" charset="0"/>
            </a:endParaRPr>
          </a:p>
        </p:txBody>
      </p:sp>
      <p:pic>
        <p:nvPicPr>
          <p:cNvPr id="6" name="Picture 5">
            <a:extLst>
              <a:ext uri="{FF2B5EF4-FFF2-40B4-BE49-F238E27FC236}">
                <a16:creationId xmlns:a16="http://schemas.microsoft.com/office/drawing/2014/main" id="{FAE1A49A-0D2F-450B-B892-D6800E03A7AD}"/>
              </a:ext>
            </a:extLst>
          </p:cNvPr>
          <p:cNvPicPr>
            <a:picLocks noChangeAspect="1"/>
          </p:cNvPicPr>
          <p:nvPr/>
        </p:nvPicPr>
        <p:blipFill>
          <a:blip r:embed="rId4" cstate="print"/>
          <a:stretch>
            <a:fillRect/>
          </a:stretch>
        </p:blipFill>
        <p:spPr>
          <a:xfrm>
            <a:off x="3712029" y="547275"/>
            <a:ext cx="5307806" cy="3527979"/>
          </a:xfrm>
          <a:prstGeom prst="rect">
            <a:avLst/>
          </a:prstGeom>
        </p:spPr>
      </p:pic>
    </p:spTree>
    <p:extLst>
      <p:ext uri="{BB962C8B-B14F-4D97-AF65-F5344CB8AC3E}">
        <p14:creationId xmlns:p14="http://schemas.microsoft.com/office/powerpoint/2010/main" val="4282208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3DB4B6-0922-479E-962C-B18D035D3610}"/>
              </a:ext>
            </a:extLst>
          </p:cNvPr>
          <p:cNvSpPr/>
          <p:nvPr/>
        </p:nvSpPr>
        <p:spPr>
          <a:xfrm flipH="1">
            <a:off x="2088573" y="732879"/>
            <a:ext cx="6650182" cy="830997"/>
          </a:xfrm>
          <a:prstGeom prst="rect">
            <a:avLst/>
          </a:prstGeom>
        </p:spPr>
        <p:txBody>
          <a:bodyPr wrap="square">
            <a:spAutoFit/>
          </a:bodyPr>
          <a:lstStyle/>
          <a:p>
            <a:pPr defTabSz="685800"/>
            <a:r>
              <a:rPr lang="en-US" sz="2400" b="1" dirty="0">
                <a:solidFill>
                  <a:srgbClr val="FF0000"/>
                </a:solidFill>
                <a:latin typeface="Times New Roman" panose="02020603050405020304" pitchFamily="18" charset="0"/>
              </a:rPr>
              <a:t>* </a:t>
            </a:r>
            <a:r>
              <a:rPr lang="vi-VN" sz="2400" b="1" dirty="0">
                <a:solidFill>
                  <a:srgbClr val="FF0000"/>
                </a:solidFill>
                <a:latin typeface="Times New Roman" panose="02020603050405020304" pitchFamily="18" charset="0"/>
              </a:rPr>
              <a:t>Theo em khi nghe xong vế đối của Vua,  cậu bé có gặp khó khăn gì không?</a:t>
            </a:r>
          </a:p>
        </p:txBody>
      </p:sp>
      <p:pic>
        <p:nvPicPr>
          <p:cNvPr id="7170" name="Picture 2" descr="Thinking in a Foreign Language Made Easy | FluentU Language Learning">
            <a:extLst>
              <a:ext uri="{FF2B5EF4-FFF2-40B4-BE49-F238E27FC236}">
                <a16:creationId xmlns:a16="http://schemas.microsoft.com/office/drawing/2014/main" id="{40C6EB3C-9AC7-4EF9-968C-8FFA4241E5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3985" y="846742"/>
            <a:ext cx="3571875" cy="23788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AE2333-FF16-4F72-B429-B0B9C7A9B26C}"/>
              </a:ext>
            </a:extLst>
          </p:cNvPr>
          <p:cNvSpPr/>
          <p:nvPr/>
        </p:nvSpPr>
        <p:spPr>
          <a:xfrm>
            <a:off x="2088572" y="1537931"/>
            <a:ext cx="6650182" cy="830997"/>
          </a:xfrm>
          <a:prstGeom prst="rect">
            <a:avLst/>
          </a:prstGeom>
        </p:spPr>
        <p:txBody>
          <a:bodyPr wrap="square">
            <a:spAutoFit/>
          </a:bodyPr>
          <a:lstStyle/>
          <a:p>
            <a:pPr defTabSz="685800">
              <a:defRPr/>
            </a:pPr>
            <a:r>
              <a:rPr lang="en-US"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Cậu bé không cần nghĩ ngợi lâu la gì liền đối lại luôn.</a:t>
            </a:r>
            <a:endParaRPr lang="en-US" sz="2400" kern="0" dirty="0">
              <a:solidFill>
                <a:sysClr val="windowText" lastClr="000000"/>
              </a:solidFill>
              <a:latin typeface="Calibri"/>
            </a:endParaRPr>
          </a:p>
        </p:txBody>
      </p:sp>
      <p:sp>
        <p:nvSpPr>
          <p:cNvPr id="7" name="Rectangle 6">
            <a:extLst>
              <a:ext uri="{FF2B5EF4-FFF2-40B4-BE49-F238E27FC236}">
                <a16:creationId xmlns:a16="http://schemas.microsoft.com/office/drawing/2014/main" id="{8969FA33-CA2E-4D00-82C8-D7CA536FDE0C}"/>
              </a:ext>
            </a:extLst>
          </p:cNvPr>
          <p:cNvSpPr/>
          <p:nvPr/>
        </p:nvSpPr>
        <p:spPr>
          <a:xfrm>
            <a:off x="2025814" y="2252159"/>
            <a:ext cx="4892686"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872F08C-C7F8-4A0E-B1B0-9135D156776D}"/>
              </a:ext>
            </a:extLst>
          </p:cNvPr>
          <p:cNvSpPr/>
          <p:nvPr/>
        </p:nvSpPr>
        <p:spPr>
          <a:xfrm>
            <a:off x="2063067" y="2690740"/>
            <a:ext cx="5843074" cy="830997"/>
          </a:xfrm>
          <a:prstGeom prst="rect">
            <a:avLst/>
          </a:prstGeom>
        </p:spPr>
        <p:txBody>
          <a:bodyPr wrap="none">
            <a:spAutoFit/>
          </a:bodyPr>
          <a:lstStyle/>
          <a:p>
            <a:pPr algn="just" defTabSz="68580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defTabSz="685800"/>
            <a:r>
              <a:rPr lang="vi-VN" sz="2400" i="1" dirty="0">
                <a:solidFill>
                  <a:prstClr val="black"/>
                </a:solidFill>
                <a:latin typeface="Times New Roman" panose="02020603050405020304" pitchFamily="18" charset="0"/>
                <a:cs typeface="Times New Roman" panose="02020603050405020304" pitchFamily="18" charset="0"/>
              </a:rPr>
              <a:t>    </a:t>
            </a:r>
            <a:r>
              <a:rPr lang="vi-VN" sz="2400" b="1" i="1" dirty="0">
                <a:solidFill>
                  <a:prstClr val="black"/>
                </a:solidFill>
                <a:latin typeface="Times New Roman" panose="02020603050405020304" pitchFamily="18" charset="0"/>
                <a:cs typeface="Times New Roman" panose="02020603050405020304" pitchFamily="18" charset="0"/>
              </a:rPr>
              <a:t>Trời nắng chang chang người trói người.</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2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5BAA0-C24B-4047-BC00-7D2661D293DC}"/>
              </a:ext>
            </a:extLst>
          </p:cNvPr>
          <p:cNvSpPr txBox="1"/>
          <p:nvPr/>
        </p:nvSpPr>
        <p:spPr>
          <a:xfrm>
            <a:off x="0" y="915566"/>
            <a:ext cx="8208912" cy="95410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Nhà vua nguôi giận, truyền lệnh cởi trói, tha cho cậu bé.</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267136" y="267494"/>
            <a:ext cx="6393097" cy="52322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Khi cậu bé đối lại thì nhà vua đã làm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Rectangle 6"/>
          <p:cNvSpPr/>
          <p:nvPr/>
        </p:nvSpPr>
        <p:spPr>
          <a:xfrm>
            <a:off x="275611" y="1851670"/>
            <a:ext cx="7032694"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 thấy Cao Bá Quát là người như thế nào?</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E6B04E9-7783-4DF1-8B5F-FE1AE0A5BE16}"/>
              </a:ext>
            </a:extLst>
          </p:cNvPr>
          <p:cNvSpPr txBox="1"/>
          <p:nvPr/>
        </p:nvSpPr>
        <p:spPr>
          <a:xfrm>
            <a:off x="107504" y="2427734"/>
            <a:ext cx="8208912"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Cao Bá Quát là người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thông minh, tài trí và đối đáp giỏi.</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p:cNvSpPr/>
          <p:nvPr/>
        </p:nvSpPr>
        <p:spPr>
          <a:xfrm>
            <a:off x="267135" y="3486150"/>
            <a:ext cx="6349815"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chuyện ca ngợi ai? Ca ngợi điều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86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1FBC6-D509-4D99-A2DC-97DB8ED02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61761"/>
            <a:ext cx="6858000" cy="3566621"/>
          </a:xfrm>
          <a:prstGeom prst="rect">
            <a:avLst/>
          </a:prstGeom>
        </p:spPr>
      </p:pic>
      <p:sp>
        <p:nvSpPr>
          <p:cNvPr id="5" name="Rectangle 4">
            <a:extLst>
              <a:ext uri="{FF2B5EF4-FFF2-40B4-BE49-F238E27FC236}">
                <a16:creationId xmlns:a16="http://schemas.microsoft.com/office/drawing/2014/main" id="{DFB9896D-1CD2-4ECC-A23B-AD04E6F0F992}"/>
              </a:ext>
            </a:extLst>
          </p:cNvPr>
          <p:cNvSpPr/>
          <p:nvPr/>
        </p:nvSpPr>
        <p:spPr>
          <a:xfrm>
            <a:off x="1250631" y="3928381"/>
            <a:ext cx="6521769" cy="461665"/>
          </a:xfrm>
          <a:prstGeom prst="rect">
            <a:avLst/>
          </a:prstGeom>
        </p:spPr>
        <p:txBody>
          <a:bodyPr wrap="square">
            <a:spAutoFit/>
          </a:bodyPr>
          <a:lstStyle/>
          <a:p>
            <a:pPr algn="ctr" defTabSz="685800"/>
            <a:r>
              <a:rPr lang="vi-VN" sz="2400" b="1" i="1" dirty="0">
                <a:solidFill>
                  <a:srgbClr val="FF0000"/>
                </a:solidFill>
                <a:latin typeface="Times New Roman" panose="02020603050405020304" pitchFamily="18" charset="0"/>
                <a:cs typeface="Times New Roman" panose="02020603050405020304" pitchFamily="18" charset="0"/>
              </a:rPr>
              <a:t>Trời nắng chang chang người trói người.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32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04DA7-21B2-416B-9E14-958E222A58AF}"/>
              </a:ext>
            </a:extLst>
          </p:cNvPr>
          <p:cNvPicPr>
            <a:picLocks noChangeAspect="1"/>
          </p:cNvPicPr>
          <p:nvPr/>
        </p:nvPicPr>
        <p:blipFill>
          <a:blip r:embed="rId2" cstate="print"/>
          <a:stretch>
            <a:fillRect/>
          </a:stretch>
        </p:blipFill>
        <p:spPr>
          <a:xfrm>
            <a:off x="655827" y="1380995"/>
            <a:ext cx="7554985" cy="3446052"/>
          </a:xfrm>
          <a:prstGeom prst="rect">
            <a:avLst/>
          </a:prstGeom>
        </p:spPr>
      </p:pic>
      <p:sp>
        <p:nvSpPr>
          <p:cNvPr id="6" name="Rectangle 5">
            <a:extLst>
              <a:ext uri="{FF2B5EF4-FFF2-40B4-BE49-F238E27FC236}">
                <a16:creationId xmlns:a16="http://schemas.microsoft.com/office/drawing/2014/main" id="{224B8ACE-71F3-4451-A1F1-CDFE91299913}"/>
              </a:ext>
            </a:extLst>
          </p:cNvPr>
          <p:cNvSpPr/>
          <p:nvPr/>
        </p:nvSpPr>
        <p:spPr>
          <a:xfrm>
            <a:off x="2123729" y="0"/>
            <a:ext cx="5051458" cy="807913"/>
          </a:xfrm>
          <a:prstGeom prst="rect">
            <a:avLst/>
          </a:prstGeom>
          <a:noFill/>
        </p:spPr>
        <p:txBody>
          <a:bodyPr wrap="square" lIns="68580" tIns="34290" rIns="68580" bIns="34290">
            <a:spAutoFit/>
          </a:bodyPr>
          <a:lstStyle/>
          <a:p>
            <a:pPr algn="ctr" defTabSz="685800"/>
            <a:r>
              <a:rPr lang="vi-VN"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Thứ hai ngày 28 tháng 2 năm 2022</a:t>
            </a:r>
          </a:p>
          <a:p>
            <a:pPr algn="ctr" defTabSz="685800"/>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đọc</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kể</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chuyện</a:t>
            </a:r>
            <a:endPar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24B8ACE-71F3-4451-A1F1-CDFE91299913}"/>
              </a:ext>
            </a:extLst>
          </p:cNvPr>
          <p:cNvSpPr/>
          <p:nvPr/>
        </p:nvSpPr>
        <p:spPr>
          <a:xfrm>
            <a:off x="2627784" y="807914"/>
            <a:ext cx="3704249" cy="561692"/>
          </a:xfrm>
          <a:prstGeom prst="rect">
            <a:avLst/>
          </a:prstGeom>
          <a:noFill/>
        </p:spPr>
        <p:txBody>
          <a:bodyPr wrap="square" lIns="68580" tIns="34290" rIns="68580" bIns="34290">
            <a:spAutoFit/>
          </a:bodyPr>
          <a:lstStyle/>
          <a:p>
            <a:pPr algn="ctr" defTabSz="685800"/>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7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15566"/>
            <a:ext cx="6784230" cy="646331"/>
          </a:xfrm>
          <a:prstGeom prst="rect">
            <a:avLst/>
          </a:prstGeom>
        </p:spPr>
        <p:txBody>
          <a:bodyPr wrap="non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
        <p:nvSpPr>
          <p:cNvPr id="3" name="Rectangle 2"/>
          <p:cNvSpPr/>
          <p:nvPr/>
        </p:nvSpPr>
        <p:spPr>
          <a:xfrm>
            <a:off x="272275" y="1523760"/>
            <a:ext cx="8674682" cy="1200329"/>
          </a:xfrm>
          <a:prstGeom prst="rect">
            <a:avLst/>
          </a:prstGeom>
        </p:spPr>
        <p:txBody>
          <a:bodyPr wrap="none">
            <a:spAutoFit/>
          </a:bodyPr>
          <a:lstStyle/>
          <a:p>
            <a:pPr algn="just">
              <a:spcAft>
                <a:spcPts val="0"/>
              </a:spcAft>
            </a:pP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a:spcAft>
                <a:spcPts val="0"/>
              </a:spcAft>
            </a:pPr>
            <a:r>
              <a:rPr lang="vi-VN" sz="3600" b="1" i="1" dirty="0">
                <a:solidFill>
                  <a:srgbClr val="00B0F0"/>
                </a:solidFill>
                <a:latin typeface="Times New Roman" panose="02020603050405020304" pitchFamily="18" charset="0"/>
                <a:cs typeface="Times New Roman" panose="02020603050405020304" pitchFamily="18" charset="0"/>
              </a:rPr>
              <a:t>    Trời nắng chang chang người trói người.</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Rectangle 3"/>
          <p:cNvSpPr/>
          <p:nvPr/>
        </p:nvSpPr>
        <p:spPr>
          <a:xfrm>
            <a:off x="395535" y="2808392"/>
            <a:ext cx="8551421" cy="1200329"/>
          </a:xfrm>
          <a:prstGeom prst="rect">
            <a:avLst/>
          </a:prstGeom>
        </p:spPr>
        <p:txBody>
          <a:bodyPr wrap="squar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lại đối lại “</a:t>
            </a:r>
            <a:r>
              <a:rPr lang="vi-VN" sz="3600" b="1" i="1" dirty="0">
                <a:solidFill>
                  <a:srgbClr val="FF0000"/>
                </a:solidFill>
                <a:latin typeface="Times New Roman" panose="02020603050405020304" pitchFamily="18" charset="0"/>
                <a:cs typeface="Times New Roman" panose="02020603050405020304" pitchFamily="18" charset="0"/>
              </a:rPr>
              <a:t>Trời nắng chang chang người trói người.</a:t>
            </a:r>
            <a:r>
              <a:rPr lang="vi-VN" sz="36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107370" y="-92804"/>
            <a:ext cx="5472608" cy="2160240"/>
          </a:xfrm>
          <a:prstGeom prst="cloudCallout">
            <a:avLst>
              <a:gd name="adj1" fmla="val 52200"/>
              <a:gd name="adj2" fmla="val 54356"/>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sp>
        <p:nvSpPr>
          <p:cNvPr id="3" name="TextBox 2"/>
          <p:cNvSpPr txBox="1"/>
          <p:nvPr/>
        </p:nvSpPr>
        <p:spPr>
          <a:xfrm>
            <a:off x="899592" y="2316526"/>
            <a:ext cx="7992888" cy="1754326"/>
          </a:xfrm>
          <a:prstGeom prst="rect">
            <a:avLst/>
          </a:prstGeom>
          <a:noFill/>
        </p:spPr>
        <p:txBody>
          <a:bodyPr wrap="square" rtlCol="0">
            <a:spAutoFit/>
          </a:bodyPr>
          <a:lstStyle/>
          <a:p>
            <a:pPr algn="just"/>
            <a:r>
              <a:rPr lang="vi-VN" sz="3600" b="1" dirty="0">
                <a:solidFill>
                  <a:srgbClr val="002060"/>
                </a:solidFill>
                <a:latin typeface="+mj-lt"/>
              </a:rPr>
              <a:t>Câu chuyện ca ngợi Cao Bá Quát đã thể hiện tư chất thông minh từ nhỏ, giỏi đối đáp.</a:t>
            </a:r>
          </a:p>
        </p:txBody>
      </p:sp>
      <p:sp>
        <p:nvSpPr>
          <p:cNvPr id="4" name="Thought Bubble: Cloud 1"/>
          <p:cNvSpPr/>
          <p:nvPr/>
        </p:nvSpPr>
        <p:spPr>
          <a:xfrm>
            <a:off x="228600" y="52070"/>
            <a:ext cx="5110480" cy="1754505"/>
          </a:xfrm>
          <a:prstGeom prst="cloudCallout">
            <a:avLst>
              <a:gd name="adj1" fmla="val 57455"/>
              <a:gd name="adj2" fmla="val 69942"/>
            </a:avLst>
          </a:prstGeom>
        </p:spPr>
        <p:style>
          <a:lnRef idx="2">
            <a:schemeClr val="accent4"/>
          </a:lnRef>
          <a:fillRef idx="1">
            <a:schemeClr val="lt1"/>
          </a:fillRef>
          <a:effectRef idx="0">
            <a:schemeClr val="accent4"/>
          </a:effectRef>
          <a:fontRef idx="minor">
            <a:schemeClr val="dk1"/>
          </a:fontRef>
        </p:style>
        <p:txBody>
          <a:bodyPr rtlCol="0" anchor="ctr"/>
          <a:lstStyle/>
          <a:p>
            <a:r>
              <a:rPr lang="en-US" altLang="vi-VN" sz="3200" b="1" dirty="0">
                <a:solidFill>
                  <a:srgbClr val="FF0000"/>
                </a:solidFill>
              </a:rPr>
              <a:t>      NỘI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590187" y="195486"/>
            <a:ext cx="3960440" cy="1754326"/>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3200" b="1" dirty="0">
                <a:solidFill>
                  <a:srgbClr val="FF0000"/>
                </a:solidFill>
                <a:latin typeface="Times New Roman" panose="02020603050405020304" pitchFamily="18" charset="0"/>
                <a:ea typeface="Times New Roman" panose="02020603050405020304" pitchFamily="18" charset="0"/>
              </a:rPr>
              <a:t>CỦNG CỐ</a:t>
            </a:r>
            <a:endParaRPr lang="vi-VN" sz="3200" b="1" dirty="0">
              <a:solidFill>
                <a:srgbClr val="FF0000"/>
              </a:solidFill>
            </a:endParaRPr>
          </a:p>
        </p:txBody>
      </p:sp>
      <p:sp>
        <p:nvSpPr>
          <p:cNvPr id="4" name="TextBox 3"/>
          <p:cNvSpPr txBox="1"/>
          <p:nvPr/>
        </p:nvSpPr>
        <p:spPr>
          <a:xfrm>
            <a:off x="590187" y="2839746"/>
            <a:ext cx="8158277" cy="707886"/>
          </a:xfrm>
          <a:prstGeom prst="rect">
            <a:avLst/>
          </a:prstGeom>
          <a:noFill/>
        </p:spPr>
        <p:txBody>
          <a:bodyPr wrap="square" rtlCol="0">
            <a:spAutoFit/>
          </a:bodyPr>
          <a:lstStyle/>
          <a:p>
            <a:r>
              <a:rPr lang="vi-VN" sz="4000" dirty="0">
                <a:latin typeface="+mj-lt"/>
              </a:rPr>
              <a:t>Em học được điều gì từ Cao Bá Quát?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p:nvPr>
        </p:nvSpPr>
        <p:spPr>
          <a:xfrm>
            <a:off x="457200" y="742950"/>
            <a:ext cx="8229600" cy="4388644"/>
          </a:xfrm>
        </p:spPr>
        <p:txBody>
          <a:bodyPr/>
          <a:lstStyle/>
          <a:p>
            <a:pPr eaLnBrk="1" hangingPunct="1">
              <a:buFontTx/>
              <a:buNone/>
            </a:pPr>
            <a:r>
              <a:rPr lang="en-US" altLang="vi-VN" dirty="0"/>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nói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trò</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ra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lệnh</a:t>
            </a:r>
            <a:r>
              <a:rPr lang="en-US" altLang="vi-VN" sz="2800" b="1"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cậu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được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thì</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mới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tha</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Nhìn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mặt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hồ</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lúc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đuổi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tức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như</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trong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leo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lẻo</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đớp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cần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nghĩ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lâu</a:t>
            </a:r>
            <a:r>
              <a:rPr lang="en-US" altLang="vi-VN" sz="2800" dirty="0">
                <a:latin typeface="Times New Roman" panose="02020603050405020304" pitchFamily="18" charset="0"/>
                <a:cs typeface="Times New Roman" panose="02020603050405020304" pitchFamily="18" charset="0"/>
              </a:rPr>
              <a:t> la </a:t>
            </a:r>
            <a:r>
              <a:rPr lang="en-US" altLang="vi-VN" sz="2800" dirty="0" err="1">
                <a:latin typeface="Times New Roman" panose="02020603050405020304" pitchFamily="18" charset="0"/>
                <a:cs typeface="Times New Roman" panose="02020603050405020304" pitchFamily="18" charset="0"/>
              </a:rPr>
              <a:t>gì</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Cao </a:t>
            </a:r>
            <a:r>
              <a:rPr lang="en-US" altLang="vi-VN" sz="2800" dirty="0" err="1">
                <a:latin typeface="Times New Roman" panose="02020603050405020304" pitchFamily="18" charset="0"/>
                <a:cs typeface="Times New Roman" panose="02020603050405020304" pitchFamily="18" charset="0"/>
              </a:rPr>
              <a:t>Bá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trói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đối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lại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luôn</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Trời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nắng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trói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endParaRPr lang="vi-VN" dirty="0"/>
          </a:p>
        </p:txBody>
      </p:sp>
      <p:sp>
        <p:nvSpPr>
          <p:cNvPr id="3" name="Rounded Rectangle 2"/>
          <p:cNvSpPr/>
          <p:nvPr/>
        </p:nvSpPr>
        <p:spPr>
          <a:xfrm>
            <a:off x="107504" y="483518"/>
            <a:ext cx="3657600" cy="400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u="sng" dirty="0">
                <a:solidFill>
                  <a:srgbClr val="7030A0"/>
                </a:solidFill>
                <a:latin typeface="Times New Roman" panose="02020603050405020304" pitchFamily="18" charset="0"/>
                <a:cs typeface="Times New Roman" panose="02020603050405020304" pitchFamily="18" charset="0"/>
              </a:rPr>
              <a:t>3. </a:t>
            </a:r>
            <a:r>
              <a:rPr lang="en-US" sz="3200" b="1" u="sng" dirty="0" err="1">
                <a:solidFill>
                  <a:srgbClr val="7030A0"/>
                </a:solidFill>
                <a:latin typeface="Times New Roman" panose="02020603050405020304" pitchFamily="18" charset="0"/>
                <a:cs typeface="Times New Roman" panose="02020603050405020304" pitchFamily="18" charset="0"/>
              </a:rPr>
              <a:t>Luyện</a:t>
            </a:r>
            <a:r>
              <a:rPr lang="en-US" sz="3200" b="1" u="sng" dirty="0">
                <a:solidFill>
                  <a:srgbClr val="7030A0"/>
                </a:solidFill>
                <a:latin typeface="Times New Roman" panose="02020603050405020304" pitchFamily="18" charset="0"/>
                <a:cs typeface="Times New Roman" panose="02020603050405020304" pitchFamily="18" charset="0"/>
              </a:rPr>
              <a:t> đọc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barn(inVertical)">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barn(inVertical)">
                                      <p:cBhvr>
                                        <p:cTn id="12" dur="500"/>
                                        <p:tgtEl>
                                          <p:spTgt spid="2662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animEffect transition="in" filter="barn(inVertical)">
                                      <p:cBhvr>
                                        <p:cTn id="15" dur="500"/>
                                        <p:tgtEl>
                                          <p:spTgt spid="2662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626">
                                            <p:txEl>
                                              <p:pRg st="3" end="3"/>
                                            </p:txEl>
                                          </p:spTgt>
                                        </p:tgtEl>
                                        <p:attrNameLst>
                                          <p:attrName>style.visibility</p:attrName>
                                        </p:attrNameLst>
                                      </p:cBhvr>
                                      <p:to>
                                        <p:strVal val="visible"/>
                                      </p:to>
                                    </p:set>
                                    <p:animEffect transition="in" filter="barn(inVertical)">
                                      <p:cBhvr>
                                        <p:cTn id="18" dur="500"/>
                                        <p:tgtEl>
                                          <p:spTgt spid="2662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626">
                                            <p:txEl>
                                              <p:pRg st="4" end="4"/>
                                            </p:txEl>
                                          </p:spTgt>
                                        </p:tgtEl>
                                        <p:attrNameLst>
                                          <p:attrName>style.visibility</p:attrName>
                                        </p:attrNameLst>
                                      </p:cBhvr>
                                      <p:to>
                                        <p:strVal val="visible"/>
                                      </p:to>
                                    </p:set>
                                    <p:animEffect transition="in" filter="barn(inVertical)">
                                      <p:cBhvr>
                                        <p:cTn id="21" dur="500"/>
                                        <p:tgtEl>
                                          <p:spTgt spid="26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4"/>
          <p:cNvSpPr txBox="1">
            <a:spLocks noChangeArrowheads="1"/>
          </p:cNvSpPr>
          <p:nvPr/>
        </p:nvSpPr>
        <p:spPr bwMode="auto">
          <a:xfrm>
            <a:off x="525463" y="813436"/>
            <a:ext cx="2348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u="sng" dirty="0">
                <a:solidFill>
                  <a:srgbClr val="7030A0"/>
                </a:solidFill>
                <a:latin typeface="Times New Roman" panose="02020603050405020304" pitchFamily="18" charset="0"/>
                <a:cs typeface="Times New Roman" panose="02020603050405020304" pitchFamily="18" charset="0"/>
              </a:rPr>
              <a:t>KỂ CHUYỆN</a:t>
            </a:r>
          </a:p>
        </p:txBody>
      </p:sp>
      <p:sp>
        <p:nvSpPr>
          <p:cNvPr id="7" name="TextBox 6"/>
          <p:cNvSpPr txBox="1">
            <a:spLocks noChangeArrowheads="1"/>
          </p:cNvSpPr>
          <p:nvPr/>
        </p:nvSpPr>
        <p:spPr bwMode="auto">
          <a:xfrm>
            <a:off x="228600" y="1456135"/>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3" y="2171700"/>
            <a:ext cx="22780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8726" y="2171700"/>
            <a:ext cx="2378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00250"/>
            <a:ext cx="2057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2000250"/>
            <a:ext cx="201771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53000"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3" name="Oval 12"/>
          <p:cNvSpPr/>
          <p:nvPr/>
        </p:nvSpPr>
        <p:spPr>
          <a:xfrm>
            <a:off x="1270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4" name="Oval 13"/>
          <p:cNvSpPr/>
          <p:nvPr/>
        </p:nvSpPr>
        <p:spPr>
          <a:xfrm>
            <a:off x="24987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5" name="Oval 14"/>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5"/>
          <p:cNvSpPr txBox="1">
            <a:spLocks noChangeArrowheads="1"/>
          </p:cNvSpPr>
          <p:nvPr/>
        </p:nvSpPr>
        <p:spPr bwMode="auto">
          <a:xfrm>
            <a:off x="304799" y="968915"/>
            <a:ext cx="5006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b="1" i="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Kể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toàn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bộ</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endParaRPr lang="en-US" sz="3200" b="1" i="1" dirty="0">
              <a:latin typeface="Times New Roman" panose="02020603050405020304" pitchFamily="18" charset="0"/>
              <a:cs typeface="Times New Roman" panose="02020603050405020304" pitchFamily="18" charset="0"/>
            </a:endParaRPr>
          </a:p>
        </p:txBody>
      </p:sp>
      <p:pic>
        <p:nvPicPr>
          <p:cNvPr id="133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707654"/>
            <a:ext cx="22764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6" y="1707654"/>
            <a:ext cx="23780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553690"/>
            <a:ext cx="2057400" cy="3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1553690"/>
            <a:ext cx="2017712" cy="330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762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2" name="Oval 11"/>
          <p:cNvSpPr/>
          <p:nvPr/>
        </p:nvSpPr>
        <p:spPr>
          <a:xfrm>
            <a:off x="2166938"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3" name="Oval 12"/>
          <p:cNvSpPr/>
          <p:nvPr/>
        </p:nvSpPr>
        <p:spPr>
          <a:xfrm>
            <a:off x="45561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4" name="Oval 13"/>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139952" y="267494"/>
            <a:ext cx="3312368" cy="10801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a:solidFill>
                  <a:srgbClr val="FF0000"/>
                </a:solidFill>
                <a:latin typeface="Times New Roman" panose="02020603050405020304" pitchFamily="18" charset="0"/>
                <a:cs typeface="Times New Roman" panose="02020603050405020304" pitchFamily="18" charset="0"/>
              </a:rPr>
              <a:t>Dặn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dò</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1187624" y="1563638"/>
            <a:ext cx="6624736" cy="3024336"/>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chuyện</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hôm</a:t>
            </a:r>
            <a:r>
              <a:rPr lang="en-US" sz="2400" dirty="0">
                <a:solidFill>
                  <a:schemeClr val="tx1"/>
                </a:solidFill>
                <a:latin typeface="Times New Roman" panose="02020603050405020304" pitchFamily="18" charset="0"/>
                <a:cs typeface="Times New Roman" panose="02020603050405020304" pitchFamily="18" charset="0"/>
              </a:rPr>
              <a:t> nay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a:t>
            </a:r>
          </a:p>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phép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chia.</a:t>
            </a:r>
          </a:p>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Toán</a:t>
            </a:r>
            <a:r>
              <a:rPr lang="en-US" sz="2400" dirty="0">
                <a:solidFill>
                  <a:schemeClr val="tx1"/>
                </a:solidFill>
                <a:latin typeface="Times New Roman" panose="02020603050405020304" pitchFamily="18" charset="0"/>
                <a:cs typeface="Times New Roman" panose="02020603050405020304" pitchFamily="18" charset="0"/>
              </a:rPr>
              <a:t> , TV.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C224100-2E7E-43CE-A95A-638661D4819A}"/>
              </a:ext>
            </a:extLst>
          </p:cNvPr>
          <p:cNvSpPr>
            <a:spLocks noChangeArrowheads="1"/>
          </p:cNvSpPr>
          <p:nvPr/>
        </p:nvSpPr>
        <p:spPr bwMode="auto">
          <a:xfrm>
            <a:off x="171450" y="826933"/>
            <a:ext cx="88011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1725" b="1" dirty="0">
                <a:solidFill>
                  <a:prstClr val="black"/>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1.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2. Cao Bá Quát, khi ấy còn là một cậu bé, muốn nhìn rõ mặt vua. Cậu nảy ra một ý, liền cởi hết quần áo, nhảy xuống hồ tắm. Quân lính nhìn thấy, </a:t>
            </a:r>
            <a:r>
              <a:rPr lang="en-US" altLang="en-US" sz="1725" b="1" dirty="0" err="1">
                <a:solidFill>
                  <a:srgbClr val="002060"/>
                </a:solidFill>
                <a:latin typeface="Times New Roman" panose="02020603050405020304" pitchFamily="18" charset="0"/>
                <a:cs typeface="Times New Roman" panose="02020603050405020304" pitchFamily="18" charset="0"/>
              </a:rPr>
              <a:t>hốt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hoảng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3. C</a:t>
            </a:r>
            <a:r>
              <a:rPr lang="en-US" altLang="en-US" sz="1725" b="1" dirty="0" err="1">
                <a:solidFill>
                  <a:srgbClr val="002060"/>
                </a:solidFill>
                <a:latin typeface="Times New Roman" panose="02020603050405020304" pitchFamily="18" charset="0"/>
                <a:cs typeface="Times New Roman" panose="02020603050405020304" pitchFamily="18" charset="0"/>
              </a:rPr>
              <a:t>ậu</a:t>
            </a:r>
            <a:r>
              <a:rPr lang="vi-VN" altLang="en-US" sz="1725" b="1" dirty="0">
                <a:solidFill>
                  <a:srgbClr val="00206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nên</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không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biết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gì</a:t>
            </a:r>
            <a:r>
              <a:rPr lang="vi-VN" altLang="en-US" sz="1725" b="1" dirty="0">
                <a:solidFill>
                  <a:srgbClr val="00206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1725" b="1" dirty="0" err="1">
                <a:solidFill>
                  <a:srgbClr val="002060"/>
                </a:solidFill>
                <a:latin typeface="Times New Roman" panose="02020603050405020304" pitchFamily="18" charset="0"/>
                <a:cs typeface="Times New Roman" panose="02020603050405020304" pitchFamily="18" charset="0"/>
              </a:rPr>
              <a:t>hồ</a:t>
            </a:r>
            <a:r>
              <a:rPr lang="vi-VN" altLang="en-US" sz="1725" b="1" dirty="0">
                <a:solidFill>
                  <a:srgbClr val="00206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Nước trong leo lẻo cá đớp cá</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vi-VN" altLang="en-US" sz="1725" b="1" dirty="0">
                <a:solidFill>
                  <a:srgbClr val="00206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Trời nắng chang chang người trói người</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4. Vế đối vừa cứng cỏi, vừa rất chỉnh, biểu lộ sự nhanh trí, thông minh. Vua nguôi giận, truyền lệnh cởi trói, tha cho cậu bé.</a:t>
            </a:r>
          </a:p>
          <a:p>
            <a:pPr defTabSz="685800" eaLnBrk="0" fontAlgn="base" hangingPunct="0">
              <a:spcBef>
                <a:spcPct val="0"/>
              </a:spcBef>
              <a:spcAft>
                <a:spcPct val="0"/>
              </a:spcAft>
            </a:pPr>
            <a:r>
              <a:rPr lang="en-US" altLang="en-US" sz="1725" i="1" dirty="0">
                <a:solidFill>
                  <a:srgbClr val="000000"/>
                </a:solidFill>
                <a:latin typeface="Times New Roman" panose="02020603050405020304" pitchFamily="18" charset="0"/>
                <a:cs typeface="Times New Roman" panose="02020603050405020304" pitchFamily="18" charset="0"/>
              </a:rPr>
              <a:t>                                                   				</a:t>
            </a:r>
            <a:r>
              <a:rPr lang="vi-VN" altLang="en-US" sz="1725" i="1" dirty="0">
                <a:solidFill>
                  <a:srgbClr val="002060"/>
                </a:solidFill>
                <a:latin typeface="Times New Roman" panose="02020603050405020304" pitchFamily="18" charset="0"/>
                <a:cs typeface="Times New Roman" panose="02020603050405020304" pitchFamily="18" charset="0"/>
              </a:rPr>
              <a:t>Theo</a:t>
            </a:r>
            <a:r>
              <a:rPr lang="vi-VN" altLang="en-US" sz="1725" dirty="0">
                <a:solidFill>
                  <a:srgbClr val="002060"/>
                </a:solidFill>
                <a:latin typeface="Times New Roman" panose="02020603050405020304" pitchFamily="18" charset="0"/>
                <a:cs typeface="Times New Roman" panose="02020603050405020304" pitchFamily="18" charset="0"/>
              </a:rPr>
              <a:t> QUỐC CHẤN</a:t>
            </a:r>
          </a:p>
        </p:txBody>
      </p:sp>
      <p:sp>
        <p:nvSpPr>
          <p:cNvPr id="3" name="Rectangle 2">
            <a:extLst>
              <a:ext uri="{FF2B5EF4-FFF2-40B4-BE49-F238E27FC236}">
                <a16:creationId xmlns:a16="http://schemas.microsoft.com/office/drawing/2014/main" id="{651AE9BA-5E80-4DCB-9520-FEBB0304F97B}"/>
              </a:ext>
            </a:extLst>
          </p:cNvPr>
          <p:cNvSpPr/>
          <p:nvPr/>
        </p:nvSpPr>
        <p:spPr>
          <a:xfrm>
            <a:off x="3074475" y="95250"/>
            <a:ext cx="2995051" cy="577081"/>
          </a:xfrm>
          <a:prstGeom prst="rect">
            <a:avLst/>
          </a:prstGeom>
        </p:spPr>
        <p:style>
          <a:lnRef idx="1">
            <a:schemeClr val="accent4"/>
          </a:lnRef>
          <a:fillRef idx="2">
            <a:schemeClr val="accent4"/>
          </a:fillRef>
          <a:effectRef idx="1">
            <a:schemeClr val="accent4"/>
          </a:effectRef>
          <a:fontRef idx="minor">
            <a:schemeClr val="dk1"/>
          </a:fontRef>
        </p:style>
        <p:txBody>
          <a:bodyPr wrap="none" lIns="68580" tIns="34290" rIns="68580" bIns="34290">
            <a:spAutoFit/>
          </a:bodyPr>
          <a:lstStyle/>
          <a:p>
            <a:pPr algn="ctr" defTabSz="685800"/>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40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FF3AF468-2A5C-444E-87D7-9B719BEE7EB7}"/>
              </a:ext>
            </a:extLst>
          </p:cNvPr>
          <p:cNvGrpSpPr>
            <a:grpSpLocks/>
          </p:cNvGrpSpPr>
          <p:nvPr/>
        </p:nvGrpSpPr>
        <p:grpSpPr bwMode="auto">
          <a:xfrm>
            <a:off x="2469682" y="1441251"/>
            <a:ext cx="1622824" cy="1062039"/>
            <a:chOff x="230" y="677"/>
            <a:chExt cx="1363" cy="892"/>
          </a:xfrm>
        </p:grpSpPr>
        <p:sp>
          <p:nvSpPr>
            <p:cNvPr id="3" name="Text Box 6">
              <a:extLst>
                <a:ext uri="{FF2B5EF4-FFF2-40B4-BE49-F238E27FC236}">
                  <a16:creationId xmlns:a16="http://schemas.microsoft.com/office/drawing/2014/main" id="{33E8E62B-01E5-4B96-A820-B7E63D8ECC0E}"/>
                </a:ext>
              </a:extLst>
            </p:cNvPr>
            <p:cNvSpPr txBox="1">
              <a:spLocks noChangeArrowheads="1"/>
            </p:cNvSpPr>
            <p:nvPr/>
          </p:nvSpPr>
          <p:spPr bwMode="auto">
            <a:xfrm>
              <a:off x="328" y="1181"/>
              <a:ext cx="91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la </a:t>
              </a:r>
              <a:r>
                <a:rPr lang="en-US" altLang="en-US" sz="2400" b="1" dirty="0" err="1">
                  <a:solidFill>
                    <a:prstClr val="black"/>
                  </a:solidFill>
                  <a:latin typeface="Times New Roman" panose="02020603050405020304" pitchFamily="18" charset="0"/>
                  <a:cs typeface="Times New Roman" panose="02020603050405020304" pitchFamily="18" charset="0"/>
                </a:rPr>
                <a:t>hét</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DE358732-F5B8-48C4-BA9F-8AC5AA68583E}"/>
                </a:ext>
              </a:extLst>
            </p:cNvPr>
            <p:cNvSpPr txBox="1">
              <a:spLocks noChangeArrowheads="1"/>
            </p:cNvSpPr>
            <p:nvPr/>
          </p:nvSpPr>
          <p:spPr bwMode="auto">
            <a:xfrm>
              <a:off x="230" y="677"/>
              <a:ext cx="13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quân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lính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5" name="Group 8">
            <a:extLst>
              <a:ext uri="{FF2B5EF4-FFF2-40B4-BE49-F238E27FC236}">
                <a16:creationId xmlns:a16="http://schemas.microsoft.com/office/drawing/2014/main" id="{013587BA-DBCC-4EEC-B259-CB2B9C292AED}"/>
              </a:ext>
            </a:extLst>
          </p:cNvPr>
          <p:cNvGrpSpPr>
            <a:grpSpLocks/>
          </p:cNvGrpSpPr>
          <p:nvPr/>
        </p:nvGrpSpPr>
        <p:grpSpPr bwMode="auto">
          <a:xfrm>
            <a:off x="2470224" y="2637872"/>
            <a:ext cx="1877616" cy="1082279"/>
            <a:chOff x="217" y="1671"/>
            <a:chExt cx="1577" cy="909"/>
          </a:xfrm>
        </p:grpSpPr>
        <p:sp>
          <p:nvSpPr>
            <p:cNvPr id="6" name="Text Box 9">
              <a:extLst>
                <a:ext uri="{FF2B5EF4-FFF2-40B4-BE49-F238E27FC236}">
                  <a16:creationId xmlns:a16="http://schemas.microsoft.com/office/drawing/2014/main" id="{880A1489-8D48-4DDC-89FC-071D8C720BB7}"/>
                </a:ext>
              </a:extLst>
            </p:cNvPr>
            <p:cNvSpPr txBox="1">
              <a:spLocks noChangeArrowheads="1"/>
            </p:cNvSpPr>
            <p:nvPr/>
          </p:nvSpPr>
          <p:spPr bwMode="auto">
            <a:xfrm>
              <a:off x="217" y="1671"/>
              <a:ext cx="157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truyền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lệnh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 Box 10">
              <a:extLst>
                <a:ext uri="{FF2B5EF4-FFF2-40B4-BE49-F238E27FC236}">
                  <a16:creationId xmlns:a16="http://schemas.microsoft.com/office/drawing/2014/main" id="{49B02FC1-29ED-4583-90C7-D866B0D5FBE3}"/>
                </a:ext>
              </a:extLst>
            </p:cNvPr>
            <p:cNvSpPr txBox="1">
              <a:spLocks noChangeArrowheads="1"/>
            </p:cNvSpPr>
            <p:nvPr/>
          </p:nvSpPr>
          <p:spPr bwMode="auto">
            <a:xfrm>
              <a:off x="217" y="2192"/>
              <a:ext cx="13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náo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động</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sp>
        <p:nvSpPr>
          <p:cNvPr id="8" name="Text Box 13">
            <a:extLst>
              <a:ext uri="{FF2B5EF4-FFF2-40B4-BE49-F238E27FC236}">
                <a16:creationId xmlns:a16="http://schemas.microsoft.com/office/drawing/2014/main" id="{1936A8AE-5EC3-470C-820E-0A156B783E2C}"/>
              </a:ext>
            </a:extLst>
          </p:cNvPr>
          <p:cNvSpPr txBox="1">
            <a:spLocks noChangeArrowheads="1"/>
          </p:cNvSpPr>
          <p:nvPr/>
        </p:nvSpPr>
        <p:spPr bwMode="auto">
          <a:xfrm>
            <a:off x="2408314" y="3829688"/>
            <a:ext cx="1268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 </a:t>
            </a:r>
            <a:r>
              <a:rPr lang="en-US" altLang="en-US" sz="2400" b="1" dirty="0" err="1">
                <a:solidFill>
                  <a:prstClr val="black"/>
                </a:solidFill>
                <a:latin typeface="Times New Roman" panose="02020603050405020304" pitchFamily="18" charset="0"/>
                <a:cs typeface="Times New Roman" panose="02020603050405020304" pitchFamily="18" charset="0"/>
              </a:rPr>
              <a:t>leo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lẻo</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9" name="Rectangle 3">
            <a:extLst>
              <a:ext uri="{FF2B5EF4-FFF2-40B4-BE49-F238E27FC236}">
                <a16:creationId xmlns:a16="http://schemas.microsoft.com/office/drawing/2014/main" id="{15D13A9C-2B0D-46F1-8D62-D4E964CA15F2}"/>
              </a:ext>
            </a:extLst>
          </p:cNvPr>
          <p:cNvSpPr txBox="1">
            <a:spLocks noChangeArrowheads="1"/>
          </p:cNvSpPr>
          <p:nvPr/>
        </p:nvSpPr>
        <p:spPr bwMode="auto">
          <a:xfrm>
            <a:off x="1979712" y="652122"/>
            <a:ext cx="3492968" cy="400050"/>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5" indent="-257175" defTabSz="685800" fontAlgn="base">
              <a:spcBef>
                <a:spcPct val="20000"/>
              </a:spcBef>
              <a:spcAft>
                <a:spcPct val="0"/>
              </a:spcAft>
            </a:pP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Luyện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từ</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khó</a:t>
            </a:r>
            <a:r>
              <a:rPr lang="en-US" altLang="en-US" sz="30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499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2267744" y="1995686"/>
            <a:ext cx="4464496" cy="830997"/>
          </a:xfrm>
          <a:prstGeom prst="rect">
            <a:avLst/>
          </a:prstGeom>
          <a:noFill/>
        </p:spPr>
        <p:txBody>
          <a:bodyPr wrap="square" rtlCol="0">
            <a:spAutoFit/>
          </a:bodyPr>
          <a:lstStyle/>
          <a:p>
            <a:r>
              <a:rPr lang="en-US" sz="4800" dirty="0">
                <a:solidFill>
                  <a:srgbClr val="FF0000"/>
                </a:solidFill>
              </a:rPr>
              <a:t>GIẢI NGHĨA TỪ</a:t>
            </a:r>
          </a:p>
        </p:txBody>
      </p:sp>
    </p:spTree>
    <p:extLst>
      <p:ext uri="{BB962C8B-B14F-4D97-AF65-F5344CB8AC3E}">
        <p14:creationId xmlns:p14="http://schemas.microsoft.com/office/powerpoint/2010/main" val="69779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lang-minh-m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3478"/>
            <a:ext cx="3975348"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attac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55" y="123478"/>
            <a:ext cx="4097291"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2830" y="4403893"/>
            <a:ext cx="3948517" cy="523220"/>
          </a:xfrm>
          <a:prstGeom prst="rect">
            <a:avLst/>
          </a:prstGeom>
        </p:spPr>
        <p:txBody>
          <a:bodyPr wrap="none">
            <a:spAutoFit/>
          </a:bodyPr>
          <a:lstStyle/>
          <a:p>
            <a:r>
              <a:rPr lang="en-US" altLang="en-US" sz="2800" b="1" dirty="0">
                <a:solidFill>
                  <a:srgbClr val="000099"/>
                </a:solidFill>
                <a:latin typeface="Times New Roman" panose="02020603050405020304" pitchFamily="18" charset="0"/>
              </a:rPr>
              <a:t>Minh </a:t>
            </a:r>
            <a:r>
              <a:rPr lang="en-US" altLang="en-US" sz="2800" b="1" dirty="0" err="1">
                <a:solidFill>
                  <a:srgbClr val="000099"/>
                </a:solidFill>
                <a:latin typeface="Times New Roman" panose="02020603050405020304" pitchFamily="18" charset="0"/>
              </a:rPr>
              <a:t>Mạng</a:t>
            </a:r>
            <a:r>
              <a:rPr lang="en-US" altLang="en-US" sz="2800" b="1" dirty="0">
                <a:solidFill>
                  <a:srgbClr val="000099"/>
                </a:solidFill>
                <a:latin typeface="Times New Roman" panose="02020603050405020304" pitchFamily="18" charset="0"/>
              </a:rPr>
              <a:t> (1791- 1840)</a:t>
            </a:r>
          </a:p>
        </p:txBody>
      </p:sp>
      <p:sp>
        <p:nvSpPr>
          <p:cNvPr id="3" name="Rectangle 2"/>
          <p:cNvSpPr/>
          <p:nvPr/>
        </p:nvSpPr>
        <p:spPr>
          <a:xfrm>
            <a:off x="5148064" y="4356832"/>
            <a:ext cx="2898550" cy="523220"/>
          </a:xfrm>
          <a:prstGeom prst="rect">
            <a:avLst/>
          </a:prstGeom>
        </p:spPr>
        <p:txBody>
          <a:bodyPr wrap="none">
            <a:spAutoFit/>
          </a:bodyPr>
          <a:lstStyle/>
          <a:p>
            <a:r>
              <a:rPr lang="en-US" altLang="en-US" sz="2800" b="1" dirty="0" err="1">
                <a:solidFill>
                  <a:srgbClr val="000099"/>
                </a:solidFill>
                <a:latin typeface="Times New Roman" panose="02020603050405020304" pitchFamily="18" charset="0"/>
              </a:rPr>
              <a:t>Lăng</a:t>
            </a:r>
            <a:r>
              <a:rPr lang="en-US" altLang="en-US" sz="2800" b="1" dirty="0">
                <a:solidFill>
                  <a:srgbClr val="000099"/>
                </a:solidFill>
                <a:latin typeface="Times New Roman" panose="02020603050405020304" pitchFamily="18" charset="0"/>
              </a:rPr>
              <a:t> Minh </a:t>
            </a:r>
            <a:r>
              <a:rPr lang="en-US" altLang="en-US" sz="2800" b="1" dirty="0" err="1">
                <a:solidFill>
                  <a:srgbClr val="000099"/>
                </a:solidFill>
                <a:latin typeface="Times New Roman" panose="02020603050405020304" pitchFamily="18" charset="0"/>
              </a:rPr>
              <a:t>Mạng</a:t>
            </a:r>
            <a:endParaRPr lang="en-US" altLang="en-US" sz="2800" b="1" dirty="0">
              <a:solidFill>
                <a:srgbClr val="000099"/>
              </a:solidFill>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
            <a:ext cx="4788024" cy="5142334"/>
          </a:xfrm>
          <a:prstGeom prst="rect">
            <a:avLst/>
          </a:prstGeom>
        </p:spPr>
      </p:pic>
      <p:sp>
        <p:nvSpPr>
          <p:cNvPr id="4" name="TextBox 3"/>
          <p:cNvSpPr txBox="1"/>
          <p:nvPr/>
        </p:nvSpPr>
        <p:spPr>
          <a:xfrm>
            <a:off x="4932040" y="627534"/>
            <a:ext cx="3996444" cy="3754874"/>
          </a:xfrm>
          <a:prstGeom prst="rect">
            <a:avLst/>
          </a:prstGeom>
          <a:noFill/>
        </p:spPr>
        <p:txBody>
          <a:bodyPr wrap="square" rtlCol="0">
            <a:spAutoFit/>
          </a:bodyPr>
          <a:lstStyle/>
          <a:p>
            <a:pPr algn="just"/>
            <a:r>
              <a:rPr lang="vi-VN" sz="3400" b="1" dirty="0">
                <a:latin typeface="+mj-lt"/>
              </a:rPr>
              <a:t>    Cao Bá Quát (1809 – 1855) là người ở tỉnh Bắc Ninh. Ông là người nổi tiếng văn hay, chữ tốt, có tài đối đáp. </a:t>
            </a:r>
            <a:endParaRPr lang="en-US" sz="3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07604" y="441314"/>
            <a:ext cx="18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Ngự</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1143498" y="2344111"/>
            <a:ext cx="1440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Xa</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pic>
        <p:nvPicPr>
          <p:cNvPr id="6" name="Picture 5" descr="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78" y="0"/>
            <a:ext cx="517202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9177" y="996284"/>
            <a:ext cx="38327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tx2">
                    <a:lumMod val="50000"/>
                  </a:schemeClr>
                </a:solidFill>
                <a:latin typeface="Times New Roman" panose="02020603050405020304" pitchFamily="18" charset="0"/>
              </a:rPr>
              <a:t>  </a:t>
            </a:r>
            <a:r>
              <a:rPr lang="vi-VN" altLang="vi-VN" b="1" dirty="0">
                <a:solidFill>
                  <a:schemeClr val="tx2">
                    <a:lumMod val="50000"/>
                  </a:schemeClr>
                </a:solidFill>
                <a:latin typeface="Times New Roman" panose="02020603050405020304" pitchFamily="18" charset="0"/>
              </a:rPr>
              <a:t>(</a:t>
            </a:r>
            <a:r>
              <a:rPr lang="en-US" altLang="vi-VN" b="1" dirty="0" err="1">
                <a:solidFill>
                  <a:schemeClr val="tx2">
                    <a:lumMod val="50000"/>
                  </a:schemeClr>
                </a:solidFill>
                <a:latin typeface="Times New Roman" panose="02020603050405020304" pitchFamily="18" charset="0"/>
              </a:rPr>
              <a:t>Vua</a:t>
            </a:r>
            <a:r>
              <a:rPr lang="vi-VN" altLang="vi-VN" b="1" dirty="0">
                <a:solidFill>
                  <a:schemeClr val="tx2">
                    <a:lumMod val="50000"/>
                  </a:schemeClr>
                </a:solidFill>
                <a:latin typeface="Times New Roman" panose="02020603050405020304" pitchFamily="18" charset="0"/>
              </a:rPr>
              <a:t>)</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ngồi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trên</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xe</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hoặc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kiệu</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để</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các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nơi</a:t>
            </a:r>
            <a:r>
              <a:rPr lang="en-US" altLang="vi-VN" b="1" dirty="0">
                <a:solidFill>
                  <a:schemeClr val="tx2">
                    <a:lumMod val="50000"/>
                  </a:schemeClr>
                </a:solidFill>
                <a:latin typeface="Times New Roman" panose="02020603050405020304" pitchFamily="18" charset="0"/>
              </a:rPr>
              <a:t>.</a:t>
            </a:r>
          </a:p>
        </p:txBody>
      </p:sp>
      <p:sp>
        <p:nvSpPr>
          <p:cNvPr id="8" name="Text Box 7"/>
          <p:cNvSpPr txBox="1">
            <a:spLocks noChangeArrowheads="1"/>
          </p:cNvSpPr>
          <p:nvPr/>
        </p:nvSpPr>
        <p:spPr bwMode="auto">
          <a:xfrm>
            <a:off x="729161" y="2928886"/>
            <a:ext cx="213662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b="1" dirty="0" err="1">
                <a:latin typeface="Times New Roman" panose="02020603050405020304" pitchFamily="18" charset="0"/>
              </a:rPr>
              <a:t>Xe</a:t>
            </a:r>
            <a:r>
              <a:rPr lang="en-US" altLang="vi-VN" b="1" dirty="0">
                <a:latin typeface="Times New Roman" panose="02020603050405020304" pitchFamily="18" charset="0"/>
              </a:rPr>
              <a:t> </a:t>
            </a:r>
            <a:r>
              <a:rPr lang="en-US" altLang="vi-VN" b="1" dirty="0" err="1">
                <a:latin typeface="Times New Roman" panose="02020603050405020304" pitchFamily="18" charset="0"/>
              </a:rPr>
              <a:t>của</a:t>
            </a:r>
            <a:r>
              <a:rPr lang="en-US" altLang="vi-VN" b="1" dirty="0">
                <a:latin typeface="Times New Roman" panose="02020603050405020304" pitchFamily="18" charset="0"/>
              </a:rPr>
              <a:t> </a:t>
            </a:r>
            <a:r>
              <a:rPr lang="en-US" altLang="vi-VN" b="1" dirty="0" err="1">
                <a:latin typeface="Times New Roman" panose="02020603050405020304" pitchFamily="18" charset="0"/>
              </a:rPr>
              <a:t>vua</a:t>
            </a:r>
            <a:endParaRPr lang="en-US" altLang="vi-VN"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1728</Words>
  <Application>Microsoft Office PowerPoint</Application>
  <PresentationFormat>On-screen Show (16:9)</PresentationFormat>
  <Paragraphs>132</Paragraphs>
  <Slides>36</Slides>
  <Notes>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.VnTime</vt:lpstr>
      <vt:lpstr>Arial</vt:lpstr>
      <vt:lpstr>Calibri</vt:lpstr>
      <vt:lpstr>Calibri Light</vt:lpstr>
      <vt:lpstr>Times New Roman</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dc:creator>
  <cp:lastModifiedBy>SONDMANI</cp:lastModifiedBy>
  <cp:revision>197</cp:revision>
  <dcterms:created xsi:type="dcterms:W3CDTF">2020-03-27T01:42:00Z</dcterms:created>
  <dcterms:modified xsi:type="dcterms:W3CDTF">2022-02-27T01:31:37Z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6041A6FF5F0143DF91136011A56CFB1C</vt:lpwstr>
  </property>
  <property fmtid="{D5CDD505-2E9C-101B-9397-08002B2CF9AE}" pid="3" name="KSOProductBuildVer">
    <vt:lpwstr>1033-11.2.0.10382</vt:lpwstr>
  </property>
</Properties>
</file>