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6"/>
  </p:notesMasterIdLst>
  <p:sldIdLst>
    <p:sldId id="323" r:id="rId2"/>
    <p:sldId id="312" r:id="rId3"/>
    <p:sldId id="316" r:id="rId4"/>
    <p:sldId id="305" r:id="rId5"/>
    <p:sldId id="306" r:id="rId6"/>
    <p:sldId id="317" r:id="rId7"/>
    <p:sldId id="303" r:id="rId8"/>
    <p:sldId id="267" r:id="rId9"/>
    <p:sldId id="309" r:id="rId10"/>
    <p:sldId id="307" r:id="rId11"/>
    <p:sldId id="321" r:id="rId12"/>
    <p:sldId id="319" r:id="rId13"/>
    <p:sldId id="320" r:id="rId14"/>
    <p:sldId id="30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33"/>
    <a:srgbClr val="FF6600"/>
    <a:srgbClr val="7CCA36"/>
    <a:srgbClr val="FFFF66"/>
    <a:srgbClr val="990099"/>
    <a:srgbClr val="9900CC"/>
    <a:srgbClr val="ADB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1382" autoAdjust="0"/>
  </p:normalViewPr>
  <p:slideViewPr>
    <p:cSldViewPr>
      <p:cViewPr varScale="1">
        <p:scale>
          <a:sx n="105" d="100"/>
          <a:sy n="105" d="100"/>
        </p:scale>
        <p:origin x="18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6837ED-1D4C-4C99-A648-FA16FB93EC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98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1119D-F179-40FD-8DD8-293781AB04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6F33-2CE8-4E02-A71F-E08507773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56200-C066-409F-9BA4-2C20033529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1AC34-D1E3-4B59-97AE-2FD30FDE71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9C53F-79AA-4A63-8B78-8443349CC4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81595-4271-4B80-82C4-4E616D1D3A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81D3-CBE3-416F-B836-112FF2A1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46127-DF12-40D9-8E7E-B6B9C9C46D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E4CE5-D75C-4462-8938-6A00F66F8E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AF1AE-B7D2-4320-9BF5-2A6384D0B0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D93D1-B8F3-40F6-90D4-6D557A66E9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9B11EA5D-B976-49E3-A2CF-F366A05F4E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341404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tiếp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 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38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9"/>
          <p:cNvSpPr txBox="1">
            <a:spLocks noChangeArrowheads="1"/>
          </p:cNvSpPr>
          <p:nvPr/>
        </p:nvSpPr>
        <p:spPr bwMode="auto">
          <a:xfrm>
            <a:off x="2438400" y="3254375"/>
            <a:ext cx="838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700">
              <a:latin typeface="Times New Roman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0" y="3051175"/>
            <a:ext cx="2444750" cy="1800225"/>
            <a:chOff x="140" y="1650"/>
            <a:chExt cx="1540" cy="1134"/>
          </a:xfrm>
        </p:grpSpPr>
        <p:sp>
          <p:nvSpPr>
            <p:cNvPr id="11295" name="Text Box 12"/>
            <p:cNvSpPr txBox="1">
              <a:spLocks noChangeArrowheads="1"/>
            </p:cNvSpPr>
            <p:nvPr/>
          </p:nvSpPr>
          <p:spPr bwMode="auto">
            <a:xfrm>
              <a:off x="140" y="1650"/>
              <a:ext cx="1056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2156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05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56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0</a:t>
              </a:r>
            </a:p>
          </p:txBody>
        </p:sp>
        <p:grpSp>
          <p:nvGrpSpPr>
            <p:cNvPr id="11296" name="Group 18"/>
            <p:cNvGrpSpPr>
              <a:grpSpLocks/>
            </p:cNvGrpSpPr>
            <p:nvPr/>
          </p:nvGrpSpPr>
          <p:grpSpPr bwMode="auto">
            <a:xfrm>
              <a:off x="1104" y="1680"/>
              <a:ext cx="576" cy="720"/>
              <a:chOff x="1104" y="1680"/>
              <a:chExt cx="576" cy="720"/>
            </a:xfrm>
          </p:grpSpPr>
          <p:sp>
            <p:nvSpPr>
              <p:cNvPr id="11299" name="Line 15"/>
              <p:cNvSpPr>
                <a:spLocks noChangeShapeType="1"/>
              </p:cNvSpPr>
              <p:nvPr/>
            </p:nvSpPr>
            <p:spPr bwMode="auto">
              <a:xfrm>
                <a:off x="1104" y="1680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Line 17"/>
              <p:cNvSpPr>
                <a:spLocks noChangeShapeType="1"/>
              </p:cNvSpPr>
              <p:nvPr/>
            </p:nvSpPr>
            <p:spPr bwMode="auto">
              <a:xfrm>
                <a:off x="1104" y="1968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7" name="Text Box 20"/>
            <p:cNvSpPr txBox="1">
              <a:spLocks noChangeArrowheads="1"/>
            </p:cNvSpPr>
            <p:nvPr/>
          </p:nvSpPr>
          <p:spPr bwMode="auto">
            <a:xfrm>
              <a:off x="1200" y="168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1298" name="Text Box 21"/>
            <p:cNvSpPr txBox="1">
              <a:spLocks noChangeArrowheads="1"/>
            </p:cNvSpPr>
            <p:nvPr/>
          </p:nvSpPr>
          <p:spPr bwMode="auto">
            <a:xfrm>
              <a:off x="1152" y="1920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308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048000" y="2886075"/>
            <a:ext cx="2590800" cy="1449388"/>
            <a:chOff x="1920" y="1584"/>
            <a:chExt cx="1632" cy="913"/>
          </a:xfrm>
        </p:grpSpPr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1920" y="16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1608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008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 0</a:t>
              </a:r>
            </a:p>
          </p:txBody>
        </p:sp>
        <p:grpSp>
          <p:nvGrpSpPr>
            <p:cNvPr id="11290" name="Group 28"/>
            <p:cNvGrpSpPr>
              <a:grpSpLocks/>
            </p:cNvGrpSpPr>
            <p:nvPr/>
          </p:nvGrpSpPr>
          <p:grpSpPr bwMode="auto">
            <a:xfrm>
              <a:off x="2880" y="1584"/>
              <a:ext cx="672" cy="720"/>
              <a:chOff x="2880" y="1632"/>
              <a:chExt cx="672" cy="720"/>
            </a:xfrm>
          </p:grpSpPr>
          <p:sp>
            <p:nvSpPr>
              <p:cNvPr id="11293" name="Line 26"/>
              <p:cNvSpPr>
                <a:spLocks noChangeShapeType="1"/>
              </p:cNvSpPr>
              <p:nvPr/>
            </p:nvSpPr>
            <p:spPr bwMode="auto">
              <a:xfrm>
                <a:off x="2880" y="163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" name="Line 27"/>
              <p:cNvSpPr>
                <a:spLocks noChangeShapeType="1"/>
              </p:cNvSpPr>
              <p:nvPr/>
            </p:nvSpPr>
            <p:spPr bwMode="auto">
              <a:xfrm>
                <a:off x="2880" y="196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1" name="Text Box 29"/>
            <p:cNvSpPr txBox="1">
              <a:spLocks noChangeArrowheads="1"/>
            </p:cNvSpPr>
            <p:nvPr/>
          </p:nvSpPr>
          <p:spPr bwMode="auto">
            <a:xfrm>
              <a:off x="3024" y="1680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1292" name="Text Box 30"/>
            <p:cNvSpPr txBox="1">
              <a:spLocks noChangeArrowheads="1"/>
            </p:cNvSpPr>
            <p:nvPr/>
          </p:nvSpPr>
          <p:spPr bwMode="auto">
            <a:xfrm>
              <a:off x="2976" y="1920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42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419850" y="2819400"/>
            <a:ext cx="2286000" cy="1427163"/>
            <a:chOff x="3792" y="1584"/>
            <a:chExt cx="1440" cy="899"/>
          </a:xfrm>
        </p:grpSpPr>
        <p:sp>
          <p:nvSpPr>
            <p:cNvPr id="11283" name="Text Box 32"/>
            <p:cNvSpPr txBox="1">
              <a:spLocks noChangeArrowheads="1"/>
            </p:cNvSpPr>
            <p:nvPr/>
          </p:nvSpPr>
          <p:spPr bwMode="auto">
            <a:xfrm>
              <a:off x="3792" y="1618"/>
              <a:ext cx="96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c) 2526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026</a:t>
              </a:r>
            </a:p>
            <a:p>
              <a:r>
                <a:rPr lang="en-US" altLang="en-US" sz="2800" b="1">
                  <a:latin typeface="Times New Roman" pitchFamily="18" charset="0"/>
                </a:rPr>
                <a:t>          1</a:t>
              </a:r>
            </a:p>
          </p:txBody>
        </p:sp>
        <p:grpSp>
          <p:nvGrpSpPr>
            <p:cNvPr id="11284" name="Group 36"/>
            <p:cNvGrpSpPr>
              <a:grpSpLocks/>
            </p:cNvGrpSpPr>
            <p:nvPr/>
          </p:nvGrpSpPr>
          <p:grpSpPr bwMode="auto">
            <a:xfrm>
              <a:off x="4656" y="1584"/>
              <a:ext cx="576" cy="768"/>
              <a:chOff x="4656" y="1584"/>
              <a:chExt cx="576" cy="768"/>
            </a:xfrm>
          </p:grpSpPr>
          <p:sp>
            <p:nvSpPr>
              <p:cNvPr id="11287" name="Line 33"/>
              <p:cNvSpPr>
                <a:spLocks noChangeShapeType="1"/>
              </p:cNvSpPr>
              <p:nvPr/>
            </p:nvSpPr>
            <p:spPr bwMode="auto">
              <a:xfrm>
                <a:off x="4656" y="1584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8" name="Line 35"/>
              <p:cNvSpPr>
                <a:spLocks noChangeShapeType="1"/>
              </p:cNvSpPr>
              <p:nvPr/>
            </p:nvSpPr>
            <p:spPr bwMode="auto">
              <a:xfrm>
                <a:off x="4656" y="192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85" name="Text Box 37"/>
            <p:cNvSpPr txBox="1">
              <a:spLocks noChangeArrowheads="1"/>
            </p:cNvSpPr>
            <p:nvPr/>
          </p:nvSpPr>
          <p:spPr bwMode="auto">
            <a:xfrm>
              <a:off x="4774" y="161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1286" name="Text Box 38"/>
            <p:cNvSpPr txBox="1">
              <a:spLocks noChangeArrowheads="1"/>
            </p:cNvSpPr>
            <p:nvPr/>
          </p:nvSpPr>
          <p:spPr bwMode="auto">
            <a:xfrm>
              <a:off x="4758" y="1906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51</a:t>
              </a:r>
            </a:p>
          </p:txBody>
        </p:sp>
      </p:grp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8237538" y="4111625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2" name="Rectangle 42"/>
          <p:cNvSpPr>
            <a:spLocks noChangeArrowheads="1"/>
          </p:cNvSpPr>
          <p:nvPr/>
        </p:nvSpPr>
        <p:spPr bwMode="auto">
          <a:xfrm>
            <a:off x="5162550" y="41132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284" name="Rectangle 44"/>
          <p:cNvSpPr>
            <a:spLocks noChangeArrowheads="1"/>
          </p:cNvSpPr>
          <p:nvPr/>
        </p:nvSpPr>
        <p:spPr bwMode="auto">
          <a:xfrm>
            <a:off x="1663700" y="4151313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37" name="Group 30"/>
          <p:cNvGrpSpPr>
            <a:grpSpLocks/>
          </p:cNvGrpSpPr>
          <p:nvPr/>
        </p:nvGrpSpPr>
        <p:grpSpPr bwMode="auto">
          <a:xfrm>
            <a:off x="33338" y="112713"/>
            <a:ext cx="5072062" cy="1676400"/>
            <a:chOff x="208" y="872"/>
            <a:chExt cx="2096" cy="1000"/>
          </a:xfrm>
        </p:grpSpPr>
        <p:sp>
          <p:nvSpPr>
            <p:cNvPr id="11281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altLang="en-US" sz="2800"/>
            </a:p>
          </p:txBody>
        </p:sp>
        <p:sp>
          <p:nvSpPr>
            <p:cNvPr id="1128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Trß ch¬i</a:t>
              </a:r>
            </a:p>
          </p:txBody>
        </p:sp>
      </p:grp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i="1">
                <a:solidFill>
                  <a:srgbClr val="FF0000"/>
                </a:solidFill>
                <a:latin typeface=".VnTifani Heavy" pitchFamily="34" charset="0"/>
              </a:rPr>
              <a:t>Ai nhanh h¬n?</a:t>
            </a:r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381000" y="1389063"/>
            <a:ext cx="609600" cy="1447800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 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57363" y="4041775"/>
            <a:ext cx="628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314950" y="3602038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396288" y="3590925"/>
            <a:ext cx="584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80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05200" y="4846638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1608: 4 = 402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83338" y="4851400"/>
            <a:ext cx="281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2526 : 5 = 505 (dư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0281" grpId="0" animBg="1"/>
      <p:bldP spid="10282" grpId="0" animBg="1"/>
      <p:bldP spid="10284" grpId="0" animBg="1"/>
      <p:bldP spid="40" grpId="0"/>
      <p:bldP spid="41" grpId="0" animBg="1"/>
      <p:bldP spid="5" grpId="0"/>
      <p:bldP spid="39" grpId="0"/>
      <p:bldP spid="42" grpId="0"/>
      <p:bldP spid="3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85291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0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4000" b="1" dirty="0" err="1" smtClean="0">
                <a:solidFill>
                  <a:schemeClr val="tx1"/>
                </a:solidFill>
              </a:rPr>
              <a:t>Ôn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</a:t>
            </a:r>
            <a:r>
              <a:rPr lang="en-US" sz="4000" b="1" dirty="0" smtClean="0">
                <a:solidFill>
                  <a:srgbClr val="FF0000"/>
                </a:solidFill>
              </a:rPr>
              <a:t>. </a:t>
            </a:r>
            <a:r>
              <a:rPr lang="en-US" sz="4000" b="1" dirty="0" err="1" smtClean="0">
                <a:solidFill>
                  <a:srgbClr val="FF0000"/>
                </a:solidFill>
              </a:rPr>
              <a:t>Làm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</a:rPr>
              <a:t> 1 </a:t>
            </a:r>
            <a:r>
              <a:rPr lang="en-US" sz="4000" b="1" dirty="0" err="1" smtClean="0">
                <a:solidFill>
                  <a:srgbClr val="FF0000"/>
                </a:solidFill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</a:rPr>
              <a:t> 2 (</a:t>
            </a:r>
            <a:r>
              <a:rPr lang="en-US" sz="4000" b="1" dirty="0" err="1" smtClean="0">
                <a:solidFill>
                  <a:srgbClr val="FF0000"/>
                </a:solidFill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tập,trang</a:t>
            </a:r>
            <a:r>
              <a:rPr lang="en-US" sz="4000" b="1" dirty="0" smtClean="0">
                <a:solidFill>
                  <a:srgbClr val="FF0000"/>
                </a:solidFill>
              </a:rPr>
              <a:t> 120 </a:t>
            </a:r>
            <a:r>
              <a:rPr lang="en-US" sz="4000" b="1" dirty="0" err="1" smtClean="0">
                <a:solidFill>
                  <a:srgbClr val="FF0000"/>
                </a:solidFill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vở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Toán</a:t>
            </a:r>
            <a:r>
              <a:rPr lang="en-US" sz="4000" b="1" smtClean="0">
                <a:solidFill>
                  <a:schemeClr val="tx1"/>
                </a:solidFill>
              </a:rPr>
              <a:t>)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</a:t>
            </a:r>
            <a:r>
              <a:rPr lang="en-US" sz="4000" b="1" dirty="0" err="1" smtClean="0"/>
              <a:t>Luyện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chung</a:t>
            </a:r>
            <a:r>
              <a:rPr lang="en-US" sz="4000" b="1" dirty="0" smtClean="0"/>
              <a:t> (Tr.120)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webjong_illustrations_996553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8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962400"/>
            <a:ext cx="1447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454400"/>
            <a:ext cx="52101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609600"/>
            <a:ext cx="8305800" cy="1470025"/>
          </a:xfrm>
        </p:spPr>
        <p:txBody>
          <a:bodyPr/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vi-VN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438400"/>
            <a:ext cx="8610600" cy="243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4000" b="1" dirty="0" err="1" smtClean="0"/>
              <a:t>Toán</a:t>
            </a:r>
            <a:endParaRPr lang="en-US" sz="4000" b="1" dirty="0" smtClean="0"/>
          </a:p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Tr. 119)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8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7954" y="1676400"/>
            <a:ext cx="29900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a) 4218 : 6 = ?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676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1000" y="29860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4218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1447800" y="29098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 flipV="1">
            <a:off x="1447800" y="3430588"/>
            <a:ext cx="838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65150" y="2995613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3810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73025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666875" y="29987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914400" y="2986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600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7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16129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23875" y="3352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762000" y="3367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7461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936625" y="370363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1784350" y="3443288"/>
            <a:ext cx="469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981200" y="3443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1787525" y="3443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1981200" y="34528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914400" y="407193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2733675" y="2209800"/>
            <a:ext cx="495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42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7,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7.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3048000" y="2743200"/>
            <a:ext cx="579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42;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42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2743200" y="3276600"/>
            <a:ext cx="533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1; 1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 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2971800" y="3733800"/>
            <a:ext cx="510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 </a:t>
            </a:r>
            <a:r>
              <a:rPr lang="en-US" altLang="en-US" sz="2800" b="1" dirty="0">
                <a:latin typeface="Times New Roman" pitchFamily="18" charset="0"/>
              </a:rPr>
              <a:t>0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6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0; 1 </a:t>
            </a:r>
            <a:r>
              <a:rPr lang="en-US" altLang="en-US" sz="2800" b="1" dirty="0" err="1">
                <a:latin typeface="Times New Roman" pitchFamily="18" charset="0"/>
              </a:rPr>
              <a:t>trừ</a:t>
            </a:r>
            <a:r>
              <a:rPr lang="en-US" altLang="en-US" sz="2800" b="1" dirty="0">
                <a:latin typeface="Times New Roman" pitchFamily="18" charset="0"/>
              </a:rPr>
              <a:t> 0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2743200" y="4265613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8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18, 18 chia 6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3,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3.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2971800" y="4738688"/>
            <a:ext cx="5867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18, 18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18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04800" y="5272088"/>
            <a:ext cx="274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4218 : 6 = 703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7" grpId="0"/>
      <p:bldP spid="5138" grpId="0"/>
      <p:bldP spid="5139" grpId="0" animBg="1"/>
      <p:bldP spid="5141" grpId="0" animBg="1"/>
      <p:bldP spid="5143" grpId="0"/>
      <p:bldP spid="5144" grpId="0"/>
      <p:bldP spid="5145" grpId="0"/>
      <p:bldP spid="5146" grpId="0"/>
      <p:bldP spid="5147" grpId="0"/>
      <p:bldP spid="5149" grpId="0"/>
      <p:bldP spid="5150" grpId="0"/>
      <p:bldP spid="5153" grpId="0"/>
      <p:bldP spid="5154" grpId="0"/>
      <p:bldP spid="5155" grpId="0"/>
      <p:bldP spid="5156" grpId="0"/>
      <p:bldP spid="5158" grpId="0"/>
      <p:bldP spid="5160" grpId="0"/>
      <p:bldP spid="5161" grpId="0"/>
      <p:bldP spid="5162" grpId="0"/>
      <p:bldP spid="5164" grpId="0"/>
      <p:bldP spid="5165" grpId="0"/>
      <p:bldP spid="5166" grpId="0"/>
      <p:bldP spid="5167" grpId="0"/>
      <p:bldP spid="5168" grpId="0"/>
      <p:bldP spid="5169" grpId="0"/>
      <p:bldP spid="5171" grpId="0"/>
      <p:bldP spid="5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b) 2407 : 4 = ?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971675" y="29273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4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85800" y="2971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2407     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752600" y="2949575"/>
            <a:ext cx="1066800" cy="1066800"/>
            <a:chOff x="1104" y="2640"/>
            <a:chExt cx="672" cy="672"/>
          </a:xfrm>
        </p:grpSpPr>
        <p:sp>
          <p:nvSpPr>
            <p:cNvPr id="7199" name="Line 27"/>
            <p:cNvSpPr>
              <a:spLocks noChangeShapeType="1"/>
            </p:cNvSpPr>
            <p:nvPr/>
          </p:nvSpPr>
          <p:spPr bwMode="auto">
            <a:xfrm>
              <a:off x="1104" y="264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9"/>
            <p:cNvSpPr>
              <a:spLocks noChangeShapeType="1"/>
            </p:cNvSpPr>
            <p:nvPr/>
          </p:nvSpPr>
          <p:spPr bwMode="auto">
            <a:xfrm>
              <a:off x="1104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88975" y="2971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860425" y="2971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882775" y="3406775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6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124200" y="2819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24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6,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6.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879600" y="3406775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8826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3460750" y="3286125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6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24;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24 </a:t>
            </a:r>
            <a:r>
              <a:rPr lang="en-US" alt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44575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066800" y="339725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2101850" y="34099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3187700" y="37560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0; 0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0,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0.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2101850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066800" y="3787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1219200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250950" y="38004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473450" y="41910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0 nhân 4 bằng 0, 0 trừ 0 bằng 0.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2295525" y="3406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3232150" y="4632325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*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Hạ</a:t>
            </a:r>
            <a:r>
              <a:rPr lang="en-US" altLang="en-US" sz="2800" b="1" dirty="0">
                <a:latin typeface="Times New Roman" pitchFamily="18" charset="0"/>
              </a:rPr>
              <a:t> 7; 7 chia 4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1, </a:t>
            </a:r>
            <a:r>
              <a:rPr lang="en-US" altLang="en-US" sz="2800" b="1" dirty="0" err="1">
                <a:latin typeface="Times New Roman" pitchFamily="18" charset="0"/>
              </a:rPr>
              <a:t>viết</a:t>
            </a:r>
            <a:r>
              <a:rPr lang="en-US" altLang="en-US" sz="2800" b="1" dirty="0">
                <a:latin typeface="Times New Roman" pitchFamily="18" charset="0"/>
              </a:rPr>
              <a:t> 1.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2308225" y="34067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1285875" y="41783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3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3473450" y="5103813"/>
            <a:ext cx="541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1 nhân 4 bằng 4; 7 trừ 4 bằng 3.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838200" y="564832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2407 : 4 = 601 (dư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2" dur="10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7" grpId="0"/>
      <p:bldP spid="6167" grpId="0"/>
      <p:bldP spid="6175" grpId="0"/>
      <p:bldP spid="6176" grpId="0"/>
      <p:bldP spid="6181" grpId="0"/>
      <p:bldP spid="6182" grpId="0"/>
      <p:bldP spid="6183" grpId="0"/>
      <p:bldP spid="6184" grpId="0"/>
      <p:bldP spid="6185" grpId="0"/>
      <p:bldP spid="6186" grpId="0"/>
      <p:bldP spid="6187" grpId="0"/>
      <p:bldP spid="6189" grpId="0"/>
      <p:bldP spid="6190" grpId="0"/>
      <p:bldP spid="6191" grpId="0"/>
      <p:bldP spid="6192" grpId="0"/>
      <p:bldP spid="6193" grpId="0"/>
      <p:bldP spid="6194" grpId="0"/>
      <p:bldP spid="6195" grpId="0"/>
      <p:bldP spid="6196" grpId="0"/>
      <p:bldP spid="6197" grpId="0"/>
      <p:bldP spid="6198" grpId="0"/>
      <p:bldP spid="6199" grpId="0"/>
      <p:bldP spid="6200" grpId="0"/>
      <p:bldP spid="6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hoặc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ba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viết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0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thương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theo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đó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.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96436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58774" y="444787"/>
            <a:ext cx="2536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dirty="0" err="1">
                <a:latin typeface="Times New Roman" pitchFamily="18" charset="0"/>
              </a:rPr>
              <a:t>Thực</a:t>
            </a:r>
            <a:r>
              <a:rPr lang="en-US" altLang="en-US" sz="4000" dirty="0">
                <a:latin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</a:rPr>
              <a:t>hành</a:t>
            </a:r>
            <a:r>
              <a:rPr lang="en-US" altLang="en-US" sz="4000" dirty="0">
                <a:latin typeface="Times New Roman" pitchFamily="18" charset="0"/>
              </a:rPr>
              <a:t> 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206375" y="1447800"/>
            <a:ext cx="1241425" cy="838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447800" y="160020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69185" y="3276600"/>
            <a:ext cx="815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latin typeface="Times New Roman" pitchFamily="18" charset="0"/>
              </a:rPr>
              <a:t>a) 3224 : 4       1516 : 3         b) 2819 : 7          1865 : 6                                                           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0" y="4292600"/>
            <a:ext cx="2286000" cy="1754188"/>
            <a:chOff x="0" y="2592"/>
            <a:chExt cx="1440" cy="1105"/>
          </a:xfrm>
        </p:grpSpPr>
        <p:sp>
          <p:nvSpPr>
            <p:cNvPr id="8226" name="Text Box 10"/>
            <p:cNvSpPr txBox="1">
              <a:spLocks noChangeArrowheads="1"/>
            </p:cNvSpPr>
            <p:nvPr/>
          </p:nvSpPr>
          <p:spPr bwMode="auto">
            <a:xfrm>
              <a:off x="0" y="2592"/>
              <a:ext cx="9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a) 3224   </a:t>
              </a:r>
            </a:p>
          </p:txBody>
        </p:sp>
        <p:sp>
          <p:nvSpPr>
            <p:cNvPr id="8227" name="Text Box 24"/>
            <p:cNvSpPr txBox="1">
              <a:spLocks noChangeArrowheads="1"/>
            </p:cNvSpPr>
            <p:nvPr/>
          </p:nvSpPr>
          <p:spPr bwMode="auto">
            <a:xfrm>
              <a:off x="960" y="2592"/>
              <a:ext cx="19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8228" name="Text Box 26"/>
            <p:cNvSpPr txBox="1">
              <a:spLocks noChangeArrowheads="1"/>
            </p:cNvSpPr>
            <p:nvPr/>
          </p:nvSpPr>
          <p:spPr bwMode="auto">
            <a:xfrm>
              <a:off x="226" y="2832"/>
              <a:ext cx="864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altLang="en-US" sz="2800" b="1" dirty="0">
                  <a:latin typeface="Times New Roman" pitchFamily="18" charset="0"/>
                </a:rPr>
                <a:t>02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 24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 0</a:t>
              </a:r>
            </a:p>
          </p:txBody>
        </p:sp>
        <p:sp>
          <p:nvSpPr>
            <p:cNvPr id="8229" name="Text Box 27"/>
            <p:cNvSpPr txBox="1">
              <a:spLocks noChangeArrowheads="1"/>
            </p:cNvSpPr>
            <p:nvPr/>
          </p:nvSpPr>
          <p:spPr bwMode="auto">
            <a:xfrm>
              <a:off x="912" y="286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806</a:t>
              </a:r>
            </a:p>
          </p:txBody>
        </p:sp>
        <p:grpSp>
          <p:nvGrpSpPr>
            <p:cNvPr id="8230" name="Group 43"/>
            <p:cNvGrpSpPr>
              <a:grpSpLocks/>
            </p:cNvGrpSpPr>
            <p:nvPr/>
          </p:nvGrpSpPr>
          <p:grpSpPr bwMode="auto">
            <a:xfrm>
              <a:off x="864" y="2640"/>
              <a:ext cx="576" cy="576"/>
              <a:chOff x="1392" y="3120"/>
              <a:chExt cx="816" cy="576"/>
            </a:xfrm>
          </p:grpSpPr>
          <p:sp>
            <p:nvSpPr>
              <p:cNvPr id="8231" name="Line 44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45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590800" y="4248150"/>
            <a:ext cx="1905000" cy="1754188"/>
            <a:chOff x="1632" y="2592"/>
            <a:chExt cx="1200" cy="1105"/>
          </a:xfrm>
        </p:grpSpPr>
        <p:sp>
          <p:nvSpPr>
            <p:cNvPr id="8219" name="Text Box 30"/>
            <p:cNvSpPr txBox="1">
              <a:spLocks noChangeArrowheads="1"/>
            </p:cNvSpPr>
            <p:nvPr/>
          </p:nvSpPr>
          <p:spPr bwMode="auto">
            <a:xfrm>
              <a:off x="1632" y="2592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1516</a:t>
              </a:r>
            </a:p>
          </p:txBody>
        </p:sp>
        <p:sp>
          <p:nvSpPr>
            <p:cNvPr id="8220" name="Text Box 31"/>
            <p:cNvSpPr txBox="1">
              <a:spLocks noChangeArrowheads="1"/>
            </p:cNvSpPr>
            <p:nvPr/>
          </p:nvSpPr>
          <p:spPr bwMode="auto">
            <a:xfrm>
              <a:off x="2344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8221" name="Text Box 32"/>
            <p:cNvSpPr txBox="1">
              <a:spLocks noChangeArrowheads="1"/>
            </p:cNvSpPr>
            <p:nvPr/>
          </p:nvSpPr>
          <p:spPr bwMode="auto">
            <a:xfrm>
              <a:off x="1680" y="2832"/>
              <a:ext cx="76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16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1</a:t>
              </a:r>
            </a:p>
          </p:txBody>
        </p:sp>
        <p:sp>
          <p:nvSpPr>
            <p:cNvPr id="8222" name="Text Box 33"/>
            <p:cNvSpPr txBox="1">
              <a:spLocks noChangeArrowheads="1"/>
            </p:cNvSpPr>
            <p:nvPr/>
          </p:nvSpPr>
          <p:spPr bwMode="auto">
            <a:xfrm>
              <a:off x="231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505</a:t>
              </a:r>
            </a:p>
          </p:txBody>
        </p:sp>
        <p:grpSp>
          <p:nvGrpSpPr>
            <p:cNvPr id="8223" name="Group 47"/>
            <p:cNvGrpSpPr>
              <a:grpSpLocks/>
            </p:cNvGrpSpPr>
            <p:nvPr/>
          </p:nvGrpSpPr>
          <p:grpSpPr bwMode="auto">
            <a:xfrm>
              <a:off x="2256" y="2640"/>
              <a:ext cx="576" cy="576"/>
              <a:chOff x="1392" y="3120"/>
              <a:chExt cx="816" cy="576"/>
            </a:xfrm>
          </p:grpSpPr>
          <p:sp>
            <p:nvSpPr>
              <p:cNvPr id="8224" name="Line 48"/>
              <p:cNvSpPr>
                <a:spLocks noChangeShapeType="1"/>
              </p:cNvSpPr>
              <p:nvPr/>
            </p:nvSpPr>
            <p:spPr bwMode="auto">
              <a:xfrm>
                <a:off x="1392" y="3360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Line 49"/>
              <p:cNvSpPr>
                <a:spLocks noChangeShapeType="1"/>
              </p:cNvSpPr>
              <p:nvPr/>
            </p:nvSpPr>
            <p:spPr bwMode="auto">
              <a:xfrm>
                <a:off x="1392" y="3120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648200" y="4225925"/>
            <a:ext cx="2241550" cy="1754188"/>
            <a:chOff x="2928" y="2592"/>
            <a:chExt cx="1412" cy="1105"/>
          </a:xfrm>
        </p:grpSpPr>
        <p:sp>
          <p:nvSpPr>
            <p:cNvPr id="8212" name="Text Box 51"/>
            <p:cNvSpPr txBox="1">
              <a:spLocks noChangeArrowheads="1"/>
            </p:cNvSpPr>
            <p:nvPr/>
          </p:nvSpPr>
          <p:spPr bwMode="auto">
            <a:xfrm>
              <a:off x="2928" y="2592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b) 2819</a:t>
              </a:r>
            </a:p>
          </p:txBody>
        </p:sp>
        <p:sp>
          <p:nvSpPr>
            <p:cNvPr id="8213" name="Text Box 52"/>
            <p:cNvSpPr txBox="1">
              <a:spLocks noChangeArrowheads="1"/>
            </p:cNvSpPr>
            <p:nvPr/>
          </p:nvSpPr>
          <p:spPr bwMode="auto">
            <a:xfrm>
              <a:off x="3888" y="2592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8214" name="Text Box 54"/>
            <p:cNvSpPr txBox="1">
              <a:spLocks noChangeArrowheads="1"/>
            </p:cNvSpPr>
            <p:nvPr/>
          </p:nvSpPr>
          <p:spPr bwMode="auto">
            <a:xfrm>
              <a:off x="3264" y="2832"/>
              <a:ext cx="59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01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19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15" name="Text Box 55"/>
            <p:cNvSpPr txBox="1">
              <a:spLocks noChangeArrowheads="1"/>
            </p:cNvSpPr>
            <p:nvPr/>
          </p:nvSpPr>
          <p:spPr bwMode="auto">
            <a:xfrm>
              <a:off x="3860" y="2872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402</a:t>
              </a:r>
            </a:p>
          </p:txBody>
        </p:sp>
        <p:grpSp>
          <p:nvGrpSpPr>
            <p:cNvPr id="8216" name="Group 60"/>
            <p:cNvGrpSpPr>
              <a:grpSpLocks/>
            </p:cNvGrpSpPr>
            <p:nvPr/>
          </p:nvGrpSpPr>
          <p:grpSpPr bwMode="auto">
            <a:xfrm>
              <a:off x="3792" y="2640"/>
              <a:ext cx="528" cy="528"/>
              <a:chOff x="3840" y="2640"/>
              <a:chExt cx="528" cy="528"/>
            </a:xfrm>
          </p:grpSpPr>
          <p:sp>
            <p:nvSpPr>
              <p:cNvPr id="8217" name="Line 58"/>
              <p:cNvSpPr>
                <a:spLocks noChangeShapeType="1"/>
              </p:cNvSpPr>
              <p:nvPr/>
            </p:nvSpPr>
            <p:spPr bwMode="auto">
              <a:xfrm>
                <a:off x="3840" y="2640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59"/>
              <p:cNvSpPr>
                <a:spLocks noChangeShapeType="1"/>
              </p:cNvSpPr>
              <p:nvPr/>
            </p:nvSpPr>
            <p:spPr bwMode="auto">
              <a:xfrm>
                <a:off x="3840" y="2880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7159625" y="4225925"/>
            <a:ext cx="1828800" cy="1716088"/>
            <a:chOff x="4464" y="2588"/>
            <a:chExt cx="1152" cy="1081"/>
          </a:xfrm>
        </p:grpSpPr>
        <p:sp>
          <p:nvSpPr>
            <p:cNvPr id="8205" name="Text Box 62"/>
            <p:cNvSpPr txBox="1">
              <a:spLocks noChangeArrowheads="1"/>
            </p:cNvSpPr>
            <p:nvPr/>
          </p:nvSpPr>
          <p:spPr bwMode="auto">
            <a:xfrm>
              <a:off x="4464" y="2588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1865</a:t>
              </a:r>
            </a:p>
          </p:txBody>
        </p:sp>
        <p:sp>
          <p:nvSpPr>
            <p:cNvPr id="8206" name="Text Box 64"/>
            <p:cNvSpPr txBox="1">
              <a:spLocks noChangeArrowheads="1"/>
            </p:cNvSpPr>
            <p:nvPr/>
          </p:nvSpPr>
          <p:spPr bwMode="auto">
            <a:xfrm>
              <a:off x="5110" y="2592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6</a:t>
              </a:r>
            </a:p>
          </p:txBody>
        </p:sp>
        <p:grpSp>
          <p:nvGrpSpPr>
            <p:cNvPr id="8207" name="Group 69"/>
            <p:cNvGrpSpPr>
              <a:grpSpLocks/>
            </p:cNvGrpSpPr>
            <p:nvPr/>
          </p:nvGrpSpPr>
          <p:grpSpPr bwMode="auto">
            <a:xfrm>
              <a:off x="5018" y="2592"/>
              <a:ext cx="528" cy="624"/>
              <a:chOff x="5136" y="2640"/>
              <a:chExt cx="624" cy="624"/>
            </a:xfrm>
          </p:grpSpPr>
          <p:sp>
            <p:nvSpPr>
              <p:cNvPr id="8210" name="Line 67"/>
              <p:cNvSpPr>
                <a:spLocks noChangeShapeType="1"/>
              </p:cNvSpPr>
              <p:nvPr/>
            </p:nvSpPr>
            <p:spPr bwMode="auto">
              <a:xfrm>
                <a:off x="5136" y="2640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68"/>
              <p:cNvSpPr>
                <a:spLocks noChangeShapeType="1"/>
              </p:cNvSpPr>
              <p:nvPr/>
            </p:nvSpPr>
            <p:spPr bwMode="auto">
              <a:xfrm>
                <a:off x="5136" y="292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Text Box 70"/>
            <p:cNvSpPr txBox="1">
              <a:spLocks noChangeArrowheads="1"/>
            </p:cNvSpPr>
            <p:nvPr/>
          </p:nvSpPr>
          <p:spPr bwMode="auto">
            <a:xfrm>
              <a:off x="4534" y="2804"/>
              <a:ext cx="576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altLang="en-US" sz="2800" b="1" dirty="0">
                  <a:latin typeface="Times New Roman" pitchFamily="18" charset="0"/>
                </a:rPr>
                <a:t>06</a:t>
              </a:r>
            </a:p>
            <a:p>
              <a:pPr eaLnBrk="1" hangingPunct="1"/>
              <a:r>
                <a:rPr lang="en-US" altLang="en-US" sz="2800" b="1" dirty="0">
                  <a:latin typeface="Times New Roman" pitchFamily="18" charset="0"/>
                </a:rPr>
                <a:t>   05</a:t>
              </a:r>
            </a:p>
            <a:p>
              <a:pPr eaLnBrk="1" hangingPunct="1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 5</a:t>
              </a:r>
            </a:p>
          </p:txBody>
        </p:sp>
        <p:sp>
          <p:nvSpPr>
            <p:cNvPr id="8209" name="Text Box 71"/>
            <p:cNvSpPr txBox="1">
              <a:spLocks noChangeArrowheads="1"/>
            </p:cNvSpPr>
            <p:nvPr/>
          </p:nvSpPr>
          <p:spPr bwMode="auto">
            <a:xfrm>
              <a:off x="5088" y="2832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itchFamily="18" charset="0"/>
                </a:rPr>
                <a:t>310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 animBg="1"/>
      <p:bldP spid="7176" grpId="0"/>
      <p:bldP spid="71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CC0455-C2B0-465E-A19C-B2C777322092}" type="slidenum">
              <a:rPr lang="en-US" altLang="en-US" sz="1200">
                <a:solidFill>
                  <a:srgbClr val="D38E27"/>
                </a:solidFill>
              </a:rPr>
              <a:pPr/>
              <a:t>8</a:t>
            </a:fld>
            <a:endParaRPr lang="en-US" altLang="en-US" sz="1200">
              <a:solidFill>
                <a:srgbClr val="D38E27"/>
              </a:solidFill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0" y="1524000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52400" y="2538413"/>
            <a:ext cx="8991600" cy="2286000"/>
          </a:xfrm>
          <a:prstGeom prst="flowChartTerminator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altLang="en-US" sz="2800" b="1" dirty="0" err="1">
                <a:latin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</a:rPr>
              <a:t> 1215m,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    </a:t>
            </a:r>
            <a:r>
              <a:rPr lang="en-US" altLang="en-US" sz="2800" b="1" dirty="0" err="1">
                <a:latin typeface="Times New Roman" pitchFamily="18" charset="0"/>
              </a:rPr>
              <a:t>quãng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  <a:p>
            <a:pPr eaLnBrk="1" hangingPunct="1"/>
            <a:endParaRPr lang="en-US" altLang="en-US" sz="2800" b="1" dirty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err="1" smtClean="0">
                <a:latin typeface="Times New Roman" pitchFamily="18" charset="0"/>
              </a:rPr>
              <a:t>Hỏi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còn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sửa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bao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nhiêu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mét</a:t>
            </a:r>
            <a:endParaRPr lang="en-US" altLang="en-US" sz="2800" b="1" dirty="0" smtClean="0">
              <a:latin typeface="Times New Roman" pitchFamily="18" charset="0"/>
            </a:endParaRPr>
          </a:p>
          <a:p>
            <a:pPr eaLnBrk="1" hangingPunct="1"/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đường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nữa</a:t>
            </a:r>
            <a:r>
              <a:rPr lang="en-US" altLang="en-US" sz="2800" b="1" dirty="0">
                <a:latin typeface="Times New Roman" pitchFamily="18" charset="0"/>
              </a:rPr>
              <a:t> ?                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3962400" y="3429000"/>
            <a:ext cx="3276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85800" y="3452813"/>
            <a:ext cx="152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267200" y="4291013"/>
            <a:ext cx="403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128341"/>
              </p:ext>
            </p:extLst>
          </p:nvPr>
        </p:nvGraphicFramePr>
        <p:xfrm>
          <a:off x="4953000" y="2895600"/>
          <a:ext cx="1762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95600"/>
                        <a:ext cx="176212" cy="958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800" grpId="0" animBg="1"/>
      <p:bldP spid="33801" grpId="0" animBg="1"/>
      <p:bldP spid="338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/>
          <p:cNvSpPr>
            <a:spLocks noChangeArrowheads="1"/>
          </p:cNvSpPr>
          <p:nvPr/>
        </p:nvSpPr>
        <p:spPr bwMode="auto">
          <a:xfrm>
            <a:off x="0" y="1681163"/>
            <a:ext cx="1295400" cy="838200"/>
          </a:xfrm>
          <a:prstGeom prst="irregularSeal1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243" name="Line 10"/>
          <p:cNvSpPr>
            <a:spLocks noChangeShapeType="1"/>
          </p:cNvSpPr>
          <p:nvPr/>
        </p:nvSpPr>
        <p:spPr bwMode="auto">
          <a:xfrm>
            <a:off x="62484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1828800" y="5105400"/>
            <a:ext cx="9144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1600" baseline="-250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00200" y="3810000"/>
            <a:ext cx="5562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Bài giải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đã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: 3 = 405 (m)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Số mét đường còn phải sửa là :</a:t>
            </a:r>
          </a:p>
          <a:p>
            <a:pPr algn="ctr"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1215 – 405 = 810 (m)</a:t>
            </a:r>
          </a:p>
          <a:p>
            <a:pPr algn="ctr" eaLnBrk="1" hangingPunct="1"/>
            <a:r>
              <a:rPr lang="en-US" altLang="en-US" sz="2800" b="1">
                <a:latin typeface="Times New Roman" pitchFamily="18" charset="0"/>
              </a:rPr>
              <a:t>                  </a:t>
            </a:r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Đáp số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: 810 m đường</a:t>
            </a:r>
            <a:r>
              <a:rPr lang="en-US" alt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10246" name="Line 33"/>
          <p:cNvSpPr>
            <a:spLocks noChangeShapeType="1"/>
          </p:cNvSpPr>
          <p:nvPr/>
        </p:nvSpPr>
        <p:spPr bwMode="auto">
          <a:xfrm>
            <a:off x="4308475" y="3200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327275" y="3276600"/>
            <a:ext cx="1447800" cy="533400"/>
            <a:chOff x="2496" y="3840"/>
            <a:chExt cx="912" cy="336"/>
          </a:xfrm>
        </p:grpSpPr>
        <p:sp>
          <p:nvSpPr>
            <p:cNvPr id="10266" name="AutoShape 42"/>
            <p:cNvSpPr>
              <a:spLocks/>
            </p:cNvSpPr>
            <p:nvPr/>
          </p:nvSpPr>
          <p:spPr bwMode="auto">
            <a:xfrm rot="5400000">
              <a:off x="2880" y="3456"/>
              <a:ext cx="144" cy="912"/>
            </a:xfrm>
            <a:prstGeom prst="rightBrace">
              <a:avLst>
                <a:gd name="adj1" fmla="val 52778"/>
                <a:gd name="adj2" fmla="val 52301"/>
              </a:avLst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0267" name="Text Box 43"/>
            <p:cNvSpPr txBox="1">
              <a:spLocks noChangeArrowheads="1"/>
            </p:cNvSpPr>
            <p:nvPr/>
          </p:nvSpPr>
          <p:spPr bwMode="auto">
            <a:xfrm>
              <a:off x="2640" y="3945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/>
                <a:t>Đã sửa</a:t>
              </a:r>
            </a:p>
          </p:txBody>
        </p:sp>
      </p:grpSp>
      <p:sp>
        <p:nvSpPr>
          <p:cNvPr id="13" name="AutoShape 52"/>
          <p:cNvSpPr>
            <a:spLocks/>
          </p:cNvSpPr>
          <p:nvPr/>
        </p:nvSpPr>
        <p:spPr bwMode="auto">
          <a:xfrm rot="-5400000">
            <a:off x="4315620" y="789781"/>
            <a:ext cx="360362" cy="4308475"/>
          </a:xfrm>
          <a:prstGeom prst="rightBrace">
            <a:avLst>
              <a:gd name="adj1" fmla="val 99633"/>
              <a:gd name="adj2" fmla="val 52301"/>
            </a:avLst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pic>
        <p:nvPicPr>
          <p:cNvPr id="14" name="Picture 53" descr="questionbig_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8075" y="3581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54"/>
          <p:cNvSpPr txBox="1">
            <a:spLocks noChangeArrowheads="1"/>
          </p:cNvSpPr>
          <p:nvPr/>
        </p:nvSpPr>
        <p:spPr bwMode="auto">
          <a:xfrm>
            <a:off x="4038600" y="2209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1215m</a:t>
            </a:r>
          </a:p>
        </p:txBody>
      </p:sp>
      <p:sp>
        <p:nvSpPr>
          <p:cNvPr id="16" name="AutoShape 58"/>
          <p:cNvSpPr>
            <a:spLocks/>
          </p:cNvSpPr>
          <p:nvPr/>
        </p:nvSpPr>
        <p:spPr bwMode="auto">
          <a:xfrm rot="5400000">
            <a:off x="5070475" y="1981200"/>
            <a:ext cx="381000" cy="2819400"/>
          </a:xfrm>
          <a:prstGeom prst="rightBrace">
            <a:avLst>
              <a:gd name="adj1" fmla="val 61667"/>
              <a:gd name="adj2" fmla="val 52301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7" name="Text Box 59"/>
          <p:cNvSpPr txBox="1">
            <a:spLocks noChangeArrowheads="1"/>
          </p:cNvSpPr>
          <p:nvPr/>
        </p:nvSpPr>
        <p:spPr bwMode="auto">
          <a:xfrm>
            <a:off x="5375275" y="3505200"/>
            <a:ext cx="58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/>
              <a:t>m</a:t>
            </a:r>
          </a:p>
        </p:txBody>
      </p:sp>
      <p:sp>
        <p:nvSpPr>
          <p:cNvPr id="18" name="Text Box 60"/>
          <p:cNvSpPr txBox="1">
            <a:spLocks noChangeArrowheads="1"/>
          </p:cNvSpPr>
          <p:nvPr/>
        </p:nvSpPr>
        <p:spPr bwMode="auto">
          <a:xfrm>
            <a:off x="1219200" y="2065338"/>
            <a:ext cx="1557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u="sng"/>
              <a:t>Tóm tắt</a:t>
            </a:r>
            <a:r>
              <a:rPr lang="en-US" altLang="en-US" sz="2800"/>
              <a:t>:</a:t>
            </a:r>
          </a:p>
        </p:txBody>
      </p:sp>
      <p:sp>
        <p:nvSpPr>
          <p:cNvPr id="19" name="Line 67"/>
          <p:cNvSpPr>
            <a:spLocks noChangeShapeType="1"/>
          </p:cNvSpPr>
          <p:nvPr/>
        </p:nvSpPr>
        <p:spPr bwMode="auto">
          <a:xfrm flipH="1" flipV="1">
            <a:off x="2327275" y="3143250"/>
            <a:ext cx="43021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2292350" y="2971800"/>
            <a:ext cx="4343400" cy="304800"/>
            <a:chOff x="912" y="3600"/>
            <a:chExt cx="2736" cy="192"/>
          </a:xfrm>
        </p:grpSpPr>
        <p:sp>
          <p:nvSpPr>
            <p:cNvPr id="10262" name="Line 73"/>
            <p:cNvSpPr>
              <a:spLocks noChangeShapeType="1"/>
            </p:cNvSpPr>
            <p:nvPr/>
          </p:nvSpPr>
          <p:spPr bwMode="auto">
            <a:xfrm>
              <a:off x="1877" y="3600"/>
              <a:ext cx="0" cy="1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3" name="Group 74"/>
            <p:cNvGrpSpPr>
              <a:grpSpLocks/>
            </p:cNvGrpSpPr>
            <p:nvPr/>
          </p:nvGrpSpPr>
          <p:grpSpPr bwMode="auto">
            <a:xfrm>
              <a:off x="912" y="3600"/>
              <a:ext cx="2736" cy="192"/>
              <a:chOff x="2688" y="3216"/>
              <a:chExt cx="2736" cy="192"/>
            </a:xfrm>
          </p:grpSpPr>
          <p:sp>
            <p:nvSpPr>
              <p:cNvPr id="10264" name="Line 75"/>
              <p:cNvSpPr>
                <a:spLocks noChangeShapeType="1"/>
              </p:cNvSpPr>
              <p:nvPr/>
            </p:nvSpPr>
            <p:spPr bwMode="auto">
              <a:xfrm flipH="1" flipV="1">
                <a:off x="2688" y="3312"/>
                <a:ext cx="273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5" name="Line 76"/>
              <p:cNvSpPr>
                <a:spLocks noChangeShapeType="1"/>
              </p:cNvSpPr>
              <p:nvPr/>
            </p:nvSpPr>
            <p:spPr bwMode="auto">
              <a:xfrm>
                <a:off x="4560" y="3216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Line 77"/>
          <p:cNvSpPr>
            <a:spLocks noChangeShapeType="1"/>
          </p:cNvSpPr>
          <p:nvPr/>
        </p:nvSpPr>
        <p:spPr bwMode="auto">
          <a:xfrm>
            <a:off x="2286000" y="3143250"/>
            <a:ext cx="1524000" cy="0"/>
          </a:xfrm>
          <a:prstGeom prst="line">
            <a:avLst/>
          </a:prstGeom>
          <a:noFill/>
          <a:ln w="5715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78"/>
          <p:cNvSpPr>
            <a:spLocks noChangeShapeType="1"/>
          </p:cNvSpPr>
          <p:nvPr/>
        </p:nvSpPr>
        <p:spPr bwMode="auto">
          <a:xfrm>
            <a:off x="23129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79"/>
          <p:cNvSpPr>
            <a:spLocks noChangeShapeType="1"/>
          </p:cNvSpPr>
          <p:nvPr/>
        </p:nvSpPr>
        <p:spPr bwMode="auto">
          <a:xfrm>
            <a:off x="6656388" y="2971800"/>
            <a:ext cx="0" cy="3048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repeatCount="4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7" presetClass="emph" presetSubtype="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  <p:bldP spid="15" grpId="0"/>
      <p:bldP spid="16" grpId="0" animBg="1"/>
      <p:bldP spid="17" grpId="0"/>
      <p:bldP spid="19" grpId="0" animBg="1"/>
      <p:bldP spid="25" grpId="0" animBg="1"/>
      <p:bldP spid="26" grpId="0" animBg="1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66410"/>
  <p:tag name="VIOLETTITLE" val="Chia số có bốn chữ số cho số có một chữ số (tiếp theo)"/>
  <p:tag name="VIOLETLESSON" val="68"/>
  <p:tag name="VIOLETCATID" val="2194"/>
  <p:tag name="VIOLETSUBJECT" val="Toán học 3"/>
  <p:tag name="VIOLETAUTHORID" val="9513505"/>
  <p:tag name="VIOLETAUTHORNAME" val="dương thị bích nga"/>
  <p:tag name="VIOLETAUTHORAVATAR" val="no_avatar.jpg"/>
  <p:tag name="VIOLETAUTHORADDRESS" val="truong dai hoc tay nguyen - dak lak"/>
  <p:tag name="VIOLETDATE" val="2017-02-27 22:10:09"/>
  <p:tag name="VIOLETHIT" val="79"/>
  <p:tag name="VIOLETLIKE" val="0"/>
  <p:tag name="MMPROD_NEXTUNIQUEID" val="10012"/>
  <p:tag name="MMPROD_UIDATA" val="&lt;database version=&quot;7.0&quot;&gt;&lt;object type=&quot;1&quot; unique_id=&quot;10001&quot;&gt;&lt;object type=&quot;2&quot; unique_id=&quot;10180&quot;&gt;&lt;object type=&quot;3&quot; unique_id=&quot;10181&quot;&gt;&lt;property id=&quot;20148&quot; value=&quot;5&quot;/&gt;&lt;property id=&quot;20300&quot; value=&quot;Slide 1&quot;/&gt;&lt;property id=&quot;20307&quot; value=&quot;310&quot;/&gt;&lt;/object&gt;&lt;object type=&quot;3&quot; unique_id=&quot;10182&quot;&gt;&lt;property id=&quot;20148&quot; value=&quot;5&quot;/&gt;&lt;property id=&quot;20300&quot; value=&quot;Slide 2&quot;/&gt;&lt;property id=&quot;20307&quot; value=&quot;304&quot;/&gt;&lt;/object&gt;&lt;object type=&quot;3&quot; unique_id=&quot;10183&quot;&gt;&lt;property id=&quot;20148&quot; value=&quot;5&quot;/&gt;&lt;property id=&quot;20300&quot; value=&quot;Slide 3&quot;/&gt;&lt;property id=&quot;20307&quot; value=&quot;305&quot;/&gt;&lt;/object&gt;&lt;object type=&quot;3&quot; unique_id=&quot;10184&quot;&gt;&lt;property id=&quot;20148&quot; value=&quot;5&quot;/&gt;&lt;property id=&quot;20300&quot; value=&quot;Slide 4&quot;/&gt;&lt;property id=&quot;20307&quot; value=&quot;306&quot;/&gt;&lt;/object&gt;&lt;object type=&quot;3&quot; unique_id=&quot;10185&quot;&gt;&lt;property id=&quot;20148&quot; value=&quot;5&quot;/&gt;&lt;property id=&quot;20300&quot; value=&quot;Slide 5&quot;/&gt;&lt;property id=&quot;20307&quot; value=&quot;303&quot;/&gt;&lt;/object&gt;&lt;object type=&quot;3&quot; unique_id=&quot;10186&quot;&gt;&lt;property id=&quot;20148&quot; value=&quot;5&quot;/&gt;&lt;property id=&quot;20300&quot; value=&quot;Slide 6&quot;/&gt;&lt;property id=&quot;20307&quot; value=&quot;267&quot;/&gt;&lt;/object&gt;&lt;object type=&quot;3&quot; unique_id=&quot;10187&quot;&gt;&lt;property id=&quot;20148&quot; value=&quot;5&quot;/&gt;&lt;property id=&quot;20300&quot; value=&quot;Slide 7&quot;/&gt;&lt;property id=&quot;20307&quot; value=&quot;309&quot;/&gt;&lt;/object&gt;&lt;object type=&quot;3&quot; unique_id=&quot;10188&quot;&gt;&lt;property id=&quot;20148&quot; value=&quot;5&quot;/&gt;&lt;property id=&quot;20300&quot; value=&quot;Slide 8&quot;/&gt;&lt;property id=&quot;20307&quot; value=&quot;307&quot;/&gt;&lt;/object&gt;&lt;object type=&quot;3&quot; unique_id=&quot;10189&quot;&gt;&lt;property id=&quot;20148&quot; value=&quot;5&quot;/&gt;&lt;property id=&quot;20300&quot; value=&quot;Slide 9&quot;/&gt;&lt;property id=&quot;20307&quot; value=&quot;308&quot;/&gt;&lt;/object&gt;&lt;/object&gt;&lt;object type=&quot;8&quot; unique_id=&quot;10200&quot;&gt;&lt;/object&gt;&lt;/object&gt;&lt;/database&gt;"/>
  <p:tag name="SECTOMILLISECCONVERTED" val="1"/>
  <p:tag name="ISPRING_RESOURCE_PATHS_HASH_PRESENTER" val="c630ad68da70f0cbe1d48dbbcf821d298a64282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3218</TotalTime>
  <Words>731</Words>
  <Application>Microsoft Office PowerPoint</Application>
  <PresentationFormat>On-screen Show (4:3)</PresentationFormat>
  <Paragraphs>153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.VnTifani Heavy</vt:lpstr>
      <vt:lpstr>.VnTimeH</vt:lpstr>
      <vt:lpstr>Arial</vt:lpstr>
      <vt:lpstr>Calibri</vt:lpstr>
      <vt:lpstr>Calibri Light</vt:lpstr>
      <vt:lpstr>HP001 4 hàng</vt:lpstr>
      <vt:lpstr>Times New Roman</vt:lpstr>
      <vt:lpstr>Wingdings</vt:lpstr>
      <vt:lpstr>Office Theme</vt:lpstr>
      <vt:lpstr>Equation</vt:lpstr>
      <vt:lpstr>PowerPoint Presentation</vt:lpstr>
      <vt:lpstr>Thứ sáu ngày 25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dht</dc:creator>
  <cp:lastModifiedBy>Admin</cp:lastModifiedBy>
  <cp:revision>258</cp:revision>
  <dcterms:created xsi:type="dcterms:W3CDTF">2008-12-14T06:11:37Z</dcterms:created>
  <dcterms:modified xsi:type="dcterms:W3CDTF">2022-02-20T03:20:54Z</dcterms:modified>
</cp:coreProperties>
</file>