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07" r:id="rId2"/>
    <p:sldId id="304" r:id="rId3"/>
    <p:sldId id="308" r:id="rId4"/>
    <p:sldId id="292" r:id="rId5"/>
    <p:sldId id="300" r:id="rId6"/>
    <p:sldId id="309" r:id="rId7"/>
    <p:sldId id="293" r:id="rId8"/>
    <p:sldId id="295" r:id="rId9"/>
    <p:sldId id="310" r:id="rId10"/>
    <p:sldId id="302" r:id="rId11"/>
    <p:sldId id="311" r:id="rId12"/>
    <p:sldId id="306" r:id="rId13"/>
    <p:sldId id="278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FF"/>
    <a:srgbClr val="FFFF99"/>
    <a:srgbClr val="FF0000"/>
    <a:srgbClr val="3366FF"/>
    <a:srgbClr val="FF6600"/>
    <a:srgbClr val="0099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34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69617C-015F-4D5B-899D-FB2336E3FF58}" type="datetimeFigureOut">
              <a:rPr lang="vi-VN" smtClean="0"/>
              <a:t>24/02/2022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D92DD7-EB95-4B3A-BC3A-EDA8AC3919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62787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3F9DDC2-92EB-42D9-87CD-A5A6291D28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898585-8DB1-437F-B881-61BB6700C5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65E2C-8F4A-4802-879F-18B4FEB44E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6E40F-8228-457D-B382-97F2F1F359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F586F6-1546-47F1-B4D1-62A350A594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E399DC-3FB1-40FE-B3D5-42AFA89F7E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1DBCB-AE4F-4E70-B2F3-B3ED422741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24E677-01F1-4C17-B41A-22E461F4C88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BEA67F-6B98-4062-92DD-E63A795DD21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3F5341-0B27-4D6E-84D0-3B6D1D6E3B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B54BB0-149A-4E1E-8A3B-B11218891C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97A14666-D0BA-4A9B-B746-D56F3C897C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39325" cy="737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374650" y="88900"/>
            <a:ext cx="9263063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Trường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Tiểu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Ái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</a:t>
            </a:r>
          </a:p>
          <a:p>
            <a:pPr algn="ctr" eaLnBrk="1" hangingPunct="1"/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giảng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Lớp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</a:t>
            </a:r>
          </a:p>
          <a:p>
            <a:pPr algn="ctr" eaLnBrk="1" hangingPunct="1"/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Môn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algn="ctr" eaLnBrk="1" hangingPunct="1"/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Tuần</a:t>
            </a:r>
            <a:r>
              <a:rPr lang="en-US" sz="5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   </a:t>
            </a:r>
            <a:r>
              <a:rPr lang="en-US" sz="54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23</a:t>
            </a:r>
            <a:endParaRPr lang="en-US" sz="5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 eaLnBrk="1" hangingPunct="1"/>
            <a:endParaRPr lang="en-US" sz="3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Chia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bốn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     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118)</a:t>
            </a:r>
            <a:endParaRPr lang="en-US" sz="36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3244172"/>
      </p:ext>
    </p:extLst>
  </p:cSld>
  <p:clrMapOvr>
    <a:masterClrMapping/>
  </p:clrMapOvr>
  <p:transition spd="slow" advTm="135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0" y="1984375"/>
            <a:ext cx="4608513" cy="15696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:Cho 8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7916" name="Text Box 28"/>
          <p:cNvSpPr txBox="1">
            <a:spLocks noChangeArrowheads="1"/>
          </p:cNvSpPr>
          <p:nvPr/>
        </p:nvSpPr>
        <p:spPr bwMode="auto">
          <a:xfrm>
            <a:off x="4608513" y="2057400"/>
            <a:ext cx="4535487" cy="181588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 b="1" dirty="0"/>
              <a:t>Hãy xếp thành hình </a:t>
            </a:r>
            <a:r>
              <a:rPr lang="vi-VN" sz="3200" dirty="0"/>
              <a:t>dưới</a:t>
            </a:r>
            <a:r>
              <a:rPr lang="vi-VN" sz="3200" b="1" dirty="0"/>
              <a:t> đây:</a:t>
            </a:r>
          </a:p>
          <a:p>
            <a:pPr>
              <a:spcBef>
                <a:spcPct val="50000"/>
              </a:spcBef>
            </a:pPr>
            <a:endParaRPr lang="en-US" sz="3200" b="1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37917" name="Text Box 29"/>
          <p:cNvSpPr txBox="1">
            <a:spLocks noChangeArrowheads="1"/>
          </p:cNvSpPr>
          <p:nvPr/>
        </p:nvSpPr>
        <p:spPr bwMode="auto">
          <a:xfrm>
            <a:off x="4005263" y="377825"/>
            <a:ext cx="51720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 dirty="0">
                <a:solidFill>
                  <a:srgbClr val="FF0000"/>
                </a:solidFill>
                <a:latin typeface=".VnTifani Heavy" pitchFamily="34" charset="0"/>
              </a:rPr>
              <a:t>Ai </a:t>
            </a:r>
            <a:r>
              <a:rPr lang="en-US" sz="4000" b="1" i="1" dirty="0" err="1">
                <a:solidFill>
                  <a:srgbClr val="FF0000"/>
                </a:solidFill>
                <a:latin typeface=".VnTifani Heavy" pitchFamily="34" charset="0"/>
              </a:rPr>
              <a:t>nhanh</a:t>
            </a:r>
            <a:r>
              <a:rPr lang="en-US" sz="4000" b="1" i="1" dirty="0">
                <a:solidFill>
                  <a:srgbClr val="FF0000"/>
                </a:solidFill>
                <a:latin typeface=".VnTifani Heavy" pitchFamily="34" charset="0"/>
              </a:rPr>
              <a:t> </a:t>
            </a:r>
            <a:r>
              <a:rPr lang="en-US" sz="4000" b="1" i="1" dirty="0" smtClean="0">
                <a:solidFill>
                  <a:srgbClr val="FF0000"/>
                </a:solidFill>
                <a:latin typeface=".VnTifani Heavy" pitchFamily="34" charset="0"/>
              </a:rPr>
              <a:t>h</a:t>
            </a:r>
            <a:r>
              <a:rPr lang="vi-VN" sz="4000" b="1" i="1" dirty="0" smtClean="0">
                <a:solidFill>
                  <a:srgbClr val="FF0000"/>
                </a:solidFill>
                <a:latin typeface=".VnTifani Heavy" pitchFamily="34" charset="0"/>
              </a:rPr>
              <a:t>ơ</a:t>
            </a:r>
            <a:r>
              <a:rPr lang="en-US" sz="4000" b="1" i="1" dirty="0" smtClean="0">
                <a:solidFill>
                  <a:srgbClr val="FF0000"/>
                </a:solidFill>
                <a:latin typeface=".VnTifani Heavy" pitchFamily="34" charset="0"/>
              </a:rPr>
              <a:t>n</a:t>
            </a:r>
            <a:r>
              <a:rPr lang="en-US" sz="4000" b="1" i="1" dirty="0">
                <a:solidFill>
                  <a:srgbClr val="FF0000"/>
                </a:solidFill>
                <a:latin typeface=".VnTifani Heavy" pitchFamily="34" charset="0"/>
              </a:rPr>
              <a:t>?</a:t>
            </a:r>
          </a:p>
        </p:txBody>
      </p:sp>
      <p:grpSp>
        <p:nvGrpSpPr>
          <p:cNvPr id="37918" name="Group 30"/>
          <p:cNvGrpSpPr>
            <a:grpSpLocks/>
          </p:cNvGrpSpPr>
          <p:nvPr/>
        </p:nvGrpSpPr>
        <p:grpSpPr bwMode="auto">
          <a:xfrm>
            <a:off x="33338" y="112713"/>
            <a:ext cx="3657600" cy="1676400"/>
            <a:chOff x="208" y="872"/>
            <a:chExt cx="2096" cy="1000"/>
          </a:xfrm>
        </p:grpSpPr>
        <p:sp>
          <p:nvSpPr>
            <p:cNvPr id="38919" name="AutoShape 31"/>
            <p:cNvSpPr>
              <a:spLocks noChangeArrowheads="1"/>
            </p:cNvSpPr>
            <p:nvPr/>
          </p:nvSpPr>
          <p:spPr bwMode="auto">
            <a:xfrm>
              <a:off x="208" y="872"/>
              <a:ext cx="2096" cy="1000"/>
            </a:xfrm>
            <a:prstGeom prst="irregularSeal2">
              <a:avLst/>
            </a:prstGeom>
            <a:solidFill>
              <a:srgbClr val="99FF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8920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680" y="1080"/>
              <a:ext cx="960" cy="48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32056"/>
                </a:avLst>
              </a:prstTxWarp>
            </a:bodyPr>
            <a:lstStyle/>
            <a:p>
              <a:pPr algn="ctr"/>
              <a:r>
                <a:rPr lang="en-US" b="1" kern="10" dirty="0" err="1" smtClean="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.VnTimeH"/>
                </a:rPr>
                <a:t>Tr</a:t>
              </a:r>
              <a:r>
                <a:rPr lang="vi-VN" b="1" kern="10" dirty="0" smtClean="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.VnTimeH"/>
                </a:rPr>
                <a:t>ò</a:t>
              </a:r>
              <a:r>
                <a:rPr lang="en-US" b="1" kern="10" dirty="0" smtClean="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.VnTimeH"/>
                </a:rPr>
                <a:t> </a:t>
              </a:r>
              <a:r>
                <a:rPr lang="en-US" b="1" kern="10" dirty="0" err="1" smtClean="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.VnTimeH"/>
                </a:rPr>
                <a:t>ch</a:t>
              </a:r>
              <a:r>
                <a:rPr lang="vi-VN" b="1" kern="10" dirty="0" smtClean="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.VnTimeH"/>
                </a:rPr>
                <a:t>ơ</a:t>
              </a:r>
              <a:r>
                <a:rPr lang="en-US" b="1" kern="10" dirty="0" smtClean="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.VnTimeH"/>
                </a:rPr>
                <a:t>i</a:t>
              </a:r>
              <a:endPara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H"/>
              </a:endParaRPr>
            </a:p>
          </p:txBody>
        </p:sp>
      </p:grpSp>
      <p:pic>
        <p:nvPicPr>
          <p:cNvPr id="37922" name="Picture 3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3429000"/>
            <a:ext cx="3382963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923" name="AutoShape 35"/>
          <p:cNvSpPr>
            <a:spLocks noChangeArrowheads="1"/>
          </p:cNvSpPr>
          <p:nvPr/>
        </p:nvSpPr>
        <p:spPr bwMode="auto">
          <a:xfrm>
            <a:off x="1143000" y="3581400"/>
            <a:ext cx="1439863" cy="1981200"/>
          </a:xfrm>
          <a:prstGeom prst="rtTriangle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sz="2800"/>
          </a:p>
        </p:txBody>
      </p:sp>
      <p:grpSp>
        <p:nvGrpSpPr>
          <p:cNvPr id="37924" name="Group 36"/>
          <p:cNvGrpSpPr>
            <a:grpSpLocks/>
          </p:cNvGrpSpPr>
          <p:nvPr/>
        </p:nvGrpSpPr>
        <p:grpSpPr bwMode="auto">
          <a:xfrm>
            <a:off x="5334000" y="3429000"/>
            <a:ext cx="3200400" cy="2133600"/>
            <a:chOff x="3360" y="1824"/>
            <a:chExt cx="1584" cy="1056"/>
          </a:xfrm>
        </p:grpSpPr>
        <p:sp>
          <p:nvSpPr>
            <p:cNvPr id="38924" name="Line 37"/>
            <p:cNvSpPr>
              <a:spLocks noChangeShapeType="1"/>
            </p:cNvSpPr>
            <p:nvPr/>
          </p:nvSpPr>
          <p:spPr bwMode="auto">
            <a:xfrm>
              <a:off x="3892" y="1824"/>
              <a:ext cx="0" cy="10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25" name="Line 38"/>
            <p:cNvSpPr>
              <a:spLocks noChangeShapeType="1"/>
            </p:cNvSpPr>
            <p:nvPr/>
          </p:nvSpPr>
          <p:spPr bwMode="auto">
            <a:xfrm>
              <a:off x="4416" y="1824"/>
              <a:ext cx="0" cy="10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26" name="Line 39"/>
            <p:cNvSpPr>
              <a:spLocks noChangeShapeType="1"/>
            </p:cNvSpPr>
            <p:nvPr/>
          </p:nvSpPr>
          <p:spPr bwMode="auto">
            <a:xfrm>
              <a:off x="3360" y="2356"/>
              <a:ext cx="158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27" name="Line 40"/>
            <p:cNvSpPr>
              <a:spLocks noChangeShapeType="1"/>
            </p:cNvSpPr>
            <p:nvPr/>
          </p:nvSpPr>
          <p:spPr bwMode="auto">
            <a:xfrm>
              <a:off x="3888" y="1824"/>
              <a:ext cx="528" cy="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28" name="Line 41"/>
            <p:cNvSpPr>
              <a:spLocks noChangeShapeType="1"/>
            </p:cNvSpPr>
            <p:nvPr/>
          </p:nvSpPr>
          <p:spPr bwMode="auto">
            <a:xfrm flipH="1">
              <a:off x="3888" y="2352"/>
              <a:ext cx="528" cy="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7930" name="Line 42"/>
          <p:cNvSpPr>
            <a:spLocks noChangeShapeType="1"/>
          </p:cNvSpPr>
          <p:nvPr/>
        </p:nvSpPr>
        <p:spPr bwMode="auto">
          <a:xfrm>
            <a:off x="4608513" y="1984375"/>
            <a:ext cx="0" cy="411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7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1000"/>
                                        <p:tgtEl>
                                          <p:spTgt spid="379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4" grpId="0"/>
      <p:bldP spid="37916" grpId="0"/>
      <p:bldP spid="37917" grpId="0"/>
      <p:bldP spid="37923" grpId="0" animBg="1"/>
      <p:bldP spid="379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467600" cy="685800"/>
          </a:xfrm>
        </p:spPr>
        <p:txBody>
          <a:bodyPr/>
          <a:lstStyle/>
          <a:p>
            <a:r>
              <a:rPr lang="en-US" sz="5400" u="sng" dirty="0" err="1" smtClean="0">
                <a:solidFill>
                  <a:srgbClr val="FF0000"/>
                </a:solidFill>
              </a:rPr>
              <a:t>Mục</a:t>
            </a:r>
            <a:r>
              <a:rPr lang="en-US" sz="5400" u="sng" dirty="0" smtClean="0">
                <a:solidFill>
                  <a:srgbClr val="FF0000"/>
                </a:solidFill>
              </a:rPr>
              <a:t> </a:t>
            </a:r>
            <a:r>
              <a:rPr lang="en-US" sz="5400" u="sng" dirty="0" err="1" smtClean="0">
                <a:solidFill>
                  <a:srgbClr val="FF0000"/>
                </a:solidFill>
              </a:rPr>
              <a:t>tiêu</a:t>
            </a:r>
            <a:endParaRPr lang="vi-VN" sz="5400" u="sng" dirty="0" smtClean="0">
              <a:solidFill>
                <a:srgbClr val="FF000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8915400" cy="1655763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2.Vận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92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0" y="0"/>
            <a:ext cx="8763000" cy="6934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4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4400" b="1" dirty="0" err="1" smtClean="0">
                <a:solidFill>
                  <a:srgbClr val="FF0000"/>
                </a:solidFill>
              </a:rPr>
              <a:t>Dặn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dò</a:t>
            </a:r>
            <a:r>
              <a:rPr lang="en-US" sz="4400" b="1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b="1" dirty="0" err="1">
                <a:solidFill>
                  <a:schemeClr val="tx1"/>
                </a:solidFill>
              </a:rPr>
              <a:t>Ôn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tập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về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phép</a:t>
            </a:r>
            <a:r>
              <a:rPr lang="en-US" sz="4000" b="1">
                <a:solidFill>
                  <a:schemeClr val="tx1"/>
                </a:solidFill>
              </a:rPr>
              <a:t> </a:t>
            </a:r>
            <a:r>
              <a:rPr lang="en-US" sz="4000" b="1" smtClean="0">
                <a:solidFill>
                  <a:schemeClr val="tx1"/>
                </a:solidFill>
              </a:rPr>
              <a:t>chia</a:t>
            </a:r>
            <a:r>
              <a:rPr lang="en-US" sz="4000" b="1" dirty="0">
                <a:solidFill>
                  <a:schemeClr val="tx1"/>
                </a:solidFill>
              </a:rPr>
              <a:t/>
            </a: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4000" b="1" dirty="0">
                <a:solidFill>
                  <a:schemeClr val="tx1"/>
                </a:solidFill>
              </a:rPr>
              <a:t>-</a:t>
            </a:r>
            <a:r>
              <a:rPr lang="en-US" sz="4000" b="1" dirty="0" err="1">
                <a:solidFill>
                  <a:schemeClr val="tx1"/>
                </a:solidFill>
              </a:rPr>
              <a:t>Chuẩn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bị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bài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sau</a:t>
            </a:r>
            <a:r>
              <a:rPr lang="en-US" sz="4000" b="1" dirty="0">
                <a:solidFill>
                  <a:schemeClr val="tx1"/>
                </a:solidFill>
              </a:rPr>
              <a:t>: Chia </a:t>
            </a:r>
            <a:r>
              <a:rPr lang="en-US" sz="4000" b="1" dirty="0" err="1">
                <a:solidFill>
                  <a:schemeClr val="tx1"/>
                </a:solidFill>
              </a:rPr>
              <a:t>số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có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bốn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chữ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số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cho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số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có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một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chữ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số</a:t>
            </a:r>
            <a:r>
              <a:rPr lang="en-US" sz="4000" b="1" dirty="0">
                <a:solidFill>
                  <a:schemeClr val="tx1"/>
                </a:solidFill>
              </a:rPr>
              <a:t> ( </a:t>
            </a:r>
            <a:r>
              <a:rPr lang="en-US" sz="4000" b="1" dirty="0" err="1">
                <a:solidFill>
                  <a:schemeClr val="tx1"/>
                </a:solidFill>
              </a:rPr>
              <a:t>tiếp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theo</a:t>
            </a:r>
            <a:r>
              <a:rPr lang="en-US" sz="4000" b="1" dirty="0">
                <a:solidFill>
                  <a:schemeClr val="tx1"/>
                </a:solidFill>
              </a:rPr>
              <a:t>)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3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18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A0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648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 descr="2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0"/>
            <a:ext cx="457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WordArt 7"/>
          <p:cNvSpPr>
            <a:spLocks noChangeArrowheads="1" noChangeShapeType="1" noTextEdit="1"/>
          </p:cNvSpPr>
          <p:nvPr/>
        </p:nvSpPr>
        <p:spPr bwMode="auto">
          <a:xfrm>
            <a:off x="1066800" y="1447800"/>
            <a:ext cx="6553200" cy="3886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Thứ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năm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ngày</a:t>
            </a:r>
            <a:r>
              <a:rPr lang="en-US" sz="3600" dirty="0" smtClean="0">
                <a:solidFill>
                  <a:schemeClr val="tx1"/>
                </a:solidFill>
              </a:rPr>
              <a:t> 24 </a:t>
            </a:r>
            <a:r>
              <a:rPr lang="en-US" sz="3600" dirty="0" err="1" smtClean="0">
                <a:solidFill>
                  <a:schemeClr val="tx1"/>
                </a:solidFill>
              </a:rPr>
              <a:t>tháng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>
                <a:solidFill>
                  <a:schemeClr val="tx1"/>
                </a:solidFill>
              </a:rPr>
              <a:t>2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năm</a:t>
            </a:r>
            <a:r>
              <a:rPr lang="en-US" sz="3600" dirty="0" smtClean="0">
                <a:solidFill>
                  <a:schemeClr val="tx1"/>
                </a:solidFill>
              </a:rPr>
              <a:t> 2022</a:t>
            </a:r>
            <a:endParaRPr lang="vi-VN" sz="3600" dirty="0" smtClean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09800"/>
            <a:ext cx="9144000" cy="1981200"/>
          </a:xfrm>
        </p:spPr>
        <p:txBody>
          <a:bodyPr>
            <a:normAutofit fontScale="85000" lnSpcReduction="10000"/>
          </a:bodyPr>
          <a:lstStyle/>
          <a:p>
            <a:pPr>
              <a:buFont typeface="Arial" charset="0"/>
              <a:buNone/>
              <a:defRPr/>
            </a:pPr>
            <a:r>
              <a:rPr lang="en-US" sz="3600" b="1" dirty="0" err="1" smtClean="0">
                <a:solidFill>
                  <a:schemeClr val="tx1"/>
                </a:solidFill>
              </a:rPr>
              <a:t>Toán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Chia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bốn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endParaRPr lang="en-US" sz="47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 smtClean="0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(</a:t>
            </a:r>
            <a:r>
              <a:rPr lang="en-US" sz="4700" b="1" dirty="0" err="1" smtClean="0">
                <a:solidFill>
                  <a:srgbClr val="FF0000"/>
                </a:solidFill>
                <a:latin typeface="Times New Roman" pitchFamily="18" charset="0"/>
              </a:rPr>
              <a:t>tiếp</a:t>
            </a: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 theo-Tr.11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</a:rPr>
              <a:t>8)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endParaRPr lang="en-US" sz="36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56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467600" cy="685800"/>
          </a:xfrm>
        </p:spPr>
        <p:txBody>
          <a:bodyPr/>
          <a:lstStyle/>
          <a:p>
            <a:r>
              <a:rPr lang="en-US" sz="5400" u="sng" dirty="0" err="1" smtClean="0">
                <a:solidFill>
                  <a:srgbClr val="FF0000"/>
                </a:solidFill>
              </a:rPr>
              <a:t>Mục</a:t>
            </a:r>
            <a:r>
              <a:rPr lang="en-US" sz="5400" u="sng" dirty="0" smtClean="0">
                <a:solidFill>
                  <a:srgbClr val="FF0000"/>
                </a:solidFill>
              </a:rPr>
              <a:t> </a:t>
            </a:r>
            <a:r>
              <a:rPr lang="en-US" sz="5400" u="sng" dirty="0" err="1" smtClean="0">
                <a:solidFill>
                  <a:srgbClr val="FF0000"/>
                </a:solidFill>
              </a:rPr>
              <a:t>tiêu</a:t>
            </a:r>
            <a:endParaRPr lang="vi-VN" sz="5400" u="sng" dirty="0" smtClean="0">
              <a:solidFill>
                <a:srgbClr val="FF000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8915400" cy="1655763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2.Vận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64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0" y="1371600"/>
            <a:ext cx="335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2"/>
                </a:solidFill>
              </a:rPr>
              <a:t>a) </a:t>
            </a:r>
            <a:r>
              <a:rPr lang="en-US" b="1" dirty="0">
                <a:solidFill>
                  <a:srgbClr val="FF0000"/>
                </a:solidFill>
              </a:rPr>
              <a:t>9365 : 3 = ?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152400" y="25908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9365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1752600" y="25146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1524000" y="2438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1524000" y="3200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3124200" y="1905000"/>
            <a:ext cx="571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 chia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3.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3124200" y="2286000"/>
            <a:ext cx="601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9, 9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0.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3124200" y="2743200"/>
            <a:ext cx="5867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3, 3 chia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</a:t>
            </a: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3200400" y="3200400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3, 3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3124200" y="3733800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6, 6 chia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3276600" y="42672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6, 6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0.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3200400" y="4800600"/>
            <a:ext cx="594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5, 5 chia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</a:t>
            </a: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3276600" y="52578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3, 5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16002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8693" name="Text Box 21"/>
          <p:cNvSpPr txBox="1">
            <a:spLocks noChangeArrowheads="1"/>
          </p:cNvSpPr>
          <p:nvPr/>
        </p:nvSpPr>
        <p:spPr bwMode="auto">
          <a:xfrm>
            <a:off x="19050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2171700" y="3296256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2514600" y="32766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8696" name="Text Box 24"/>
          <p:cNvSpPr txBox="1">
            <a:spLocks noChangeArrowheads="1"/>
          </p:cNvSpPr>
          <p:nvPr/>
        </p:nvSpPr>
        <p:spPr bwMode="auto">
          <a:xfrm>
            <a:off x="152400" y="31242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457200" y="31242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685800" y="41910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685800" y="36576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28700" name="Text Box 28"/>
          <p:cNvSpPr txBox="1">
            <a:spLocks noChangeArrowheads="1"/>
          </p:cNvSpPr>
          <p:nvPr/>
        </p:nvSpPr>
        <p:spPr bwMode="auto">
          <a:xfrm>
            <a:off x="381000" y="36576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8701" name="Text Box 29"/>
          <p:cNvSpPr txBox="1">
            <a:spLocks noChangeArrowheads="1"/>
          </p:cNvSpPr>
          <p:nvPr/>
        </p:nvSpPr>
        <p:spPr bwMode="auto">
          <a:xfrm>
            <a:off x="990600" y="41910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8702" name="Text Box 30"/>
          <p:cNvSpPr txBox="1">
            <a:spLocks noChangeArrowheads="1"/>
          </p:cNvSpPr>
          <p:nvPr/>
        </p:nvSpPr>
        <p:spPr bwMode="auto">
          <a:xfrm>
            <a:off x="990600" y="47244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8703" name="Text Box 31"/>
          <p:cNvSpPr txBox="1">
            <a:spLocks noChangeArrowheads="1"/>
          </p:cNvSpPr>
          <p:nvPr/>
        </p:nvSpPr>
        <p:spPr bwMode="auto">
          <a:xfrm>
            <a:off x="1447800" y="5791200"/>
            <a:ext cx="495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9365 : 3 = 3121 </a:t>
            </a:r>
            <a:r>
              <a:rPr lang="en-US" b="1" dirty="0">
                <a:solidFill>
                  <a:srgbClr val="0000FF"/>
                </a:solidFill>
              </a:rPr>
              <a:t>(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solidFill>
                  <a:srgbClr val="0000FF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6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46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200"/>
                            </p:stCondLst>
                            <p:childTnLst>
                              <p:par>
                                <p:cTn id="8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6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60"/>
                            </p:stCondLst>
                            <p:childTnLst>
                              <p:par>
                                <p:cTn id="9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960"/>
                            </p:stCondLst>
                            <p:childTnLst>
                              <p:par>
                                <p:cTn id="1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460"/>
                            </p:stCondLst>
                            <p:childTnLst>
                              <p:par>
                                <p:cTn id="1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8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8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8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8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8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200"/>
                            </p:stCondLst>
                            <p:childTnLst>
                              <p:par>
                                <p:cTn id="1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8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28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9" dur="80"/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0" dur="80"/>
                                        <p:tgtEl>
                                          <p:spTgt spid="287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80"/>
                                        <p:tgtEl>
                                          <p:spTgt spid="287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9" grpId="0"/>
      <p:bldP spid="28680" grpId="0"/>
      <p:bldP spid="28681" grpId="0"/>
      <p:bldP spid="28682" grpId="0" animBg="1"/>
      <p:bldP spid="28683" grpId="0" animBg="1"/>
      <p:bldP spid="28684" grpId="0"/>
      <p:bldP spid="28685" grpId="0"/>
      <p:bldP spid="28686" grpId="0"/>
      <p:bldP spid="28687" grpId="0"/>
      <p:bldP spid="28688" grpId="0"/>
      <p:bldP spid="28689" grpId="0"/>
      <p:bldP spid="28690" grpId="0"/>
      <p:bldP spid="28691" grpId="0"/>
      <p:bldP spid="28692" grpId="0"/>
      <p:bldP spid="28693" grpId="0"/>
      <p:bldP spid="28694" grpId="0"/>
      <p:bldP spid="28695" grpId="0"/>
      <p:bldP spid="28696" grpId="0"/>
      <p:bldP spid="28697" grpId="0"/>
      <p:bldP spid="28698" grpId="0"/>
      <p:bldP spid="28699" grpId="0"/>
      <p:bldP spid="28700" grpId="0"/>
      <p:bldP spid="28701" grpId="0"/>
      <p:bldP spid="28702" grpId="0"/>
      <p:bldP spid="287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0" y="1371600"/>
            <a:ext cx="335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</a:rPr>
              <a:t>b) </a:t>
            </a:r>
            <a:r>
              <a:rPr lang="en-US" b="1" dirty="0">
                <a:solidFill>
                  <a:srgbClr val="FF0000"/>
                </a:solidFill>
              </a:rPr>
              <a:t>2249 : 4 = ?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52400" y="25908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2249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1752600" y="25146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1524000" y="2438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1524000" y="3200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3124200" y="1828800"/>
            <a:ext cx="571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22 chia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5.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2743200" y="2438400"/>
            <a:ext cx="670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20 , 22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22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3200400" y="2971800"/>
            <a:ext cx="5867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, 24 chia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2743200" y="3505200"/>
            <a:ext cx="670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24 , 24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3124200" y="4038600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9, 9 chia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3048000" y="46482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8, 9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16002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>
            <a:off x="1905000" y="3271619"/>
            <a:ext cx="7280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22098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381000" y="31242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685800" y="31242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990600" y="42672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6889" name="Text Box 25"/>
          <p:cNvSpPr txBox="1">
            <a:spLocks noChangeArrowheads="1"/>
          </p:cNvSpPr>
          <p:nvPr/>
        </p:nvSpPr>
        <p:spPr bwMode="auto">
          <a:xfrm>
            <a:off x="990600" y="36576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685800" y="36576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914400" y="5257800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2249 : 4 = 562 </a:t>
            </a:r>
            <a:r>
              <a:rPr lang="en-US" b="1" dirty="0">
                <a:solidFill>
                  <a:srgbClr val="0000FF"/>
                </a:solidFill>
              </a:rPr>
              <a:t>(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4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2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320"/>
                            </p:stCondLst>
                            <p:childTnLst>
                              <p:par>
                                <p:cTn id="8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6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6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6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60"/>
                            </p:stCondLst>
                            <p:childTnLst>
                              <p:par>
                                <p:cTn id="9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36870" grpId="0"/>
      <p:bldP spid="36871" grpId="0"/>
      <p:bldP spid="36872" grpId="0" animBg="1"/>
      <p:bldP spid="36873" grpId="0" animBg="1"/>
      <p:bldP spid="36874" grpId="0"/>
      <p:bldP spid="36875" grpId="0"/>
      <p:bldP spid="36876" grpId="0"/>
      <p:bldP spid="36877" grpId="0"/>
      <p:bldP spid="36878" grpId="0"/>
      <p:bldP spid="36879" grpId="0"/>
      <p:bldP spid="36882" grpId="0"/>
      <p:bldP spid="36883" grpId="0"/>
      <p:bldP spid="36884" grpId="0"/>
      <p:bldP spid="36886" grpId="0"/>
      <p:bldP spid="36887" grpId="0"/>
      <p:bldP spid="36888" grpId="0"/>
      <p:bldP spid="36889" grpId="0"/>
      <p:bldP spid="36890" grpId="0"/>
      <p:bldP spid="368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457200"/>
            <a:ext cx="8763000" cy="128587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</a:rPr>
              <a:t>Các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bước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thực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hiện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bốn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vi-VN" sz="40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9144000" cy="32766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3200" b="1" dirty="0" err="1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tính</a:t>
            </a:r>
            <a:endParaRPr lang="en-US" sz="32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err="1" smtClean="0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2: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sang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endParaRPr lang="en-US" sz="3200" b="1" u="sng" dirty="0" smtClean="0">
              <a:solidFill>
                <a:srgbClr val="C0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u="sng" dirty="0" err="1" smtClean="0">
                <a:solidFill>
                  <a:srgbClr val="C00000"/>
                </a:solidFill>
                <a:latin typeface="HP001 4 hàng" pitchFamily="34" charset="0"/>
              </a:rPr>
              <a:t>Lưu</a:t>
            </a:r>
            <a:r>
              <a:rPr lang="en-US" sz="3200" b="1" u="sng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u="sng" dirty="0">
                <a:solidFill>
                  <a:srgbClr val="C00000"/>
                </a:solidFill>
                <a:latin typeface="HP001 4 hàng" pitchFamily="34" charset="0"/>
              </a:rPr>
              <a:t>ý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: 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Ở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nhất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nếu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chữ</a:t>
            </a:r>
            <a:endParaRPr lang="en-US" sz="3200" b="1" dirty="0" smtClean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ở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bị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mà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</a:p>
          <a:p>
            <a:pPr algn="l">
              <a:defRPr/>
            </a:pP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hai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chữ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.</a:t>
            </a:r>
          </a:p>
          <a:p>
            <a:pPr algn="l">
              <a:defRPr/>
            </a:pP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            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dư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chia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347994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152400" y="762000"/>
            <a:ext cx="4495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0" y="26670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2469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600200" y="25908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371600" y="25146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1371600" y="3276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3276600" y="27432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6487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4876800" y="26670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4648200" y="25908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4648200" y="3352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6705600" y="27432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4159</a:t>
            </a:r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8305800" y="26670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>
            <a:off x="8077200" y="25908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8077200" y="3352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13716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19812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2286000" y="32766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0" y="31242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20" name="Text Box 24"/>
          <p:cNvSpPr txBox="1">
            <a:spLocks noChangeArrowheads="1"/>
          </p:cNvSpPr>
          <p:nvPr/>
        </p:nvSpPr>
        <p:spPr bwMode="auto">
          <a:xfrm>
            <a:off x="304800" y="31242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29721" name="Text Box 25"/>
          <p:cNvSpPr txBox="1">
            <a:spLocks noChangeArrowheads="1"/>
          </p:cNvSpPr>
          <p:nvPr/>
        </p:nvSpPr>
        <p:spPr bwMode="auto">
          <a:xfrm>
            <a:off x="533400" y="41910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533400" y="36576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29723" name="Text Box 27"/>
          <p:cNvSpPr txBox="1">
            <a:spLocks noChangeArrowheads="1"/>
          </p:cNvSpPr>
          <p:nvPr/>
        </p:nvSpPr>
        <p:spPr bwMode="auto">
          <a:xfrm>
            <a:off x="228600" y="36576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838200" y="41910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838200" y="47244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16764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4724400" y="3429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9728" name="Text Box 32"/>
          <p:cNvSpPr txBox="1">
            <a:spLocks noChangeArrowheads="1"/>
          </p:cNvSpPr>
          <p:nvPr/>
        </p:nvSpPr>
        <p:spPr bwMode="auto">
          <a:xfrm>
            <a:off x="5334000" y="3429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5638800" y="34290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9730" name="Text Box 34"/>
          <p:cNvSpPr txBox="1">
            <a:spLocks noChangeArrowheads="1"/>
          </p:cNvSpPr>
          <p:nvPr/>
        </p:nvSpPr>
        <p:spPr bwMode="auto">
          <a:xfrm>
            <a:off x="3276600" y="32766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31" name="Text Box 35"/>
          <p:cNvSpPr txBox="1">
            <a:spLocks noChangeArrowheads="1"/>
          </p:cNvSpPr>
          <p:nvPr/>
        </p:nvSpPr>
        <p:spPr bwMode="auto">
          <a:xfrm>
            <a:off x="3581400" y="32766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29732" name="Text Box 36"/>
          <p:cNvSpPr txBox="1">
            <a:spLocks noChangeArrowheads="1"/>
          </p:cNvSpPr>
          <p:nvPr/>
        </p:nvSpPr>
        <p:spPr bwMode="auto">
          <a:xfrm>
            <a:off x="3810000" y="43434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33" name="Text Box 37"/>
          <p:cNvSpPr txBox="1">
            <a:spLocks noChangeArrowheads="1"/>
          </p:cNvSpPr>
          <p:nvPr/>
        </p:nvSpPr>
        <p:spPr bwMode="auto">
          <a:xfrm>
            <a:off x="3810000" y="3810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29734" name="Text Box 38"/>
          <p:cNvSpPr txBox="1">
            <a:spLocks noChangeArrowheads="1"/>
          </p:cNvSpPr>
          <p:nvPr/>
        </p:nvSpPr>
        <p:spPr bwMode="auto">
          <a:xfrm>
            <a:off x="3581400" y="38100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9735" name="Text Box 39"/>
          <p:cNvSpPr txBox="1">
            <a:spLocks noChangeArrowheads="1"/>
          </p:cNvSpPr>
          <p:nvPr/>
        </p:nvSpPr>
        <p:spPr bwMode="auto">
          <a:xfrm>
            <a:off x="4114800" y="43434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29736" name="Text Box 40"/>
          <p:cNvSpPr txBox="1">
            <a:spLocks noChangeArrowheads="1"/>
          </p:cNvSpPr>
          <p:nvPr/>
        </p:nvSpPr>
        <p:spPr bwMode="auto">
          <a:xfrm>
            <a:off x="4114800" y="48768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37" name="Text Box 41"/>
          <p:cNvSpPr txBox="1">
            <a:spLocks noChangeArrowheads="1"/>
          </p:cNvSpPr>
          <p:nvPr/>
        </p:nvSpPr>
        <p:spPr bwMode="auto">
          <a:xfrm>
            <a:off x="5029200" y="3429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38" name="Text Box 42"/>
          <p:cNvSpPr txBox="1">
            <a:spLocks noChangeArrowheads="1"/>
          </p:cNvSpPr>
          <p:nvPr/>
        </p:nvSpPr>
        <p:spPr bwMode="auto">
          <a:xfrm>
            <a:off x="8077200" y="35052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9739" name="Text Box 43"/>
          <p:cNvSpPr txBox="1">
            <a:spLocks noChangeArrowheads="1"/>
          </p:cNvSpPr>
          <p:nvPr/>
        </p:nvSpPr>
        <p:spPr bwMode="auto">
          <a:xfrm>
            <a:off x="8534400" y="35052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41" name="Text Box 45"/>
          <p:cNvSpPr txBox="1">
            <a:spLocks noChangeArrowheads="1"/>
          </p:cNvSpPr>
          <p:nvPr/>
        </p:nvSpPr>
        <p:spPr bwMode="auto">
          <a:xfrm>
            <a:off x="7010400" y="33528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9742" name="Text Box 46"/>
          <p:cNvSpPr txBox="1">
            <a:spLocks noChangeArrowheads="1"/>
          </p:cNvSpPr>
          <p:nvPr/>
        </p:nvSpPr>
        <p:spPr bwMode="auto">
          <a:xfrm>
            <a:off x="7239000" y="33528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9743" name="Text Box 47"/>
          <p:cNvSpPr txBox="1">
            <a:spLocks noChangeArrowheads="1"/>
          </p:cNvSpPr>
          <p:nvPr/>
        </p:nvSpPr>
        <p:spPr bwMode="auto">
          <a:xfrm>
            <a:off x="7543800" y="4488711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9744" name="Text Box 48"/>
          <p:cNvSpPr txBox="1">
            <a:spLocks noChangeArrowheads="1"/>
          </p:cNvSpPr>
          <p:nvPr/>
        </p:nvSpPr>
        <p:spPr bwMode="auto">
          <a:xfrm>
            <a:off x="7543800" y="38862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29745" name="Text Box 49"/>
          <p:cNvSpPr txBox="1">
            <a:spLocks noChangeArrowheads="1"/>
          </p:cNvSpPr>
          <p:nvPr/>
        </p:nvSpPr>
        <p:spPr bwMode="auto">
          <a:xfrm>
            <a:off x="7239000" y="38862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48" name="Text Box 52"/>
          <p:cNvSpPr txBox="1">
            <a:spLocks noChangeArrowheads="1"/>
          </p:cNvSpPr>
          <p:nvPr/>
        </p:nvSpPr>
        <p:spPr bwMode="auto">
          <a:xfrm>
            <a:off x="8305800" y="35052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9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9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4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9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4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9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4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9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400"/>
                            </p:stCondLst>
                            <p:childTnLst>
                              <p:par>
                                <p:cTn id="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90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7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97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9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9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9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9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9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9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9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9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9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29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9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29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9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9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29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29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9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29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29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29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29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29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29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29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29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29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29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29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29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29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29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29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29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29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29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29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29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29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29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29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/>
      <p:bldP spid="29704" grpId="0"/>
      <p:bldP spid="29705" grpId="0"/>
      <p:bldP spid="29706" grpId="0" animBg="1"/>
      <p:bldP spid="29707" grpId="0" animBg="1"/>
      <p:bldP spid="29708" grpId="0"/>
      <p:bldP spid="29709" grpId="0"/>
      <p:bldP spid="29710" grpId="0" animBg="1"/>
      <p:bldP spid="29711" grpId="0" animBg="1"/>
      <p:bldP spid="29712" grpId="0"/>
      <p:bldP spid="29713" grpId="0"/>
      <p:bldP spid="29714" grpId="0" animBg="1"/>
      <p:bldP spid="29715" grpId="0" animBg="1"/>
      <p:bldP spid="29716" grpId="0"/>
      <p:bldP spid="29717" grpId="0"/>
      <p:bldP spid="29718" grpId="0"/>
      <p:bldP spid="29720" grpId="0"/>
      <p:bldP spid="29721" grpId="0"/>
      <p:bldP spid="29722" grpId="0"/>
      <p:bldP spid="29723" grpId="0"/>
      <p:bldP spid="29725" grpId="0"/>
      <p:bldP spid="29726" grpId="0"/>
      <p:bldP spid="29727" grpId="0"/>
      <p:bldP spid="29728" grpId="0"/>
      <p:bldP spid="29729" grpId="0"/>
      <p:bldP spid="29731" grpId="0"/>
      <p:bldP spid="29732" grpId="0"/>
      <p:bldP spid="29733" grpId="0"/>
      <p:bldP spid="29734" grpId="0"/>
      <p:bldP spid="29736" grpId="0"/>
      <p:bldP spid="29737" grpId="0"/>
      <p:bldP spid="29738" grpId="0"/>
      <p:bldP spid="29739" grpId="0"/>
      <p:bldP spid="29742" grpId="0"/>
      <p:bldP spid="29743" grpId="0"/>
      <p:bldP spid="29744" grpId="0"/>
      <p:bldP spid="29745" grpId="0"/>
      <p:bldP spid="297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</a:t>
            </a:r>
          </a:p>
          <a:p>
            <a:pPr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1250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914400" y="2514600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228600" y="2971800"/>
            <a:ext cx="396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1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76200" y="3500308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1250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?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3657600" y="38862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2919413" y="4343400"/>
            <a:ext cx="548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1250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4 = 312(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990600" y="4953000"/>
            <a:ext cx="8153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1250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312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733800" y="5867400"/>
            <a:ext cx="5410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312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76200" y="2092881"/>
            <a:ext cx="5650705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flipV="1">
            <a:off x="5726905" y="1591849"/>
            <a:ext cx="2959895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V="1">
            <a:off x="1752600" y="1591849"/>
            <a:ext cx="19050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4692563" y="1219200"/>
            <a:ext cx="4222837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1" grpId="0"/>
      <p:bldP spid="31752" grpId="0"/>
      <p:bldP spid="31753" grpId="0"/>
      <p:bldP spid="31754" grpId="0"/>
      <p:bldP spid="31756" grpId="0"/>
      <p:bldP spid="31757" grpId="0"/>
      <p:bldP spid="31758" grpId="0"/>
      <p:bldP spid="31759" grpId="0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457200"/>
            <a:ext cx="8763000" cy="128587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</a:rPr>
              <a:t>Các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bước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thực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hiện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bốn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vi-VN" sz="40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9144000" cy="32766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3200" b="1" dirty="0" err="1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tính</a:t>
            </a:r>
            <a:endParaRPr lang="en-US" sz="32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err="1" smtClean="0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2: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sang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endParaRPr lang="en-US" sz="3200" b="1" u="sng" dirty="0" smtClean="0">
              <a:solidFill>
                <a:srgbClr val="C0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u="sng" dirty="0" err="1" smtClean="0">
                <a:solidFill>
                  <a:srgbClr val="C00000"/>
                </a:solidFill>
                <a:latin typeface="HP001 4 hàng" pitchFamily="34" charset="0"/>
              </a:rPr>
              <a:t>Lưu</a:t>
            </a:r>
            <a:r>
              <a:rPr lang="en-US" sz="3200" b="1" u="sng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u="sng" dirty="0">
                <a:solidFill>
                  <a:srgbClr val="C00000"/>
                </a:solidFill>
                <a:latin typeface="HP001 4 hàng" pitchFamily="34" charset="0"/>
              </a:rPr>
              <a:t>ý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: 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Ở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nhất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nếu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chữ</a:t>
            </a:r>
            <a:endParaRPr lang="en-US" sz="3200" b="1" dirty="0" smtClean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ở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bị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mà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</a:p>
          <a:p>
            <a:pPr algn="l">
              <a:defRPr/>
            </a:pP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hai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chữ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.</a:t>
            </a:r>
          </a:p>
          <a:p>
            <a:pPr algn="l">
              <a:defRPr/>
            </a:pP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            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dư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chia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55728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950835"/>
  <p:tag name="VIOLETTITLE" val="Chia số có bốn chữ số cho số có một chữ số (tiếp theo)"/>
  <p:tag name="VIOLETLESSON" val="67"/>
  <p:tag name="VIOLETCATID" val="2194"/>
  <p:tag name="VIOLETSUBJECT" val="Toán học 3"/>
  <p:tag name="VIOLETAUTHORID" val="6145317"/>
  <p:tag name="VIOLETAUTHORNAME" val="Vũ Thị Thúy Vinh"/>
  <p:tag name="VIOLETAUTHORAVATAR" val="no_avatar.jpg"/>
  <p:tag name="VIOLETAUTHORADDRESS" val="Truong TH Song Lo - Phu tho"/>
  <p:tag name="VIOLETDATE" val="2017-02-15 21:55:24"/>
  <p:tag name="VIOLETHIT" val="303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90&quot;/&gt;&lt;/object&gt;&lt;object type=&quot;3&quot; unique_id=&quot;10005&quot;&gt;&lt;property id=&quot;20148&quot; value=&quot;5&quot;/&gt;&lt;property id=&quot;20300&quot; value=&quot;Slide 2&quot;/&gt;&lt;property id=&quot;20307&quot; value=&quot;291&quot;/&gt;&lt;/object&gt;&lt;object type=&quot;3&quot; unique_id=&quot;10006&quot;&gt;&lt;property id=&quot;20148&quot; value=&quot;5&quot;/&gt;&lt;property id=&quot;20300&quot; value=&quot;Slide 3&quot;/&gt;&lt;property id=&quot;20307&quot; value=&quot;292&quot;/&gt;&lt;/object&gt;&lt;object type=&quot;3&quot; unique_id=&quot;10007&quot;&gt;&lt;property id=&quot;20148&quot; value=&quot;5&quot;/&gt;&lt;property id=&quot;20300&quot; value=&quot;Slide 4&quot;/&gt;&lt;property id=&quot;20307&quot; value=&quot;300&quot;/&gt;&lt;/object&gt;&lt;object type=&quot;3&quot; unique_id=&quot;10008&quot;&gt;&lt;property id=&quot;20148&quot; value=&quot;5&quot;/&gt;&lt;property id=&quot;20300&quot; value=&quot;Slide 5&quot;/&gt;&lt;property id=&quot;20307&quot; value=&quot;293&quot;/&gt;&lt;/object&gt;&lt;object type=&quot;3&quot; unique_id=&quot;10009&quot;&gt;&lt;property id=&quot;20148&quot; value=&quot;5&quot;/&gt;&lt;property id=&quot;20300&quot; value=&quot;Slide 6&quot;/&gt;&lt;property id=&quot;20307&quot; value=&quot;295&quot;/&gt;&lt;/object&gt;&lt;object type=&quot;3&quot; unique_id=&quot;10010&quot;&gt;&lt;property id=&quot;20148&quot; value=&quot;5&quot;/&gt;&lt;property id=&quot;20300&quot; value=&quot;Slide 7&quot;/&gt;&lt;property id=&quot;20307&quot; value=&quot;302&quot;/&gt;&lt;/object&gt;&lt;object type=&quot;3&quot; unique_id=&quot;10011&quot;&gt;&lt;property id=&quot;20148&quot; value=&quot;5&quot;/&gt;&lt;property id=&quot;20300&quot; value=&quot;Slide 8&quot;/&gt;&lt;property id=&quot;20307&quot; value=&quot;278&quot;/&gt;&lt;/object&gt;&lt;/object&gt;&lt;/object&gt;&lt;/database&gt;"/>
  <p:tag name="SECTOMILLISECCONVERTED" val="1"/>
  <p:tag name="ISPRING_RESOURCE_PATHS_HASH_PRESENTER" val="c97db0da224553cafa17b0be72c95aa1d0a055a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1184</TotalTime>
  <Words>728</Words>
  <Application>Microsoft Office PowerPoint</Application>
  <PresentationFormat>On-screen Show (4:3)</PresentationFormat>
  <Paragraphs>130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Executive</vt:lpstr>
      <vt:lpstr>PowerPoint Presentation</vt:lpstr>
      <vt:lpstr>Thứ năm ngày 24 tháng 2 năm 2022</vt:lpstr>
      <vt:lpstr>Mục tiêu</vt:lpstr>
      <vt:lpstr>PowerPoint Presentation</vt:lpstr>
      <vt:lpstr>PowerPoint Presentation</vt:lpstr>
      <vt:lpstr>Các bước thực hiện chia số có bốn chữ số cho số có một chữ số:</vt:lpstr>
      <vt:lpstr>PowerPoint Presentation</vt:lpstr>
      <vt:lpstr>PowerPoint Presentation</vt:lpstr>
      <vt:lpstr>Các bước thực hiện chia số có bốn chữ số cho số có một chữ số:</vt:lpstr>
      <vt:lpstr>PowerPoint Presentation</vt:lpstr>
      <vt:lpstr>Mục tiêu</vt:lpstr>
      <vt:lpstr>PowerPoint Presentation</vt:lpstr>
      <vt:lpstr>PowerPoint Presentation</vt:lpstr>
    </vt:vector>
  </TitlesOfParts>
  <Company>hhhh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Quận Gò Vấp Trường Tiểu học Minh Khai</dc:title>
  <dc:creator>@@@</dc:creator>
  <cp:lastModifiedBy>BKV</cp:lastModifiedBy>
  <cp:revision>86</cp:revision>
  <dcterms:created xsi:type="dcterms:W3CDTF">2007-11-20T10:59:29Z</dcterms:created>
  <dcterms:modified xsi:type="dcterms:W3CDTF">2022-02-24T02:37:43Z</dcterms:modified>
</cp:coreProperties>
</file>