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307" r:id="rId2"/>
    <p:sldId id="304" r:id="rId3"/>
    <p:sldId id="308" r:id="rId4"/>
    <p:sldId id="292" r:id="rId5"/>
    <p:sldId id="300" r:id="rId6"/>
    <p:sldId id="309" r:id="rId7"/>
    <p:sldId id="293" r:id="rId8"/>
    <p:sldId id="295" r:id="rId9"/>
    <p:sldId id="302" r:id="rId10"/>
    <p:sldId id="310" r:id="rId11"/>
    <p:sldId id="311" r:id="rId12"/>
    <p:sldId id="306" r:id="rId13"/>
    <p:sldId id="278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FF"/>
    <a:srgbClr val="FFFF99"/>
    <a:srgbClr val="FF0000"/>
    <a:srgbClr val="3366FF"/>
    <a:srgbClr val="FF6600"/>
    <a:srgbClr val="0099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69617C-015F-4D5B-899D-FB2336E3FF58}" type="datetimeFigureOut">
              <a:rPr lang="vi-VN" smtClean="0"/>
              <a:t>17/02/2022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D92DD7-EB95-4B3A-BC3A-EDA8AC3919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62787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3F9DDC2-92EB-42D9-87CD-A5A6291D285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898585-8DB1-437F-B881-61BB6700C5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565E2C-8F4A-4802-879F-18B4FEB44E9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66E40F-8228-457D-B382-97F2F1F3596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F586F6-1546-47F1-B4D1-62A350A594A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E399DC-3FB1-40FE-B3D5-42AFA89F7E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71DBCB-AE4F-4E70-B2F3-B3ED422741E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24E677-01F1-4C17-B41A-22E461F4C88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BEA67F-6B98-4062-92DD-E63A795DD21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3F5341-0B27-4D6E-84D0-3B6D1D6E3B0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B54BB0-149A-4E1E-8A3B-B11218891C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97A14666-D0BA-4A9B-B746-D56F3C897C0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839325" cy="737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Box 3"/>
          <p:cNvSpPr txBox="1">
            <a:spLocks noChangeArrowheads="1"/>
          </p:cNvSpPr>
          <p:nvPr/>
        </p:nvSpPr>
        <p:spPr bwMode="auto">
          <a:xfrm>
            <a:off x="374650" y="88900"/>
            <a:ext cx="9263063" cy="720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Trường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Tiểu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học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Ái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Mộ</a:t>
            </a:r>
            <a:r>
              <a:rPr lang="en-US" sz="4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A</a:t>
            </a:r>
          </a:p>
          <a:p>
            <a:pPr algn="ctr" eaLnBrk="1" hangingPunct="1"/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giảng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Lớp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3</a:t>
            </a:r>
          </a:p>
          <a:p>
            <a:pPr algn="ctr" eaLnBrk="1" hangingPunct="1"/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Môn</a:t>
            </a:r>
            <a:r>
              <a:rPr lang="en-US" sz="5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Toán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</a:p>
          <a:p>
            <a:pPr algn="ctr" eaLnBrk="1" hangingPunct="1"/>
            <a:r>
              <a:rPr lang="en-US" sz="5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Tuần</a:t>
            </a:r>
            <a:r>
              <a:rPr lang="en-US" sz="54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   </a:t>
            </a:r>
            <a:r>
              <a:rPr lang="en-US" sz="54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23</a:t>
            </a:r>
            <a:endParaRPr lang="en-US" sz="54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algn="ctr" eaLnBrk="1" hangingPunct="1"/>
            <a:endParaRPr lang="en-US" sz="36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: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Chia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bốn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chữ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</a:p>
          <a:p>
            <a:pPr eaLnBrk="1" hangingPunct="1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     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cho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một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chữ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trang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118)</a:t>
            </a:r>
            <a:endParaRPr lang="en-US" sz="3600" b="1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/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63244172"/>
      </p:ext>
    </p:extLst>
  </p:cSld>
  <p:clrMapOvr>
    <a:masterClrMapping/>
  </p:clrMapOvr>
  <p:transition spd="slow" advTm="13534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" y="457200"/>
            <a:ext cx="8763000" cy="1285875"/>
          </a:xfrm>
        </p:spPr>
        <p:txBody>
          <a:bodyPr/>
          <a:lstStyle/>
          <a:p>
            <a:r>
              <a:rPr lang="en-US" sz="4000" b="1" dirty="0" err="1">
                <a:solidFill>
                  <a:schemeClr val="tx1"/>
                </a:solidFill>
              </a:rPr>
              <a:t>Các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bước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thực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hiện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</a:rPr>
              <a:t>chia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bốn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chữ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cho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một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chữ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:</a:t>
            </a:r>
            <a:endParaRPr lang="vi-VN" sz="4000" b="1" dirty="0">
              <a:solidFill>
                <a:schemeClr val="tx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2057400"/>
            <a:ext cx="9144000" cy="3276600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sz="3200" b="1" dirty="0" err="1">
                <a:solidFill>
                  <a:srgbClr val="C00000"/>
                </a:solidFill>
                <a:latin typeface="HP001 4 hàng" pitchFamily="34" charset="0"/>
              </a:rPr>
              <a:t>Bước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 1: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Đặt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tính</a:t>
            </a:r>
            <a:endParaRPr lang="en-US" sz="3200" b="1" dirty="0" smtClean="0">
              <a:solidFill>
                <a:srgbClr val="FF0000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dirty="0" err="1" smtClean="0">
                <a:solidFill>
                  <a:srgbClr val="C00000"/>
                </a:solidFill>
                <a:latin typeface="HP001 4 hàng" pitchFamily="34" charset="0"/>
              </a:rPr>
              <a:t>Bước</a:t>
            </a:r>
            <a:r>
              <a:rPr lang="en-US" sz="3200" b="1" dirty="0" smtClean="0">
                <a:solidFill>
                  <a:srgbClr val="C00000"/>
                </a:solidFill>
                <a:latin typeface="HP001 4 hàng" pitchFamily="34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2: 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Chia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theo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thứ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tự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trái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sang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phải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  <a:p>
            <a:pPr algn="l">
              <a:defRPr/>
            </a:pPr>
            <a:endParaRPr lang="en-US" sz="3200" b="1" u="sng" dirty="0" smtClean="0">
              <a:solidFill>
                <a:srgbClr val="C00000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u="sng" dirty="0" err="1" smtClean="0">
                <a:solidFill>
                  <a:srgbClr val="C00000"/>
                </a:solidFill>
                <a:latin typeface="HP001 4 hàng" pitchFamily="34" charset="0"/>
              </a:rPr>
              <a:t>Lưu</a:t>
            </a:r>
            <a:r>
              <a:rPr lang="en-US" sz="3200" b="1" u="sng" dirty="0" smtClean="0">
                <a:solidFill>
                  <a:srgbClr val="C00000"/>
                </a:solidFill>
                <a:latin typeface="HP001 4 hàng" pitchFamily="34" charset="0"/>
              </a:rPr>
              <a:t> </a:t>
            </a:r>
            <a:r>
              <a:rPr lang="en-US" sz="3200" b="1" u="sng" dirty="0">
                <a:solidFill>
                  <a:srgbClr val="C00000"/>
                </a:solidFill>
                <a:latin typeface="HP001 4 hàng" pitchFamily="34" charset="0"/>
              </a:rPr>
              <a:t>ý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: 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Ở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lần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thứ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nhất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nếu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lấy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một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chữ</a:t>
            </a:r>
            <a:endParaRPr lang="en-US" sz="3200" b="1" dirty="0" smtClean="0">
              <a:solidFill>
                <a:schemeClr val="tx1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ở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bị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mà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bé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hơn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thì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phải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</a:p>
          <a:p>
            <a:pPr algn="l">
              <a:defRPr/>
            </a:pP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lấy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hai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chữ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.</a:t>
            </a:r>
          </a:p>
          <a:p>
            <a:pPr algn="l">
              <a:defRPr/>
            </a:pP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            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dư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phải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bé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hơn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chia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  <a:p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55728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467600" cy="685800"/>
          </a:xfrm>
        </p:spPr>
        <p:txBody>
          <a:bodyPr/>
          <a:lstStyle/>
          <a:p>
            <a:r>
              <a:rPr lang="en-US" sz="5400" u="sng" dirty="0" err="1" smtClean="0">
                <a:solidFill>
                  <a:srgbClr val="FF0000"/>
                </a:solidFill>
              </a:rPr>
              <a:t>Mục</a:t>
            </a:r>
            <a:r>
              <a:rPr lang="en-US" sz="5400" u="sng" dirty="0" smtClean="0">
                <a:solidFill>
                  <a:srgbClr val="FF0000"/>
                </a:solidFill>
              </a:rPr>
              <a:t> </a:t>
            </a:r>
            <a:r>
              <a:rPr lang="en-US" sz="5400" u="sng" dirty="0" err="1" smtClean="0">
                <a:solidFill>
                  <a:srgbClr val="FF0000"/>
                </a:solidFill>
              </a:rPr>
              <a:t>tiêu</a:t>
            </a:r>
            <a:endParaRPr lang="vi-VN" sz="5400" u="sng" dirty="0" smtClean="0">
              <a:solidFill>
                <a:srgbClr val="FF0000"/>
              </a:solidFill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228600" y="1600200"/>
            <a:ext cx="8915400" cy="1655763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l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2.Vận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92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0" y="0"/>
            <a:ext cx="8763000" cy="6934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sz="44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4400" b="1" dirty="0" err="1" smtClean="0">
                <a:solidFill>
                  <a:srgbClr val="FF0000"/>
                </a:solidFill>
              </a:rPr>
              <a:t>Dặn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dò</a:t>
            </a:r>
            <a:r>
              <a:rPr lang="en-US" sz="4400" b="1" dirty="0" smtClean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- </a:t>
            </a:r>
            <a:r>
              <a:rPr lang="en-US" sz="4000" b="1" dirty="0" err="1">
                <a:solidFill>
                  <a:schemeClr val="tx1"/>
                </a:solidFill>
              </a:rPr>
              <a:t>Ôn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tập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về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phép</a:t>
            </a:r>
            <a:r>
              <a:rPr lang="en-US" sz="4000" b="1">
                <a:solidFill>
                  <a:schemeClr val="tx1"/>
                </a:solidFill>
              </a:rPr>
              <a:t> </a:t>
            </a:r>
            <a:r>
              <a:rPr lang="en-US" sz="4000" b="1" smtClean="0">
                <a:solidFill>
                  <a:schemeClr val="tx1"/>
                </a:solidFill>
              </a:rPr>
              <a:t>chia</a:t>
            </a:r>
            <a:r>
              <a:rPr lang="en-US" sz="4000" b="1" dirty="0">
                <a:solidFill>
                  <a:schemeClr val="tx1"/>
                </a:solidFill>
              </a:rPr>
              <a:t/>
            </a:r>
            <a:br>
              <a:rPr lang="en-US" sz="4000" b="1" dirty="0">
                <a:solidFill>
                  <a:schemeClr val="tx1"/>
                </a:solidFill>
              </a:rPr>
            </a:br>
            <a:r>
              <a:rPr lang="en-US" sz="4000" b="1" dirty="0">
                <a:solidFill>
                  <a:schemeClr val="tx1"/>
                </a:solidFill>
              </a:rPr>
              <a:t>-</a:t>
            </a:r>
            <a:r>
              <a:rPr lang="en-US" sz="4000" b="1" dirty="0" err="1">
                <a:solidFill>
                  <a:schemeClr val="tx1"/>
                </a:solidFill>
              </a:rPr>
              <a:t>Chuẩn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bị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bài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sau</a:t>
            </a:r>
            <a:r>
              <a:rPr lang="en-US" sz="4000" b="1" dirty="0">
                <a:solidFill>
                  <a:schemeClr val="tx1"/>
                </a:solidFill>
              </a:rPr>
              <a:t>: Chia </a:t>
            </a:r>
            <a:r>
              <a:rPr lang="en-US" sz="4000" b="1" dirty="0" err="1">
                <a:solidFill>
                  <a:schemeClr val="tx1"/>
                </a:solidFill>
              </a:rPr>
              <a:t>số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có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bốn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chữ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số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cho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số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có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một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chữ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số</a:t>
            </a:r>
            <a:r>
              <a:rPr lang="en-US" sz="4000" b="1" dirty="0">
                <a:solidFill>
                  <a:schemeClr val="tx1"/>
                </a:solidFill>
              </a:rPr>
              <a:t> ( </a:t>
            </a:r>
            <a:r>
              <a:rPr lang="en-US" sz="4000" b="1" dirty="0" err="1">
                <a:solidFill>
                  <a:schemeClr val="tx1"/>
                </a:solidFill>
              </a:rPr>
              <a:t>tiếp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theo</a:t>
            </a:r>
            <a:r>
              <a:rPr lang="en-US" sz="4000" b="1" dirty="0">
                <a:solidFill>
                  <a:schemeClr val="tx1"/>
                </a:solidFill>
              </a:rPr>
              <a:t>)</a:t>
            </a:r>
            <a:r>
              <a:rPr lang="en-US" sz="4000" b="1" dirty="0"/>
              <a:t/>
            </a:r>
            <a:br>
              <a:rPr lang="en-US" sz="4000" b="1" dirty="0"/>
            </a:br>
            <a:endParaRPr lang="en-US" sz="40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sz="36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18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A0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648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6" descr="2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0"/>
            <a:ext cx="457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WordArt 7"/>
          <p:cNvSpPr>
            <a:spLocks noChangeArrowheads="1" noChangeShapeType="1" noTextEdit="1"/>
          </p:cNvSpPr>
          <p:nvPr/>
        </p:nvSpPr>
        <p:spPr bwMode="auto">
          <a:xfrm>
            <a:off x="1066800" y="1447800"/>
            <a:ext cx="6553200" cy="3886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b="1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CHÀO CÁC EM 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/>
          <a:lstStyle/>
          <a:p>
            <a:r>
              <a:rPr lang="en-US" sz="3600" dirty="0" err="1" smtClean="0">
                <a:solidFill>
                  <a:schemeClr val="tx1"/>
                </a:solidFill>
              </a:rPr>
              <a:t>Thứ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năm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ngày</a:t>
            </a:r>
            <a:r>
              <a:rPr lang="en-US" sz="3600" dirty="0" smtClean="0">
                <a:solidFill>
                  <a:schemeClr val="tx1"/>
                </a:solidFill>
              </a:rPr>
              <a:t> 24 </a:t>
            </a:r>
            <a:r>
              <a:rPr lang="en-US" sz="3600" dirty="0" err="1" smtClean="0">
                <a:solidFill>
                  <a:schemeClr val="tx1"/>
                </a:solidFill>
              </a:rPr>
              <a:t>tháng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>
                <a:solidFill>
                  <a:schemeClr val="tx1"/>
                </a:solidFill>
              </a:rPr>
              <a:t>2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năm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smtClean="0">
                <a:solidFill>
                  <a:schemeClr val="tx1"/>
                </a:solidFill>
              </a:rPr>
              <a:t>2022</a:t>
            </a:r>
            <a:endParaRPr lang="vi-VN" sz="3600" dirty="0" smtClean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209800"/>
            <a:ext cx="9144000" cy="1981200"/>
          </a:xfrm>
        </p:spPr>
        <p:txBody>
          <a:bodyPr>
            <a:normAutofit fontScale="85000" lnSpcReduction="10000"/>
          </a:bodyPr>
          <a:lstStyle/>
          <a:p>
            <a:pPr>
              <a:buFont typeface="Arial" charset="0"/>
              <a:buNone/>
              <a:defRPr/>
            </a:pPr>
            <a:r>
              <a:rPr lang="en-US" sz="3600" b="1" dirty="0" err="1" smtClean="0">
                <a:solidFill>
                  <a:schemeClr val="tx1"/>
                </a:solidFill>
              </a:rPr>
              <a:t>Toán</a:t>
            </a:r>
            <a:endParaRPr lang="en-US" sz="3600" b="1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4700" b="1" dirty="0" smtClean="0">
                <a:solidFill>
                  <a:srgbClr val="FF0000"/>
                </a:solidFill>
                <a:latin typeface="Times New Roman" pitchFamily="18" charset="0"/>
              </a:rPr>
              <a:t>Chia </a:t>
            </a:r>
            <a:r>
              <a:rPr lang="en-US" sz="47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4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4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err="1">
                <a:solidFill>
                  <a:srgbClr val="FF0000"/>
                </a:solidFill>
                <a:latin typeface="Times New Roman" pitchFamily="18" charset="0"/>
              </a:rPr>
              <a:t>bốn</a:t>
            </a:r>
            <a:r>
              <a:rPr lang="en-US" sz="4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4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endParaRPr lang="en-US" sz="4700" b="1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defRPr/>
            </a:pPr>
            <a:r>
              <a:rPr lang="en-US" sz="47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err="1" smtClean="0">
                <a:solidFill>
                  <a:srgbClr val="FF0000"/>
                </a:solidFill>
                <a:latin typeface="Times New Roman" pitchFamily="18" charset="0"/>
              </a:rPr>
              <a:t>cho</a:t>
            </a:r>
            <a:r>
              <a:rPr lang="en-US" sz="47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47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4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err="1">
                <a:solidFill>
                  <a:srgbClr val="FF0000"/>
                </a:solidFill>
                <a:latin typeface="Times New Roman" pitchFamily="18" charset="0"/>
              </a:rPr>
              <a:t>một</a:t>
            </a:r>
            <a:r>
              <a:rPr lang="en-US" sz="4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4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4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smtClean="0">
                <a:solidFill>
                  <a:srgbClr val="FF0000"/>
                </a:solidFill>
                <a:latin typeface="Times New Roman" pitchFamily="18" charset="0"/>
              </a:rPr>
              <a:t>(</a:t>
            </a:r>
            <a:r>
              <a:rPr lang="en-US" sz="4700" b="1" dirty="0" err="1" smtClean="0">
                <a:solidFill>
                  <a:srgbClr val="FF0000"/>
                </a:solidFill>
                <a:latin typeface="Times New Roman" pitchFamily="18" charset="0"/>
              </a:rPr>
              <a:t>tiếp</a:t>
            </a:r>
            <a:r>
              <a:rPr lang="en-US" sz="4700" b="1" dirty="0" smtClean="0">
                <a:solidFill>
                  <a:srgbClr val="FF0000"/>
                </a:solidFill>
                <a:latin typeface="Times New Roman" pitchFamily="18" charset="0"/>
              </a:rPr>
              <a:t> theo-Tr.11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</a:rPr>
              <a:t>8)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buFont typeface="Arial" charset="0"/>
              <a:buNone/>
              <a:defRPr/>
            </a:pPr>
            <a:endParaRPr lang="en-US" sz="36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567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467600" cy="685800"/>
          </a:xfrm>
        </p:spPr>
        <p:txBody>
          <a:bodyPr/>
          <a:lstStyle/>
          <a:p>
            <a:r>
              <a:rPr lang="en-US" sz="5400" u="sng" dirty="0" err="1" smtClean="0">
                <a:solidFill>
                  <a:srgbClr val="FF0000"/>
                </a:solidFill>
              </a:rPr>
              <a:t>Mục</a:t>
            </a:r>
            <a:r>
              <a:rPr lang="en-US" sz="5400" u="sng" dirty="0" smtClean="0">
                <a:solidFill>
                  <a:srgbClr val="FF0000"/>
                </a:solidFill>
              </a:rPr>
              <a:t> </a:t>
            </a:r>
            <a:r>
              <a:rPr lang="en-US" sz="5400" u="sng" dirty="0" err="1" smtClean="0">
                <a:solidFill>
                  <a:srgbClr val="FF0000"/>
                </a:solidFill>
              </a:rPr>
              <a:t>tiêu</a:t>
            </a:r>
            <a:endParaRPr lang="vi-VN" sz="5400" u="sng" dirty="0" smtClean="0">
              <a:solidFill>
                <a:srgbClr val="FF0000"/>
              </a:solidFill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228600" y="1600200"/>
            <a:ext cx="8915400" cy="1655763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l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2.Vận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64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0" y="1371600"/>
            <a:ext cx="3352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2"/>
                </a:solidFill>
              </a:rPr>
              <a:t>a) </a:t>
            </a:r>
            <a:r>
              <a:rPr lang="en-US" b="1" dirty="0">
                <a:solidFill>
                  <a:srgbClr val="FF0000"/>
                </a:solidFill>
              </a:rPr>
              <a:t>9365 : 3 = ?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152400" y="2590800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9365</a:t>
            </a: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1752600" y="2514600"/>
            <a:ext cx="83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>
            <a:off x="1524000" y="2438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>
            <a:off x="1524000" y="32004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3124200" y="1905000"/>
            <a:ext cx="571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9 chia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3.</a:t>
            </a:r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3124200" y="2286000"/>
            <a:ext cx="601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9, 9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0.</a:t>
            </a:r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3124200" y="2743200"/>
            <a:ext cx="5867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3, 3 chia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1.</a:t>
            </a:r>
          </a:p>
        </p:txBody>
      </p:sp>
      <p:sp>
        <p:nvSpPr>
          <p:cNvPr id="28687" name="Text Box 15"/>
          <p:cNvSpPr txBox="1">
            <a:spLocks noChangeArrowheads="1"/>
          </p:cNvSpPr>
          <p:nvPr/>
        </p:nvSpPr>
        <p:spPr bwMode="auto">
          <a:xfrm>
            <a:off x="3200400" y="3200400"/>
            <a:ext cx="6019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3, 3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8688" name="Text Box 16"/>
          <p:cNvSpPr txBox="1">
            <a:spLocks noChangeArrowheads="1"/>
          </p:cNvSpPr>
          <p:nvPr/>
        </p:nvSpPr>
        <p:spPr bwMode="auto">
          <a:xfrm>
            <a:off x="3124200" y="3733800"/>
            <a:ext cx="6019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6, 6 chia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2.</a:t>
            </a:r>
          </a:p>
        </p:txBody>
      </p:sp>
      <p:sp>
        <p:nvSpPr>
          <p:cNvPr id="28689" name="Text Box 17"/>
          <p:cNvSpPr txBox="1">
            <a:spLocks noChangeArrowheads="1"/>
          </p:cNvSpPr>
          <p:nvPr/>
        </p:nvSpPr>
        <p:spPr bwMode="auto">
          <a:xfrm>
            <a:off x="3276600" y="4267200"/>
            <a:ext cx="6096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6, 6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0.</a:t>
            </a:r>
          </a:p>
        </p:txBody>
      </p:sp>
      <p:sp>
        <p:nvSpPr>
          <p:cNvPr id="28690" name="Text Box 18"/>
          <p:cNvSpPr txBox="1">
            <a:spLocks noChangeArrowheads="1"/>
          </p:cNvSpPr>
          <p:nvPr/>
        </p:nvSpPr>
        <p:spPr bwMode="auto">
          <a:xfrm>
            <a:off x="3200400" y="4800600"/>
            <a:ext cx="5943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5, 5 chia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1.</a:t>
            </a:r>
          </a:p>
        </p:txBody>
      </p:sp>
      <p:sp>
        <p:nvSpPr>
          <p:cNvPr id="28691" name="Text Box 19"/>
          <p:cNvSpPr txBox="1">
            <a:spLocks noChangeArrowheads="1"/>
          </p:cNvSpPr>
          <p:nvPr/>
        </p:nvSpPr>
        <p:spPr bwMode="auto">
          <a:xfrm>
            <a:off x="3276600" y="5257800"/>
            <a:ext cx="6096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3, 5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2.</a:t>
            </a:r>
          </a:p>
        </p:txBody>
      </p:sp>
      <p:sp>
        <p:nvSpPr>
          <p:cNvPr id="28692" name="Text Box 20"/>
          <p:cNvSpPr txBox="1">
            <a:spLocks noChangeArrowheads="1"/>
          </p:cNvSpPr>
          <p:nvPr/>
        </p:nvSpPr>
        <p:spPr bwMode="auto">
          <a:xfrm>
            <a:off x="1600200" y="32766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8693" name="Text Box 21"/>
          <p:cNvSpPr txBox="1">
            <a:spLocks noChangeArrowheads="1"/>
          </p:cNvSpPr>
          <p:nvPr/>
        </p:nvSpPr>
        <p:spPr bwMode="auto">
          <a:xfrm>
            <a:off x="1905000" y="32766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8694" name="Text Box 22"/>
          <p:cNvSpPr txBox="1">
            <a:spLocks noChangeArrowheads="1"/>
          </p:cNvSpPr>
          <p:nvPr/>
        </p:nvSpPr>
        <p:spPr bwMode="auto">
          <a:xfrm>
            <a:off x="2171700" y="3296256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8695" name="Text Box 23"/>
          <p:cNvSpPr txBox="1">
            <a:spLocks noChangeArrowheads="1"/>
          </p:cNvSpPr>
          <p:nvPr/>
        </p:nvSpPr>
        <p:spPr bwMode="auto">
          <a:xfrm>
            <a:off x="2514600" y="327660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8696" name="Text Box 24"/>
          <p:cNvSpPr txBox="1">
            <a:spLocks noChangeArrowheads="1"/>
          </p:cNvSpPr>
          <p:nvPr/>
        </p:nvSpPr>
        <p:spPr bwMode="auto">
          <a:xfrm>
            <a:off x="152400" y="3124200"/>
            <a:ext cx="30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8697" name="Text Box 25"/>
          <p:cNvSpPr txBox="1">
            <a:spLocks noChangeArrowheads="1"/>
          </p:cNvSpPr>
          <p:nvPr/>
        </p:nvSpPr>
        <p:spPr bwMode="auto">
          <a:xfrm>
            <a:off x="457200" y="3124200"/>
            <a:ext cx="38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28698" name="Text Box 26"/>
          <p:cNvSpPr txBox="1">
            <a:spLocks noChangeArrowheads="1"/>
          </p:cNvSpPr>
          <p:nvPr/>
        </p:nvSpPr>
        <p:spPr bwMode="auto">
          <a:xfrm>
            <a:off x="685800" y="41910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8699" name="Text Box 27"/>
          <p:cNvSpPr txBox="1">
            <a:spLocks noChangeArrowheads="1"/>
          </p:cNvSpPr>
          <p:nvPr/>
        </p:nvSpPr>
        <p:spPr bwMode="auto">
          <a:xfrm>
            <a:off x="685800" y="365760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28700" name="Text Box 28"/>
          <p:cNvSpPr txBox="1">
            <a:spLocks noChangeArrowheads="1"/>
          </p:cNvSpPr>
          <p:nvPr/>
        </p:nvSpPr>
        <p:spPr bwMode="auto">
          <a:xfrm>
            <a:off x="381000" y="36576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8701" name="Text Box 29"/>
          <p:cNvSpPr txBox="1">
            <a:spLocks noChangeArrowheads="1"/>
          </p:cNvSpPr>
          <p:nvPr/>
        </p:nvSpPr>
        <p:spPr bwMode="auto">
          <a:xfrm>
            <a:off x="990600" y="41910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28702" name="Text Box 30"/>
          <p:cNvSpPr txBox="1">
            <a:spLocks noChangeArrowheads="1"/>
          </p:cNvSpPr>
          <p:nvPr/>
        </p:nvSpPr>
        <p:spPr bwMode="auto">
          <a:xfrm>
            <a:off x="990600" y="47244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8703" name="Text Box 31"/>
          <p:cNvSpPr txBox="1">
            <a:spLocks noChangeArrowheads="1"/>
          </p:cNvSpPr>
          <p:nvPr/>
        </p:nvSpPr>
        <p:spPr bwMode="auto">
          <a:xfrm>
            <a:off x="1447800" y="5791200"/>
            <a:ext cx="4953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9365 : 3 = 3121 </a:t>
            </a:r>
            <a:r>
              <a:rPr lang="en-US" b="1" dirty="0">
                <a:solidFill>
                  <a:srgbClr val="0000FF"/>
                </a:solidFill>
              </a:rPr>
              <a:t>(</a:t>
            </a: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>
                <a:solidFill>
                  <a:srgbClr val="0000FF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"/>
                            </p:stCondLst>
                            <p:childTnLst>
                              <p:par>
                                <p:cTn id="5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6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460"/>
                            </p:stCondLst>
                            <p:childTnLst>
                              <p:par>
                                <p:cTn id="7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200"/>
                            </p:stCondLst>
                            <p:childTnLst>
                              <p:par>
                                <p:cTn id="8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8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8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960"/>
                            </p:stCondLst>
                            <p:childTnLst>
                              <p:par>
                                <p:cTn id="9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460"/>
                            </p:stCondLst>
                            <p:childTnLst>
                              <p:par>
                                <p:cTn id="9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8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8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7" dur="80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8" dur="80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80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4" dur="80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5" dur="80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80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960"/>
                            </p:stCondLst>
                            <p:childTnLst>
                              <p:par>
                                <p:cTn id="1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8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8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460"/>
                            </p:stCondLst>
                            <p:childTnLst>
                              <p:par>
                                <p:cTn id="1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8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8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1" dur="80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2" dur="80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80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200"/>
                            </p:stCondLst>
                            <p:childTnLst>
                              <p:par>
                                <p:cTn id="1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28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28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28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28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9" dur="80"/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0" dur="80"/>
                                        <p:tgtEl>
                                          <p:spTgt spid="287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80"/>
                                        <p:tgtEl>
                                          <p:spTgt spid="287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9" grpId="0"/>
      <p:bldP spid="28680" grpId="0"/>
      <p:bldP spid="28681" grpId="0"/>
      <p:bldP spid="28682" grpId="0" animBg="1"/>
      <p:bldP spid="28683" grpId="0" animBg="1"/>
      <p:bldP spid="28684" grpId="0"/>
      <p:bldP spid="28685" grpId="0"/>
      <p:bldP spid="28686" grpId="0"/>
      <p:bldP spid="28687" grpId="0"/>
      <p:bldP spid="28688" grpId="0"/>
      <p:bldP spid="28689" grpId="0"/>
      <p:bldP spid="28690" grpId="0"/>
      <p:bldP spid="28691" grpId="0"/>
      <p:bldP spid="28692" grpId="0"/>
      <p:bldP spid="28693" grpId="0"/>
      <p:bldP spid="28694" grpId="0"/>
      <p:bldP spid="28695" grpId="0"/>
      <p:bldP spid="28696" grpId="0"/>
      <p:bldP spid="28697" grpId="0"/>
      <p:bldP spid="28698" grpId="0"/>
      <p:bldP spid="28699" grpId="0"/>
      <p:bldP spid="28700" grpId="0"/>
      <p:bldP spid="28701" grpId="0"/>
      <p:bldP spid="28702" grpId="0"/>
      <p:bldP spid="2870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0" y="1371600"/>
            <a:ext cx="3352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FF"/>
                </a:solidFill>
              </a:rPr>
              <a:t>b) </a:t>
            </a:r>
            <a:r>
              <a:rPr lang="en-US" b="1" dirty="0">
                <a:solidFill>
                  <a:srgbClr val="FF0000"/>
                </a:solidFill>
              </a:rPr>
              <a:t>2249 : 4 = ?</a:t>
            </a: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152400" y="2590800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2249</a:t>
            </a:r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1752600" y="2514600"/>
            <a:ext cx="83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>
            <a:off x="1524000" y="2438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>
            <a:off x="1524000" y="32004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36874" name="Text Box 10"/>
          <p:cNvSpPr txBox="1">
            <a:spLocks noChangeArrowheads="1"/>
          </p:cNvSpPr>
          <p:nvPr/>
        </p:nvSpPr>
        <p:spPr bwMode="auto">
          <a:xfrm>
            <a:off x="3124200" y="1828800"/>
            <a:ext cx="571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22 chia 4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5,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5.</a:t>
            </a:r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2743200" y="2438400"/>
            <a:ext cx="6705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20 , 22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22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2.</a:t>
            </a:r>
          </a:p>
        </p:txBody>
      </p:sp>
      <p:sp>
        <p:nvSpPr>
          <p:cNvPr id="36876" name="Text Box 12"/>
          <p:cNvSpPr txBox="1">
            <a:spLocks noChangeArrowheads="1"/>
          </p:cNvSpPr>
          <p:nvPr/>
        </p:nvSpPr>
        <p:spPr bwMode="auto">
          <a:xfrm>
            <a:off x="3200400" y="2971800"/>
            <a:ext cx="5867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, 24 chia 4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6877" name="Text Box 13"/>
          <p:cNvSpPr txBox="1">
            <a:spLocks noChangeArrowheads="1"/>
          </p:cNvSpPr>
          <p:nvPr/>
        </p:nvSpPr>
        <p:spPr bwMode="auto">
          <a:xfrm>
            <a:off x="2743200" y="3505200"/>
            <a:ext cx="6705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24 , 24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24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3124200" y="4038600"/>
            <a:ext cx="6019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9, 9 chia 4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2.</a:t>
            </a:r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3048000" y="4648200"/>
            <a:ext cx="6096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8, 9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6882" name="Text Box 18"/>
          <p:cNvSpPr txBox="1">
            <a:spLocks noChangeArrowheads="1"/>
          </p:cNvSpPr>
          <p:nvPr/>
        </p:nvSpPr>
        <p:spPr bwMode="auto">
          <a:xfrm>
            <a:off x="1600200" y="32766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36883" name="Text Box 19"/>
          <p:cNvSpPr txBox="1">
            <a:spLocks noChangeArrowheads="1"/>
          </p:cNvSpPr>
          <p:nvPr/>
        </p:nvSpPr>
        <p:spPr bwMode="auto">
          <a:xfrm>
            <a:off x="1905000" y="3271619"/>
            <a:ext cx="72807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36884" name="Text Box 20"/>
          <p:cNvSpPr txBox="1">
            <a:spLocks noChangeArrowheads="1"/>
          </p:cNvSpPr>
          <p:nvPr/>
        </p:nvSpPr>
        <p:spPr bwMode="auto">
          <a:xfrm>
            <a:off x="2209800" y="32766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6886" name="Text Box 22"/>
          <p:cNvSpPr txBox="1">
            <a:spLocks noChangeArrowheads="1"/>
          </p:cNvSpPr>
          <p:nvPr/>
        </p:nvSpPr>
        <p:spPr bwMode="auto">
          <a:xfrm>
            <a:off x="381000" y="3124200"/>
            <a:ext cx="30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36887" name="Text Box 23"/>
          <p:cNvSpPr txBox="1">
            <a:spLocks noChangeArrowheads="1"/>
          </p:cNvSpPr>
          <p:nvPr/>
        </p:nvSpPr>
        <p:spPr bwMode="auto">
          <a:xfrm>
            <a:off x="685800" y="3124200"/>
            <a:ext cx="38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36888" name="Text Box 24"/>
          <p:cNvSpPr txBox="1">
            <a:spLocks noChangeArrowheads="1"/>
          </p:cNvSpPr>
          <p:nvPr/>
        </p:nvSpPr>
        <p:spPr bwMode="auto">
          <a:xfrm>
            <a:off x="990600" y="42672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6889" name="Text Box 25"/>
          <p:cNvSpPr txBox="1">
            <a:spLocks noChangeArrowheads="1"/>
          </p:cNvSpPr>
          <p:nvPr/>
        </p:nvSpPr>
        <p:spPr bwMode="auto">
          <a:xfrm>
            <a:off x="990600" y="365760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9</a:t>
            </a:r>
          </a:p>
        </p:txBody>
      </p:sp>
      <p:sp>
        <p:nvSpPr>
          <p:cNvPr id="36890" name="Text Box 26"/>
          <p:cNvSpPr txBox="1">
            <a:spLocks noChangeArrowheads="1"/>
          </p:cNvSpPr>
          <p:nvPr/>
        </p:nvSpPr>
        <p:spPr bwMode="auto">
          <a:xfrm>
            <a:off x="685800" y="36576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36893" name="Text Box 29"/>
          <p:cNvSpPr txBox="1">
            <a:spLocks noChangeArrowheads="1"/>
          </p:cNvSpPr>
          <p:nvPr/>
        </p:nvSpPr>
        <p:spPr bwMode="auto">
          <a:xfrm>
            <a:off x="914400" y="5257800"/>
            <a:ext cx="457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2249 : 4 = 562 </a:t>
            </a:r>
            <a:r>
              <a:rPr lang="en-US" b="1" dirty="0">
                <a:solidFill>
                  <a:srgbClr val="0000FF"/>
                </a:solidFill>
              </a:rPr>
              <a:t>(</a:t>
            </a: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4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320"/>
                            </p:stCondLst>
                            <p:childTnLst>
                              <p:par>
                                <p:cTn id="5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6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6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6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6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6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6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320"/>
                            </p:stCondLst>
                            <p:childTnLst>
                              <p:par>
                                <p:cTn id="8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6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6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960"/>
                            </p:stCondLst>
                            <p:childTnLst>
                              <p:par>
                                <p:cTn id="9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6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6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460"/>
                            </p:stCondLst>
                            <p:childTnLst>
                              <p:par>
                                <p:cTn id="9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6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6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7" dur="80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8" dur="80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80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200"/>
                            </p:stCondLst>
                            <p:childTnLst>
                              <p:par>
                                <p:cTn id="1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6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6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9" dur="80"/>
                                        <p:tgtEl>
                                          <p:spTgt spid="368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0" dur="80"/>
                                        <p:tgtEl>
                                          <p:spTgt spid="368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80"/>
                                        <p:tgtEl>
                                          <p:spTgt spid="368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/>
      <p:bldP spid="36870" grpId="0"/>
      <p:bldP spid="36871" grpId="0"/>
      <p:bldP spid="36872" grpId="0" animBg="1"/>
      <p:bldP spid="36873" grpId="0" animBg="1"/>
      <p:bldP spid="36874" grpId="0"/>
      <p:bldP spid="36875" grpId="0"/>
      <p:bldP spid="36876" grpId="0"/>
      <p:bldP spid="36877" grpId="0"/>
      <p:bldP spid="36878" grpId="0"/>
      <p:bldP spid="36879" grpId="0"/>
      <p:bldP spid="36882" grpId="0"/>
      <p:bldP spid="36883" grpId="0"/>
      <p:bldP spid="36884" grpId="0"/>
      <p:bldP spid="36886" grpId="0"/>
      <p:bldP spid="36887" grpId="0"/>
      <p:bldP spid="36888" grpId="0"/>
      <p:bldP spid="36889" grpId="0"/>
      <p:bldP spid="36890" grpId="0"/>
      <p:bldP spid="3689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" y="457200"/>
            <a:ext cx="8763000" cy="1285875"/>
          </a:xfrm>
        </p:spPr>
        <p:txBody>
          <a:bodyPr/>
          <a:lstStyle/>
          <a:p>
            <a:r>
              <a:rPr lang="en-US" sz="4000" b="1" dirty="0" err="1">
                <a:solidFill>
                  <a:schemeClr val="tx1"/>
                </a:solidFill>
              </a:rPr>
              <a:t>Các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bước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thực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hiện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</a:rPr>
              <a:t>chia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bốn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chữ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cho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một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chữ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:</a:t>
            </a:r>
            <a:endParaRPr lang="vi-VN" sz="4000" b="1" dirty="0">
              <a:solidFill>
                <a:schemeClr val="tx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2057400"/>
            <a:ext cx="9144000" cy="3276600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sz="3200" b="1" dirty="0" err="1">
                <a:solidFill>
                  <a:srgbClr val="C00000"/>
                </a:solidFill>
                <a:latin typeface="HP001 4 hàng" pitchFamily="34" charset="0"/>
              </a:rPr>
              <a:t>Bước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 1: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Đặt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tính</a:t>
            </a:r>
            <a:endParaRPr lang="en-US" sz="3200" b="1" dirty="0" smtClean="0">
              <a:solidFill>
                <a:srgbClr val="FF0000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dirty="0" err="1" smtClean="0">
                <a:solidFill>
                  <a:srgbClr val="C00000"/>
                </a:solidFill>
                <a:latin typeface="HP001 4 hàng" pitchFamily="34" charset="0"/>
              </a:rPr>
              <a:t>Bước</a:t>
            </a:r>
            <a:r>
              <a:rPr lang="en-US" sz="3200" b="1" dirty="0" smtClean="0">
                <a:solidFill>
                  <a:srgbClr val="C00000"/>
                </a:solidFill>
                <a:latin typeface="HP001 4 hàng" pitchFamily="34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2: 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Chia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theo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thứ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tự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trái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sang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phải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  <a:p>
            <a:pPr algn="l">
              <a:defRPr/>
            </a:pPr>
            <a:endParaRPr lang="en-US" sz="3200" b="1" u="sng" dirty="0" smtClean="0">
              <a:solidFill>
                <a:srgbClr val="C00000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u="sng" dirty="0" err="1" smtClean="0">
                <a:solidFill>
                  <a:srgbClr val="C00000"/>
                </a:solidFill>
                <a:latin typeface="HP001 4 hàng" pitchFamily="34" charset="0"/>
              </a:rPr>
              <a:t>Lưu</a:t>
            </a:r>
            <a:r>
              <a:rPr lang="en-US" sz="3200" b="1" u="sng" dirty="0" smtClean="0">
                <a:solidFill>
                  <a:srgbClr val="C00000"/>
                </a:solidFill>
                <a:latin typeface="HP001 4 hàng" pitchFamily="34" charset="0"/>
              </a:rPr>
              <a:t> </a:t>
            </a:r>
            <a:r>
              <a:rPr lang="en-US" sz="3200" b="1" u="sng" dirty="0">
                <a:solidFill>
                  <a:srgbClr val="C00000"/>
                </a:solidFill>
                <a:latin typeface="HP001 4 hàng" pitchFamily="34" charset="0"/>
              </a:rPr>
              <a:t>ý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: 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Ở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lần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thứ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nhất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nếu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lấy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một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chữ</a:t>
            </a:r>
            <a:endParaRPr lang="en-US" sz="3200" b="1" dirty="0" smtClean="0">
              <a:solidFill>
                <a:schemeClr val="tx1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ở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bị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mà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bé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hơn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thì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phải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</a:p>
          <a:p>
            <a:pPr algn="l">
              <a:defRPr/>
            </a:pP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lấy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hai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chữ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.</a:t>
            </a:r>
          </a:p>
          <a:p>
            <a:pPr algn="l">
              <a:defRPr/>
            </a:pP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            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dư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phải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bé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hơn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chia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  <a:p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347994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152400" y="762000"/>
            <a:ext cx="4495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: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0" y="2667000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2469</a:t>
            </a: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1600200" y="2590800"/>
            <a:ext cx="83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1371600" y="25146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>
            <a:off x="1371600" y="32766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3276600" y="2743200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6487</a:t>
            </a:r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4876800" y="2667000"/>
            <a:ext cx="83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>
            <a:off x="4648200" y="25908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>
            <a:off x="4648200" y="33528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29712" name="Text Box 16"/>
          <p:cNvSpPr txBox="1">
            <a:spLocks noChangeArrowheads="1"/>
          </p:cNvSpPr>
          <p:nvPr/>
        </p:nvSpPr>
        <p:spPr bwMode="auto">
          <a:xfrm>
            <a:off x="6705600" y="2743200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4159</a:t>
            </a:r>
          </a:p>
        </p:txBody>
      </p:sp>
      <p:sp>
        <p:nvSpPr>
          <p:cNvPr id="29713" name="Text Box 17"/>
          <p:cNvSpPr txBox="1">
            <a:spLocks noChangeArrowheads="1"/>
          </p:cNvSpPr>
          <p:nvPr/>
        </p:nvSpPr>
        <p:spPr bwMode="auto">
          <a:xfrm>
            <a:off x="8305800" y="2667000"/>
            <a:ext cx="83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>
            <a:off x="8077200" y="25908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29715" name="Line 19"/>
          <p:cNvSpPr>
            <a:spLocks noChangeShapeType="1"/>
          </p:cNvSpPr>
          <p:nvPr/>
        </p:nvSpPr>
        <p:spPr bwMode="auto">
          <a:xfrm>
            <a:off x="8077200" y="33528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29716" name="Text Box 20"/>
          <p:cNvSpPr txBox="1">
            <a:spLocks noChangeArrowheads="1"/>
          </p:cNvSpPr>
          <p:nvPr/>
        </p:nvSpPr>
        <p:spPr bwMode="auto">
          <a:xfrm>
            <a:off x="1371600" y="32766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9717" name="Text Box 21"/>
          <p:cNvSpPr txBox="1">
            <a:spLocks noChangeArrowheads="1"/>
          </p:cNvSpPr>
          <p:nvPr/>
        </p:nvSpPr>
        <p:spPr bwMode="auto">
          <a:xfrm>
            <a:off x="1981200" y="32766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9718" name="Text Box 22"/>
          <p:cNvSpPr txBox="1">
            <a:spLocks noChangeArrowheads="1"/>
          </p:cNvSpPr>
          <p:nvPr/>
        </p:nvSpPr>
        <p:spPr bwMode="auto">
          <a:xfrm>
            <a:off x="2286000" y="327660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9719" name="Text Box 23"/>
          <p:cNvSpPr txBox="1">
            <a:spLocks noChangeArrowheads="1"/>
          </p:cNvSpPr>
          <p:nvPr/>
        </p:nvSpPr>
        <p:spPr bwMode="auto">
          <a:xfrm>
            <a:off x="0" y="3124200"/>
            <a:ext cx="30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9720" name="Text Box 24"/>
          <p:cNvSpPr txBox="1">
            <a:spLocks noChangeArrowheads="1"/>
          </p:cNvSpPr>
          <p:nvPr/>
        </p:nvSpPr>
        <p:spPr bwMode="auto">
          <a:xfrm>
            <a:off x="304800" y="3124200"/>
            <a:ext cx="38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29721" name="Text Box 25"/>
          <p:cNvSpPr txBox="1">
            <a:spLocks noChangeArrowheads="1"/>
          </p:cNvSpPr>
          <p:nvPr/>
        </p:nvSpPr>
        <p:spPr bwMode="auto">
          <a:xfrm>
            <a:off x="533400" y="41910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533400" y="365760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29723" name="Text Box 27"/>
          <p:cNvSpPr txBox="1">
            <a:spLocks noChangeArrowheads="1"/>
          </p:cNvSpPr>
          <p:nvPr/>
        </p:nvSpPr>
        <p:spPr bwMode="auto">
          <a:xfrm>
            <a:off x="228600" y="36576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9724" name="Text Box 28"/>
          <p:cNvSpPr txBox="1">
            <a:spLocks noChangeArrowheads="1"/>
          </p:cNvSpPr>
          <p:nvPr/>
        </p:nvSpPr>
        <p:spPr bwMode="auto">
          <a:xfrm>
            <a:off x="838200" y="41910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9</a:t>
            </a:r>
          </a:p>
        </p:txBody>
      </p:sp>
      <p:sp>
        <p:nvSpPr>
          <p:cNvPr id="29725" name="Text Box 29"/>
          <p:cNvSpPr txBox="1">
            <a:spLocks noChangeArrowheads="1"/>
          </p:cNvSpPr>
          <p:nvPr/>
        </p:nvSpPr>
        <p:spPr bwMode="auto">
          <a:xfrm>
            <a:off x="838200" y="47244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9726" name="Text Box 30"/>
          <p:cNvSpPr txBox="1">
            <a:spLocks noChangeArrowheads="1"/>
          </p:cNvSpPr>
          <p:nvPr/>
        </p:nvSpPr>
        <p:spPr bwMode="auto">
          <a:xfrm>
            <a:off x="1676400" y="32766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9727" name="Text Box 31"/>
          <p:cNvSpPr txBox="1">
            <a:spLocks noChangeArrowheads="1"/>
          </p:cNvSpPr>
          <p:nvPr/>
        </p:nvSpPr>
        <p:spPr bwMode="auto">
          <a:xfrm>
            <a:off x="4724400" y="34290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9728" name="Text Box 32"/>
          <p:cNvSpPr txBox="1">
            <a:spLocks noChangeArrowheads="1"/>
          </p:cNvSpPr>
          <p:nvPr/>
        </p:nvSpPr>
        <p:spPr bwMode="auto">
          <a:xfrm>
            <a:off x="5334000" y="34290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9729" name="Text Box 33"/>
          <p:cNvSpPr txBox="1">
            <a:spLocks noChangeArrowheads="1"/>
          </p:cNvSpPr>
          <p:nvPr/>
        </p:nvSpPr>
        <p:spPr bwMode="auto">
          <a:xfrm>
            <a:off x="5638800" y="342900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9730" name="Text Box 34"/>
          <p:cNvSpPr txBox="1">
            <a:spLocks noChangeArrowheads="1"/>
          </p:cNvSpPr>
          <p:nvPr/>
        </p:nvSpPr>
        <p:spPr bwMode="auto">
          <a:xfrm>
            <a:off x="3276600" y="3276600"/>
            <a:ext cx="30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9731" name="Text Box 35"/>
          <p:cNvSpPr txBox="1">
            <a:spLocks noChangeArrowheads="1"/>
          </p:cNvSpPr>
          <p:nvPr/>
        </p:nvSpPr>
        <p:spPr bwMode="auto">
          <a:xfrm>
            <a:off x="3581400" y="3276600"/>
            <a:ext cx="38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29732" name="Text Box 36"/>
          <p:cNvSpPr txBox="1">
            <a:spLocks noChangeArrowheads="1"/>
          </p:cNvSpPr>
          <p:nvPr/>
        </p:nvSpPr>
        <p:spPr bwMode="auto">
          <a:xfrm>
            <a:off x="3810000" y="43434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9733" name="Text Box 37"/>
          <p:cNvSpPr txBox="1">
            <a:spLocks noChangeArrowheads="1"/>
          </p:cNvSpPr>
          <p:nvPr/>
        </p:nvSpPr>
        <p:spPr bwMode="auto">
          <a:xfrm>
            <a:off x="3810000" y="38100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29734" name="Text Box 38"/>
          <p:cNvSpPr txBox="1">
            <a:spLocks noChangeArrowheads="1"/>
          </p:cNvSpPr>
          <p:nvPr/>
        </p:nvSpPr>
        <p:spPr bwMode="auto">
          <a:xfrm>
            <a:off x="3581400" y="38100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29735" name="Text Box 39"/>
          <p:cNvSpPr txBox="1">
            <a:spLocks noChangeArrowheads="1"/>
          </p:cNvSpPr>
          <p:nvPr/>
        </p:nvSpPr>
        <p:spPr bwMode="auto">
          <a:xfrm>
            <a:off x="4114800" y="4343400"/>
            <a:ext cx="38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7</a:t>
            </a:r>
          </a:p>
        </p:txBody>
      </p:sp>
      <p:sp>
        <p:nvSpPr>
          <p:cNvPr id="29736" name="Text Box 40"/>
          <p:cNvSpPr txBox="1">
            <a:spLocks noChangeArrowheads="1"/>
          </p:cNvSpPr>
          <p:nvPr/>
        </p:nvSpPr>
        <p:spPr bwMode="auto">
          <a:xfrm>
            <a:off x="4114800" y="48768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9737" name="Text Box 41"/>
          <p:cNvSpPr txBox="1">
            <a:spLocks noChangeArrowheads="1"/>
          </p:cNvSpPr>
          <p:nvPr/>
        </p:nvSpPr>
        <p:spPr bwMode="auto">
          <a:xfrm>
            <a:off x="5029200" y="34290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9738" name="Text Box 42"/>
          <p:cNvSpPr txBox="1">
            <a:spLocks noChangeArrowheads="1"/>
          </p:cNvSpPr>
          <p:nvPr/>
        </p:nvSpPr>
        <p:spPr bwMode="auto">
          <a:xfrm>
            <a:off x="8077200" y="35052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9739" name="Text Box 43"/>
          <p:cNvSpPr txBox="1">
            <a:spLocks noChangeArrowheads="1"/>
          </p:cNvSpPr>
          <p:nvPr/>
        </p:nvSpPr>
        <p:spPr bwMode="auto">
          <a:xfrm>
            <a:off x="8534400" y="35052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9741" name="Text Box 45"/>
          <p:cNvSpPr txBox="1">
            <a:spLocks noChangeArrowheads="1"/>
          </p:cNvSpPr>
          <p:nvPr/>
        </p:nvSpPr>
        <p:spPr bwMode="auto">
          <a:xfrm>
            <a:off x="7010400" y="3352800"/>
            <a:ext cx="30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29742" name="Text Box 46"/>
          <p:cNvSpPr txBox="1">
            <a:spLocks noChangeArrowheads="1"/>
          </p:cNvSpPr>
          <p:nvPr/>
        </p:nvSpPr>
        <p:spPr bwMode="auto">
          <a:xfrm>
            <a:off x="7239000" y="3352800"/>
            <a:ext cx="38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29743" name="Text Box 47"/>
          <p:cNvSpPr txBox="1">
            <a:spLocks noChangeArrowheads="1"/>
          </p:cNvSpPr>
          <p:nvPr/>
        </p:nvSpPr>
        <p:spPr bwMode="auto">
          <a:xfrm>
            <a:off x="7543800" y="4488711"/>
            <a:ext cx="83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9744" name="Text Box 48"/>
          <p:cNvSpPr txBox="1">
            <a:spLocks noChangeArrowheads="1"/>
          </p:cNvSpPr>
          <p:nvPr/>
        </p:nvSpPr>
        <p:spPr bwMode="auto">
          <a:xfrm>
            <a:off x="7543800" y="38862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9</a:t>
            </a:r>
          </a:p>
        </p:txBody>
      </p:sp>
      <p:sp>
        <p:nvSpPr>
          <p:cNvPr id="29745" name="Text Box 49"/>
          <p:cNvSpPr txBox="1">
            <a:spLocks noChangeArrowheads="1"/>
          </p:cNvSpPr>
          <p:nvPr/>
        </p:nvSpPr>
        <p:spPr bwMode="auto">
          <a:xfrm>
            <a:off x="7239000" y="3886200"/>
            <a:ext cx="30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9748" name="Text Box 52"/>
          <p:cNvSpPr txBox="1">
            <a:spLocks noChangeArrowheads="1"/>
          </p:cNvSpPr>
          <p:nvPr/>
        </p:nvSpPr>
        <p:spPr bwMode="auto">
          <a:xfrm>
            <a:off x="8305800" y="35052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9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9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4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9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4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900"/>
                            </p:stCondLst>
                            <p:childTnLst>
                              <p:par>
                                <p:cTn id="4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400"/>
                            </p:stCondLst>
                            <p:childTnLst>
                              <p:par>
                                <p:cTn id="5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900"/>
                            </p:stCondLst>
                            <p:childTnLst>
                              <p:par>
                                <p:cTn id="5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400"/>
                            </p:stCondLst>
                            <p:childTnLst>
                              <p:par>
                                <p:cTn id="6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900"/>
                            </p:stCondLst>
                            <p:childTnLst>
                              <p:par>
                                <p:cTn id="6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97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97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9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9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9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9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9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9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9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9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9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29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9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29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29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29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29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29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29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29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29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29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29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29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29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29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297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297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29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29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29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29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29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29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297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297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29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29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29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29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29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29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297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297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2" dur="500" fill="hold"/>
                                        <p:tgtEl>
                                          <p:spTgt spid="29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3" dur="500" fill="hold"/>
                                        <p:tgtEl>
                                          <p:spTgt spid="29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8" dur="500" fill="hold"/>
                                        <p:tgtEl>
                                          <p:spTgt spid="297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9" dur="500" fill="hold"/>
                                        <p:tgtEl>
                                          <p:spTgt spid="297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3" grpId="0"/>
      <p:bldP spid="29704" grpId="0"/>
      <p:bldP spid="29705" grpId="0"/>
      <p:bldP spid="29706" grpId="0" animBg="1"/>
      <p:bldP spid="29707" grpId="0" animBg="1"/>
      <p:bldP spid="29708" grpId="0"/>
      <p:bldP spid="29709" grpId="0"/>
      <p:bldP spid="29710" grpId="0" animBg="1"/>
      <p:bldP spid="29711" grpId="0" animBg="1"/>
      <p:bldP spid="29712" grpId="0"/>
      <p:bldP spid="29713" grpId="0"/>
      <p:bldP spid="29714" grpId="0" animBg="1"/>
      <p:bldP spid="29715" grpId="0" animBg="1"/>
      <p:bldP spid="29716" grpId="0"/>
      <p:bldP spid="29717" grpId="0"/>
      <p:bldP spid="29718" grpId="0"/>
      <p:bldP spid="29720" grpId="0"/>
      <p:bldP spid="29721" grpId="0"/>
      <p:bldP spid="29722" grpId="0"/>
      <p:bldP spid="29723" grpId="0"/>
      <p:bldP spid="29725" grpId="0"/>
      <p:bldP spid="29726" grpId="0"/>
      <p:bldP spid="29727" grpId="0"/>
      <p:bldP spid="29728" grpId="0"/>
      <p:bldP spid="29729" grpId="0"/>
      <p:bldP spid="29731" grpId="0"/>
      <p:bldP spid="29732" grpId="0"/>
      <p:bldP spid="29733" grpId="0"/>
      <p:bldP spid="29734" grpId="0"/>
      <p:bldP spid="29736" grpId="0"/>
      <p:bldP spid="29737" grpId="0"/>
      <p:bldP spid="29738" grpId="0"/>
      <p:bldP spid="29739" grpId="0"/>
      <p:bldP spid="29742" grpId="0"/>
      <p:bldP spid="29743" grpId="0"/>
      <p:bldP spid="29744" grpId="0"/>
      <p:bldP spid="29745" grpId="0"/>
      <p:bldP spid="2974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</a:t>
            </a:r>
          </a:p>
          <a:p>
            <a:pPr>
              <a:spcBef>
                <a:spcPct val="50000"/>
              </a:spcBef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lắp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lắp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1250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lắp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914400" y="2514600"/>
            <a:ext cx="1828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228600" y="2971800"/>
            <a:ext cx="3962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4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1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76200" y="3500308"/>
            <a:ext cx="822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1250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?</a:t>
            </a: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3657600" y="38862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2919413" y="4343400"/>
            <a:ext cx="548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1250 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4 = 312(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2)</a:t>
            </a: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990600" y="4953000"/>
            <a:ext cx="8153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1250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lắp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312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3733800" y="5867400"/>
            <a:ext cx="54102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312 </a:t>
            </a:r>
            <a:r>
              <a:rPr lang="en-US" sz="3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3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Line 12"/>
          <p:cNvSpPr>
            <a:spLocks noChangeShapeType="1"/>
          </p:cNvSpPr>
          <p:nvPr/>
        </p:nvSpPr>
        <p:spPr bwMode="auto">
          <a:xfrm>
            <a:off x="76200" y="2092881"/>
            <a:ext cx="5650705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 flipV="1">
            <a:off x="5726905" y="1591849"/>
            <a:ext cx="2959895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 flipV="1">
            <a:off x="1752600" y="1591849"/>
            <a:ext cx="19050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 flipV="1">
            <a:off x="4692563" y="1219200"/>
            <a:ext cx="4222837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1" grpId="0"/>
      <p:bldP spid="31752" grpId="0"/>
      <p:bldP spid="31753" grpId="0"/>
      <p:bldP spid="31754" grpId="0"/>
      <p:bldP spid="31756" grpId="0"/>
      <p:bldP spid="31757" grpId="0"/>
      <p:bldP spid="31758" grpId="0"/>
      <p:bldP spid="31759" grpId="0"/>
      <p:bldP spid="10" grpId="0" animBg="1"/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914" name="Text Box 26"/>
          <p:cNvSpPr txBox="1">
            <a:spLocks noChangeArrowheads="1"/>
          </p:cNvSpPr>
          <p:nvPr/>
        </p:nvSpPr>
        <p:spPr bwMode="auto">
          <a:xfrm>
            <a:off x="0" y="1984375"/>
            <a:ext cx="4608513" cy="156966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:Cho 8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7916" name="Text Box 28"/>
          <p:cNvSpPr txBox="1">
            <a:spLocks noChangeArrowheads="1"/>
          </p:cNvSpPr>
          <p:nvPr/>
        </p:nvSpPr>
        <p:spPr bwMode="auto">
          <a:xfrm>
            <a:off x="4608513" y="2057400"/>
            <a:ext cx="4535487" cy="10772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  <a:latin typeface=".VnTime" pitchFamily="34" charset="0"/>
              </a:rPr>
              <a:t>H·y</a:t>
            </a:r>
            <a:r>
              <a:rPr lang="en-US" sz="3200" b="1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.VnTime" pitchFamily="34" charset="0"/>
              </a:rPr>
              <a:t>xÕp</a:t>
            </a:r>
            <a:r>
              <a:rPr lang="en-US" sz="3200" b="1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.VnTime" pitchFamily="34" charset="0"/>
              </a:rPr>
              <a:t>thµnh</a:t>
            </a:r>
            <a:r>
              <a:rPr lang="en-US" sz="3200" b="1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.VnTime" pitchFamily="34" charset="0"/>
              </a:rPr>
              <a:t>h×nh</a:t>
            </a:r>
            <a:r>
              <a:rPr lang="en-US" sz="3200" b="1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.VnTime" pitchFamily="34" charset="0"/>
              </a:rPr>
              <a:t>®©</a:t>
            </a:r>
            <a:r>
              <a:rPr lang="en-US" sz="3200" b="1" dirty="0">
                <a:solidFill>
                  <a:srgbClr val="0000FF"/>
                </a:solidFill>
                <a:latin typeface=".VnTime" pitchFamily="34" charset="0"/>
              </a:rPr>
              <a:t>y:</a:t>
            </a:r>
          </a:p>
        </p:txBody>
      </p:sp>
      <p:sp>
        <p:nvSpPr>
          <p:cNvPr id="37917" name="Text Box 29"/>
          <p:cNvSpPr txBox="1">
            <a:spLocks noChangeArrowheads="1"/>
          </p:cNvSpPr>
          <p:nvPr/>
        </p:nvSpPr>
        <p:spPr bwMode="auto">
          <a:xfrm>
            <a:off x="4005263" y="377825"/>
            <a:ext cx="51720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>
                <a:solidFill>
                  <a:srgbClr val="FF0000"/>
                </a:solidFill>
                <a:latin typeface=".VnTifani Heavy" pitchFamily="34" charset="0"/>
              </a:rPr>
              <a:t>Ai nhanh h¬n?</a:t>
            </a:r>
          </a:p>
        </p:txBody>
      </p:sp>
      <p:grpSp>
        <p:nvGrpSpPr>
          <p:cNvPr id="37918" name="Group 30"/>
          <p:cNvGrpSpPr>
            <a:grpSpLocks/>
          </p:cNvGrpSpPr>
          <p:nvPr/>
        </p:nvGrpSpPr>
        <p:grpSpPr bwMode="auto">
          <a:xfrm>
            <a:off x="33338" y="112713"/>
            <a:ext cx="3657600" cy="1676400"/>
            <a:chOff x="208" y="872"/>
            <a:chExt cx="2096" cy="1000"/>
          </a:xfrm>
        </p:grpSpPr>
        <p:sp>
          <p:nvSpPr>
            <p:cNvPr id="38919" name="AutoShape 31"/>
            <p:cNvSpPr>
              <a:spLocks noChangeArrowheads="1"/>
            </p:cNvSpPr>
            <p:nvPr/>
          </p:nvSpPr>
          <p:spPr bwMode="auto">
            <a:xfrm>
              <a:off x="208" y="872"/>
              <a:ext cx="2096" cy="1000"/>
            </a:xfrm>
            <a:prstGeom prst="irregularSeal2">
              <a:avLst/>
            </a:prstGeom>
            <a:solidFill>
              <a:srgbClr val="99FF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38920" name="WordArt 32"/>
            <p:cNvSpPr>
              <a:spLocks noChangeArrowheads="1" noChangeShapeType="1" noTextEdit="1"/>
            </p:cNvSpPr>
            <p:nvPr/>
          </p:nvSpPr>
          <p:spPr bwMode="auto">
            <a:xfrm>
              <a:off x="680" y="1080"/>
              <a:ext cx="960" cy="480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32056"/>
                </a:avLst>
              </a:prstTxWarp>
            </a:bodyPr>
            <a:lstStyle/>
            <a:p>
              <a:pPr algn="ctr"/>
              <a:r>
                <a:rPr lang="en-US" b="1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6600CC"/>
                      </a:gs>
                      <a:gs pos="100000">
                        <a:srgbClr val="CC00CC"/>
                      </a:gs>
                    </a:gsLst>
                    <a:lin ang="5400000" scaled="1"/>
                  </a:gradFill>
                  <a:effectLst>
                    <a:outerShdw dist="53882" dir="2700000" algn="ctr" rotWithShape="0">
                      <a:srgbClr val="9999FF">
                        <a:alpha val="79999"/>
                      </a:srgbClr>
                    </a:outerShdw>
                  </a:effectLst>
                  <a:latin typeface=".VnTimeH"/>
                </a:rPr>
                <a:t>Trß ch¬i</a:t>
              </a:r>
            </a:p>
          </p:txBody>
        </p:sp>
      </p:grpSp>
      <p:pic>
        <p:nvPicPr>
          <p:cNvPr id="37922" name="Picture 3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0" y="3429000"/>
            <a:ext cx="3382963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923" name="AutoShape 35"/>
          <p:cNvSpPr>
            <a:spLocks noChangeArrowheads="1"/>
          </p:cNvSpPr>
          <p:nvPr/>
        </p:nvSpPr>
        <p:spPr bwMode="auto">
          <a:xfrm>
            <a:off x="1143000" y="3581400"/>
            <a:ext cx="1439863" cy="1981200"/>
          </a:xfrm>
          <a:prstGeom prst="rtTriangle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sz="2800"/>
          </a:p>
        </p:txBody>
      </p:sp>
      <p:grpSp>
        <p:nvGrpSpPr>
          <p:cNvPr id="37924" name="Group 36"/>
          <p:cNvGrpSpPr>
            <a:grpSpLocks/>
          </p:cNvGrpSpPr>
          <p:nvPr/>
        </p:nvGrpSpPr>
        <p:grpSpPr bwMode="auto">
          <a:xfrm>
            <a:off x="5334000" y="3429000"/>
            <a:ext cx="3200400" cy="2133600"/>
            <a:chOff x="3360" y="1824"/>
            <a:chExt cx="1584" cy="1056"/>
          </a:xfrm>
        </p:grpSpPr>
        <p:sp>
          <p:nvSpPr>
            <p:cNvPr id="38924" name="Line 37"/>
            <p:cNvSpPr>
              <a:spLocks noChangeShapeType="1"/>
            </p:cNvSpPr>
            <p:nvPr/>
          </p:nvSpPr>
          <p:spPr bwMode="auto">
            <a:xfrm>
              <a:off x="3892" y="1824"/>
              <a:ext cx="0" cy="105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925" name="Line 38"/>
            <p:cNvSpPr>
              <a:spLocks noChangeShapeType="1"/>
            </p:cNvSpPr>
            <p:nvPr/>
          </p:nvSpPr>
          <p:spPr bwMode="auto">
            <a:xfrm>
              <a:off x="4416" y="1824"/>
              <a:ext cx="0" cy="105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926" name="Line 39"/>
            <p:cNvSpPr>
              <a:spLocks noChangeShapeType="1"/>
            </p:cNvSpPr>
            <p:nvPr/>
          </p:nvSpPr>
          <p:spPr bwMode="auto">
            <a:xfrm>
              <a:off x="3360" y="2356"/>
              <a:ext cx="158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927" name="Line 40"/>
            <p:cNvSpPr>
              <a:spLocks noChangeShapeType="1"/>
            </p:cNvSpPr>
            <p:nvPr/>
          </p:nvSpPr>
          <p:spPr bwMode="auto">
            <a:xfrm>
              <a:off x="3888" y="1824"/>
              <a:ext cx="528" cy="52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928" name="Line 41"/>
            <p:cNvSpPr>
              <a:spLocks noChangeShapeType="1"/>
            </p:cNvSpPr>
            <p:nvPr/>
          </p:nvSpPr>
          <p:spPr bwMode="auto">
            <a:xfrm flipH="1">
              <a:off x="3888" y="2352"/>
              <a:ext cx="528" cy="52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7930" name="Line 42"/>
          <p:cNvSpPr>
            <a:spLocks noChangeShapeType="1"/>
          </p:cNvSpPr>
          <p:nvPr/>
        </p:nvSpPr>
        <p:spPr bwMode="auto">
          <a:xfrm>
            <a:off x="4608513" y="1984375"/>
            <a:ext cx="0" cy="411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7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7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7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7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1000"/>
                                        <p:tgtEl>
                                          <p:spTgt spid="379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1000"/>
                                        <p:tgtEl>
                                          <p:spTgt spid="379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7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14" grpId="0"/>
      <p:bldP spid="37916" grpId="0"/>
      <p:bldP spid="37917" grpId="0"/>
      <p:bldP spid="37923" grpId="0" animBg="1"/>
      <p:bldP spid="3793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950835"/>
  <p:tag name="VIOLETTITLE" val="Chia số có bốn chữ số cho số có một chữ số (tiếp theo)"/>
  <p:tag name="VIOLETLESSON" val="67"/>
  <p:tag name="VIOLETCATID" val="2194"/>
  <p:tag name="VIOLETSUBJECT" val="Toán học 3"/>
  <p:tag name="VIOLETAUTHORID" val="6145317"/>
  <p:tag name="VIOLETAUTHORNAME" val="Vũ Thị Thúy Vinh"/>
  <p:tag name="VIOLETAUTHORAVATAR" val="no_avatar.jpg"/>
  <p:tag name="VIOLETAUTHORADDRESS" val="Truong TH Song Lo - Phu tho"/>
  <p:tag name="VIOLETDATE" val="2017-02-15 21:55:24"/>
  <p:tag name="VIOLETHIT" val="303"/>
  <p:tag name="VIOLETLIKE" val="0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90&quot;/&gt;&lt;/object&gt;&lt;object type=&quot;3&quot; unique_id=&quot;10005&quot;&gt;&lt;property id=&quot;20148&quot; value=&quot;5&quot;/&gt;&lt;property id=&quot;20300&quot; value=&quot;Slide 2&quot;/&gt;&lt;property id=&quot;20307&quot; value=&quot;291&quot;/&gt;&lt;/object&gt;&lt;object type=&quot;3&quot; unique_id=&quot;10006&quot;&gt;&lt;property id=&quot;20148&quot; value=&quot;5&quot;/&gt;&lt;property id=&quot;20300&quot; value=&quot;Slide 3&quot;/&gt;&lt;property id=&quot;20307&quot; value=&quot;292&quot;/&gt;&lt;/object&gt;&lt;object type=&quot;3&quot; unique_id=&quot;10007&quot;&gt;&lt;property id=&quot;20148&quot; value=&quot;5&quot;/&gt;&lt;property id=&quot;20300&quot; value=&quot;Slide 4&quot;/&gt;&lt;property id=&quot;20307&quot; value=&quot;300&quot;/&gt;&lt;/object&gt;&lt;object type=&quot;3&quot; unique_id=&quot;10008&quot;&gt;&lt;property id=&quot;20148&quot; value=&quot;5&quot;/&gt;&lt;property id=&quot;20300&quot; value=&quot;Slide 5&quot;/&gt;&lt;property id=&quot;20307&quot; value=&quot;293&quot;/&gt;&lt;/object&gt;&lt;object type=&quot;3&quot; unique_id=&quot;10009&quot;&gt;&lt;property id=&quot;20148&quot; value=&quot;5&quot;/&gt;&lt;property id=&quot;20300&quot; value=&quot;Slide 6&quot;/&gt;&lt;property id=&quot;20307&quot; value=&quot;295&quot;/&gt;&lt;/object&gt;&lt;object type=&quot;3&quot; unique_id=&quot;10010&quot;&gt;&lt;property id=&quot;20148&quot; value=&quot;5&quot;/&gt;&lt;property id=&quot;20300&quot; value=&quot;Slide 7&quot;/&gt;&lt;property id=&quot;20307&quot; value=&quot;302&quot;/&gt;&lt;/object&gt;&lt;object type=&quot;3&quot; unique_id=&quot;10011&quot;&gt;&lt;property id=&quot;20148&quot; value=&quot;5&quot;/&gt;&lt;property id=&quot;20300&quot; value=&quot;Slide 8&quot;/&gt;&lt;property id=&quot;20307&quot; value=&quot;278&quot;/&gt;&lt;/object&gt;&lt;/object&gt;&lt;/object&gt;&lt;/database&gt;"/>
  <p:tag name="SECTOMILLISECCONVERTED" val="1"/>
  <p:tag name="ISPRING_RESOURCE_PATHS_HASH_PRESENTER" val="c97db0da224553cafa17b0be72c95aa1d0a055a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1087</TotalTime>
  <Words>724</Words>
  <Application>Microsoft Office PowerPoint</Application>
  <PresentationFormat>On-screen Show (4:3)</PresentationFormat>
  <Paragraphs>130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7" baseType="lpstr">
      <vt:lpstr>.VnTifani Heavy</vt:lpstr>
      <vt:lpstr>.VnTime</vt:lpstr>
      <vt:lpstr>.VnTimeH</vt:lpstr>
      <vt:lpstr>Arial</vt:lpstr>
      <vt:lpstr>Calibri</vt:lpstr>
      <vt:lpstr>Century Gothic</vt:lpstr>
      <vt:lpstr>Courier New</vt:lpstr>
      <vt:lpstr>HP001 4 hàng</vt:lpstr>
      <vt:lpstr>Impact</vt:lpstr>
      <vt:lpstr>Palatino Linotype</vt:lpstr>
      <vt:lpstr>Tahoma</vt:lpstr>
      <vt:lpstr>Times New Roman</vt:lpstr>
      <vt:lpstr>Wingdings</vt:lpstr>
      <vt:lpstr>Executive</vt:lpstr>
      <vt:lpstr>PowerPoint Presentation</vt:lpstr>
      <vt:lpstr>Thứ năm ngày 24 tháng 2 năm 2022</vt:lpstr>
      <vt:lpstr>Mục tiêu</vt:lpstr>
      <vt:lpstr>PowerPoint Presentation</vt:lpstr>
      <vt:lpstr>PowerPoint Presentation</vt:lpstr>
      <vt:lpstr>Các bước thực hiện chia số có bốn chữ số cho số có một chữ số:</vt:lpstr>
      <vt:lpstr>PowerPoint Presentation</vt:lpstr>
      <vt:lpstr>PowerPoint Presentation</vt:lpstr>
      <vt:lpstr>PowerPoint Presentation</vt:lpstr>
      <vt:lpstr>Các bước thực hiện chia số có bốn chữ số cho số có một chữ số:</vt:lpstr>
      <vt:lpstr>Mục tiêu</vt:lpstr>
      <vt:lpstr>PowerPoint Presentation</vt:lpstr>
      <vt:lpstr>PowerPoint Presentation</vt:lpstr>
    </vt:vector>
  </TitlesOfParts>
  <Company>hhhh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Quận Gò Vấp Trường Tiểu học Minh Khai</dc:title>
  <dc:creator>@@@</dc:creator>
  <cp:lastModifiedBy>AutoBVT</cp:lastModifiedBy>
  <cp:revision>84</cp:revision>
  <dcterms:created xsi:type="dcterms:W3CDTF">2007-11-20T10:59:29Z</dcterms:created>
  <dcterms:modified xsi:type="dcterms:W3CDTF">2022-02-17T11:38:17Z</dcterms:modified>
</cp:coreProperties>
</file>