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17"/>
  </p:notesMasterIdLst>
  <p:sldIdLst>
    <p:sldId id="275" r:id="rId2"/>
    <p:sldId id="272" r:id="rId3"/>
    <p:sldId id="276" r:id="rId4"/>
    <p:sldId id="259" r:id="rId5"/>
    <p:sldId id="260" r:id="rId6"/>
    <p:sldId id="268" r:id="rId7"/>
    <p:sldId id="274" r:id="rId8"/>
    <p:sldId id="261" r:id="rId9"/>
    <p:sldId id="262" r:id="rId10"/>
    <p:sldId id="263" r:id="rId11"/>
    <p:sldId id="266" r:id="rId12"/>
    <p:sldId id="280" r:id="rId13"/>
    <p:sldId id="279" r:id="rId14"/>
    <p:sldId id="273" r:id="rId15"/>
    <p:sldId id="267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009999"/>
    <a:srgbClr val="CCECFF"/>
    <a:srgbClr val="66FF99"/>
    <a:srgbClr val="66FFFF"/>
    <a:srgbClr val="660033"/>
    <a:srgbClr val="99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18" autoAdjust="0"/>
    <p:restoredTop sz="94660"/>
  </p:normalViewPr>
  <p:slideViewPr>
    <p:cSldViewPr>
      <p:cViewPr varScale="1">
        <p:scale>
          <a:sx n="50" d="100"/>
          <a:sy n="50" d="100"/>
        </p:scale>
        <p:origin x="-268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13F21CA-CF6C-48AD-AF71-9A535A1A3389}" type="datetimeFigureOut">
              <a:rPr lang="en-US"/>
              <a:pPr>
                <a:defRPr/>
              </a:pPr>
              <a:t>2/23/2022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C8BF3BE-8B5F-489D-A461-ABA32494F5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7182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8B9CB05-3792-41D1-AFA8-EEFE5381BC7A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78991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8BF3BE-8B5F-489D-A461-ABA32494F54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236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BD2ED76-31A5-4AAC-AD3D-1F17DFBBC7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40FB4F-6F44-4DC2-9DA0-A2FA3A4A2A3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116600-DA25-4F2D-BE04-80E946CD8A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335A2-6575-4A1F-A234-4B24C320A2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C6BAFB-9E96-4FAA-9E91-4A9AB8E690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9A0BAA-AA6F-407E-B3CC-353413012F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515676-8A02-4748-9B38-66BFF19FD21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A55B5E-9E3C-48C2-9FF5-31BF34B3F8B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A438C6-051B-4F17-8791-036C00BB03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50CEF6-DD71-4635-9CF7-9F2C58EA32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0DD1A9-98E6-40D6-86FD-A2E19750E6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8346E310-9A6F-4117-905D-EB09BBB3761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39325" cy="737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374650" y="88900"/>
            <a:ext cx="9263063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Trường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Tiểu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học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Ái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A</a:t>
            </a:r>
          </a:p>
          <a:p>
            <a:pPr algn="ctr" eaLnBrk="1" hangingPunct="1"/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giảng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Lớp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</a:t>
            </a:r>
          </a:p>
          <a:p>
            <a:pPr algn="ctr" eaLnBrk="1" hangingPunct="1"/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Môn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Toán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algn="ctr" eaLnBrk="1" hangingPunct="1"/>
            <a:r>
              <a:rPr lang="en-US" sz="5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Tuần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  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23</a:t>
            </a:r>
            <a:endParaRPr lang="en-US" sz="54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ctr" eaLnBrk="1" hangingPunct="1"/>
            <a:endParaRPr lang="en-US" sz="36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Chia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bốn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chữ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eaLnBrk="1" hangingPunct="1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     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cho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chữ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117)</a:t>
            </a:r>
            <a:endParaRPr lang="en-US" sz="3600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70081618"/>
      </p:ext>
    </p:extLst>
  </p:cSld>
  <p:clrMapOvr>
    <a:masterClrMapping/>
  </p:clrMapOvr>
  <p:transition spd="slow" advTm="1353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3" name="Text Box 3"/>
          <p:cNvSpPr txBox="1">
            <a:spLocks noChangeArrowheads="1"/>
          </p:cNvSpPr>
          <p:nvPr/>
        </p:nvSpPr>
        <p:spPr bwMode="auto">
          <a:xfrm>
            <a:off x="3100388" y="2314575"/>
            <a:ext cx="29718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000" b="1" u="sng" dirty="0" err="1">
                <a:solidFill>
                  <a:srgbClr val="FF0000"/>
                </a:solidFill>
                <a:latin typeface="HP001 4 hàng" pitchFamily="34" charset="0"/>
              </a:rPr>
              <a:t>Bài</a:t>
            </a:r>
            <a:r>
              <a:rPr lang="en-US" sz="3000" b="1" u="sng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000" b="1" u="sng" dirty="0" err="1">
                <a:solidFill>
                  <a:srgbClr val="FF0000"/>
                </a:solidFill>
                <a:latin typeface="HP001 4 hàng" pitchFamily="34" charset="0"/>
              </a:rPr>
              <a:t>giải</a:t>
            </a:r>
            <a:endParaRPr lang="en-US" sz="3000" b="1" u="sng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33129" name="Text Box 9"/>
          <p:cNvSpPr txBox="1">
            <a:spLocks noChangeArrowheads="1"/>
          </p:cNvSpPr>
          <p:nvPr/>
        </p:nvSpPr>
        <p:spPr bwMode="auto">
          <a:xfrm>
            <a:off x="319088" y="3051175"/>
            <a:ext cx="74676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400" b="1">
                <a:solidFill>
                  <a:srgbClr val="002060"/>
                </a:solidFill>
                <a:latin typeface="HP001 4 hàng" pitchFamily="34" charset="0"/>
              </a:rPr>
              <a:t>        Số gói bánh mỗi thùng có là:</a:t>
            </a:r>
          </a:p>
        </p:txBody>
      </p:sp>
      <p:sp>
        <p:nvSpPr>
          <p:cNvPr id="133130" name="Text Box 10"/>
          <p:cNvSpPr txBox="1">
            <a:spLocks noChangeArrowheads="1"/>
          </p:cNvSpPr>
          <p:nvPr/>
        </p:nvSpPr>
        <p:spPr bwMode="auto">
          <a:xfrm>
            <a:off x="852488" y="3876675"/>
            <a:ext cx="74676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400" b="1" dirty="0">
                <a:solidFill>
                  <a:srgbClr val="002060"/>
                </a:solidFill>
                <a:latin typeface="HP001 4 hàng" pitchFamily="34" charset="0"/>
              </a:rPr>
              <a:t>1648 : 4 = 412 (</a:t>
            </a:r>
            <a:r>
              <a:rPr lang="en-US" sz="3400" b="1" dirty="0" err="1">
                <a:solidFill>
                  <a:srgbClr val="002060"/>
                </a:solidFill>
                <a:latin typeface="HP001 4 hàng" pitchFamily="34" charset="0"/>
              </a:rPr>
              <a:t>gói</a:t>
            </a:r>
            <a:r>
              <a:rPr lang="en-US" sz="3400" b="1" dirty="0">
                <a:solidFill>
                  <a:srgbClr val="002060"/>
                </a:solidFill>
                <a:latin typeface="HP001 4 hàng" pitchFamily="34" charset="0"/>
              </a:rPr>
              <a:t> </a:t>
            </a:r>
            <a:r>
              <a:rPr lang="en-US" sz="3400" b="1" dirty="0" smtClean="0">
                <a:solidFill>
                  <a:srgbClr val="002060"/>
                </a:solidFill>
                <a:latin typeface="HP001 4 hàng" pitchFamily="34" charset="0"/>
              </a:rPr>
              <a:t>)</a:t>
            </a:r>
            <a:endParaRPr lang="en-US" sz="3400" b="1" dirty="0">
              <a:solidFill>
                <a:srgbClr val="002060"/>
              </a:solidFill>
              <a:latin typeface="HP001 4 hàng" pitchFamily="34" charset="0"/>
            </a:endParaRPr>
          </a:p>
        </p:txBody>
      </p:sp>
      <p:sp>
        <p:nvSpPr>
          <p:cNvPr id="133131" name="Text Box 11"/>
          <p:cNvSpPr txBox="1">
            <a:spLocks noChangeArrowheads="1"/>
          </p:cNvSpPr>
          <p:nvPr/>
        </p:nvSpPr>
        <p:spPr bwMode="auto">
          <a:xfrm>
            <a:off x="-152400" y="4876800"/>
            <a:ext cx="7801627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n-US" sz="3400" b="1" dirty="0" err="1" smtClean="0">
                <a:solidFill>
                  <a:srgbClr val="002060"/>
                </a:solidFill>
                <a:latin typeface="HP001 4 hàng" pitchFamily="34" charset="0"/>
              </a:rPr>
              <a:t>Đáp</a:t>
            </a:r>
            <a:r>
              <a:rPr lang="en-US" sz="3400" b="1" dirty="0" smtClean="0">
                <a:solidFill>
                  <a:srgbClr val="002060"/>
                </a:solidFill>
                <a:latin typeface="HP001 4 hàng" pitchFamily="34" charset="0"/>
              </a:rPr>
              <a:t> </a:t>
            </a:r>
            <a:r>
              <a:rPr lang="en-US" sz="3400" b="1" dirty="0" err="1">
                <a:solidFill>
                  <a:srgbClr val="002060"/>
                </a:solidFill>
                <a:latin typeface="HP001 4 hàng" pitchFamily="34" charset="0"/>
              </a:rPr>
              <a:t>số</a:t>
            </a:r>
            <a:r>
              <a:rPr lang="en-US" sz="3400" b="1" dirty="0">
                <a:solidFill>
                  <a:srgbClr val="002060"/>
                </a:solidFill>
                <a:latin typeface="HP001 4 hàng" pitchFamily="34" charset="0"/>
              </a:rPr>
              <a:t>: 412 </a:t>
            </a:r>
            <a:r>
              <a:rPr lang="en-US" sz="3400" b="1" dirty="0" err="1">
                <a:solidFill>
                  <a:srgbClr val="002060"/>
                </a:solidFill>
                <a:latin typeface="HP001 4 hàng" pitchFamily="34" charset="0"/>
              </a:rPr>
              <a:t>gói</a:t>
            </a:r>
            <a:r>
              <a:rPr lang="en-US" sz="3400" b="1" dirty="0">
                <a:solidFill>
                  <a:srgbClr val="002060"/>
                </a:solidFill>
                <a:latin typeface="HP001 4 hàng" pitchFamily="34" charset="0"/>
              </a:rPr>
              <a:t> </a:t>
            </a:r>
            <a:r>
              <a:rPr lang="en-US" sz="3400" b="1" dirty="0" err="1">
                <a:solidFill>
                  <a:srgbClr val="002060"/>
                </a:solidFill>
                <a:latin typeface="HP001 4 hàng" pitchFamily="34" charset="0"/>
              </a:rPr>
              <a:t>bánh</a:t>
            </a:r>
            <a:endParaRPr lang="en-US" sz="3400" b="1" dirty="0">
              <a:solidFill>
                <a:srgbClr val="002060"/>
              </a:solidFill>
              <a:latin typeface="HP001 4 hàng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3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3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3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3" grpId="0"/>
      <p:bldP spid="133129" grpId="0"/>
      <p:bldP spid="133130" grpId="0"/>
      <p:bldP spid="1331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Text Box 3"/>
          <p:cNvSpPr txBox="1">
            <a:spLocks noChangeArrowheads="1"/>
          </p:cNvSpPr>
          <p:nvPr/>
        </p:nvSpPr>
        <p:spPr bwMode="auto">
          <a:xfrm>
            <a:off x="228600" y="533400"/>
            <a:ext cx="31162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002060"/>
                </a:solidFill>
                <a:latin typeface="HP001 4 hàng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HP001 4 hàng" pitchFamily="34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HP001 4 hàng" pitchFamily="34" charset="0"/>
              </a:rPr>
              <a:t> 3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. </a:t>
            </a:r>
            <a:r>
              <a:rPr lang="en-US" sz="3600" b="1" dirty="0" err="1">
                <a:solidFill>
                  <a:srgbClr val="FF0000"/>
                </a:solidFill>
                <a:latin typeface="HP001 4 hàng" pitchFamily="34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 x</a:t>
            </a:r>
            <a:r>
              <a:rPr lang="en-US" sz="3600" b="1" dirty="0">
                <a:solidFill>
                  <a:srgbClr val="002060"/>
                </a:solidFill>
                <a:latin typeface="HP001 4 hàng" pitchFamily="34" charset="0"/>
              </a:rPr>
              <a:t>:</a:t>
            </a:r>
          </a:p>
        </p:txBody>
      </p:sp>
      <p:sp>
        <p:nvSpPr>
          <p:cNvPr id="138244" name="Text Box 4"/>
          <p:cNvSpPr txBox="1">
            <a:spLocks noChangeArrowheads="1"/>
          </p:cNvSpPr>
          <p:nvPr/>
        </p:nvSpPr>
        <p:spPr bwMode="auto">
          <a:xfrm>
            <a:off x="0" y="2362200"/>
            <a:ext cx="3352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2060"/>
                </a:solidFill>
                <a:latin typeface="HP001 4 hàng" pitchFamily="34" charset="0"/>
              </a:rPr>
              <a:t>a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)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X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</a:rPr>
              <a:t>x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2 = 1846</a:t>
            </a:r>
          </a:p>
        </p:txBody>
      </p:sp>
      <p:sp>
        <p:nvSpPr>
          <p:cNvPr id="138245" name="Text Box 5"/>
          <p:cNvSpPr txBox="1">
            <a:spLocks noChangeArrowheads="1"/>
          </p:cNvSpPr>
          <p:nvPr/>
        </p:nvSpPr>
        <p:spPr bwMode="auto">
          <a:xfrm>
            <a:off x="4191000" y="2438400"/>
            <a:ext cx="3352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2060"/>
                </a:solidFill>
                <a:latin typeface="HP001 4 hàng" pitchFamily="34" charset="0"/>
              </a:rPr>
              <a:t>b</a:t>
            </a:r>
            <a:r>
              <a:rPr lang="en-US" sz="3200" dirty="0">
                <a:solidFill>
                  <a:srgbClr val="0000FF"/>
                </a:solidFill>
                <a:latin typeface="HP001 4 hàng" pitchFamily="34" charset="0"/>
              </a:rPr>
              <a:t>)</a:t>
            </a:r>
            <a:r>
              <a:rPr lang="en-US" sz="3200" dirty="0" smtClean="0">
                <a:solidFill>
                  <a:srgbClr val="0000FF"/>
                </a:solidFill>
                <a:latin typeface="HP001 4 hàng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3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</a:rPr>
              <a:t> x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X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= 1578</a:t>
            </a:r>
          </a:p>
        </p:txBody>
      </p:sp>
      <p:sp>
        <p:nvSpPr>
          <p:cNvPr id="138246" name="Text Box 6"/>
          <p:cNvSpPr txBox="1">
            <a:spLocks noChangeArrowheads="1"/>
          </p:cNvSpPr>
          <p:nvPr/>
        </p:nvSpPr>
        <p:spPr bwMode="auto">
          <a:xfrm>
            <a:off x="381000" y="3048000"/>
            <a:ext cx="3276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X</a:t>
            </a:r>
            <a:r>
              <a:rPr lang="en-US" sz="3200" b="1" dirty="0" smtClean="0">
                <a:solidFill>
                  <a:srgbClr val="002060"/>
                </a:solidFill>
                <a:latin typeface="HP001 4 hàng" pitchFamily="34" charset="0"/>
              </a:rPr>
              <a:t>       =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1846 : 2</a:t>
            </a:r>
          </a:p>
        </p:txBody>
      </p:sp>
      <p:sp>
        <p:nvSpPr>
          <p:cNvPr id="138247" name="Text Box 7"/>
          <p:cNvSpPr txBox="1">
            <a:spLocks noChangeArrowheads="1"/>
          </p:cNvSpPr>
          <p:nvPr/>
        </p:nvSpPr>
        <p:spPr bwMode="auto">
          <a:xfrm>
            <a:off x="400050" y="3733800"/>
            <a:ext cx="333375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X</a:t>
            </a:r>
            <a:r>
              <a:rPr lang="en-US" sz="3200" b="1" dirty="0" smtClean="0">
                <a:solidFill>
                  <a:srgbClr val="002060"/>
                </a:solidFill>
                <a:latin typeface="HP001 4 hàng" pitchFamily="34" charset="0"/>
              </a:rPr>
              <a:t>       =       923</a:t>
            </a:r>
            <a:endParaRPr lang="en-US" sz="3200" b="1" dirty="0">
              <a:solidFill>
                <a:srgbClr val="002060"/>
              </a:solidFill>
              <a:latin typeface="HP001 4 hàng" pitchFamily="34" charset="0"/>
            </a:endParaRPr>
          </a:p>
        </p:txBody>
      </p:sp>
      <p:sp>
        <p:nvSpPr>
          <p:cNvPr id="138248" name="Text Box 8"/>
          <p:cNvSpPr txBox="1">
            <a:spLocks noChangeArrowheads="1"/>
          </p:cNvSpPr>
          <p:nvPr/>
        </p:nvSpPr>
        <p:spPr bwMode="auto">
          <a:xfrm>
            <a:off x="5334000" y="3200400"/>
            <a:ext cx="274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X</a:t>
            </a:r>
            <a:r>
              <a:rPr lang="en-US" sz="3200" b="1" dirty="0" smtClean="0">
                <a:solidFill>
                  <a:srgbClr val="002060"/>
                </a:solidFill>
                <a:latin typeface="HP001 4 hàng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= 1578 : 3</a:t>
            </a:r>
          </a:p>
        </p:txBody>
      </p:sp>
      <p:sp>
        <p:nvSpPr>
          <p:cNvPr id="138249" name="Text Box 9"/>
          <p:cNvSpPr txBox="1">
            <a:spLocks noChangeArrowheads="1"/>
          </p:cNvSpPr>
          <p:nvPr/>
        </p:nvSpPr>
        <p:spPr bwMode="auto">
          <a:xfrm>
            <a:off x="5334000" y="3962400"/>
            <a:ext cx="274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X</a:t>
            </a:r>
            <a:r>
              <a:rPr lang="en-US" sz="3200" b="1" dirty="0" smtClean="0">
                <a:solidFill>
                  <a:srgbClr val="002060"/>
                </a:solidFill>
                <a:latin typeface="HP001 4 hàng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= </a:t>
            </a:r>
            <a:r>
              <a:rPr lang="en-US" sz="3200" b="1" dirty="0" smtClean="0">
                <a:solidFill>
                  <a:srgbClr val="002060"/>
                </a:solidFill>
                <a:latin typeface="HP001 4 hàng" pitchFamily="34" charset="0"/>
              </a:rPr>
              <a:t>      526</a:t>
            </a:r>
            <a:endParaRPr lang="en-US" sz="3200" b="1" dirty="0">
              <a:solidFill>
                <a:srgbClr val="002060"/>
              </a:solidFill>
              <a:latin typeface="HP001 4 hàng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8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38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8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/>
      <p:bldP spid="138244" grpId="0"/>
      <p:bldP spid="138245" grpId="0"/>
      <p:bldP spid="138246" grpId="0"/>
      <p:bldP spid="138247" grpId="0"/>
      <p:bldP spid="138248" grpId="0"/>
      <p:bldP spid="13824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" y="457200"/>
            <a:ext cx="8763000" cy="1285875"/>
          </a:xfrm>
        </p:spPr>
        <p:txBody>
          <a:bodyPr/>
          <a:lstStyle/>
          <a:p>
            <a:r>
              <a:rPr lang="en-US" sz="4000" b="1" dirty="0" err="1">
                <a:solidFill>
                  <a:schemeClr val="tx1"/>
                </a:solidFill>
              </a:rPr>
              <a:t>Các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bước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thực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hiện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chia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bốn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cho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một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:</a:t>
            </a:r>
            <a:endParaRPr lang="vi-VN" sz="4000" b="1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0" y="2057400"/>
            <a:ext cx="9144000" cy="33528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3200" b="1" dirty="0" err="1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Đặt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tính</a:t>
            </a:r>
            <a:endParaRPr lang="en-US" sz="32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err="1" smtClean="0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2: 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Chia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theo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trái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sang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phải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(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Mỗi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đều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thực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hiện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3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bước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tính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nhẩm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là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chia-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nhân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-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trừ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)</a:t>
            </a:r>
            <a:endParaRPr lang="en-US" sz="3200" b="1" dirty="0">
              <a:solidFill>
                <a:schemeClr val="tx1"/>
              </a:solidFill>
              <a:latin typeface="HP001 4 hàng" pitchFamily="34" charset="0"/>
            </a:endParaRPr>
          </a:p>
          <a:p>
            <a:pPr algn="l">
              <a:defRPr/>
            </a:pPr>
            <a:endParaRPr lang="en-US" sz="3200" b="1" u="sng" dirty="0" smtClean="0">
              <a:solidFill>
                <a:srgbClr val="C0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u="sng" dirty="0" err="1" smtClean="0">
                <a:solidFill>
                  <a:srgbClr val="C00000"/>
                </a:solidFill>
                <a:latin typeface="HP001 4 hàng" pitchFamily="34" charset="0"/>
              </a:rPr>
              <a:t>Lưu</a:t>
            </a:r>
            <a:r>
              <a:rPr lang="en-US" sz="3200" b="1" u="sng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u="sng" dirty="0">
                <a:solidFill>
                  <a:srgbClr val="C00000"/>
                </a:solidFill>
                <a:latin typeface="HP001 4 hàng" pitchFamily="34" charset="0"/>
              </a:rPr>
              <a:t>ý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: 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Ở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nhất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nếu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lấy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một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chữ</a:t>
            </a:r>
            <a:endParaRPr lang="en-US" sz="3200" b="1" dirty="0" smtClean="0">
              <a:solidFill>
                <a:schemeClr val="tx1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ở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bị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mà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bé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thì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phải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</a:p>
          <a:p>
            <a:pPr algn="l">
              <a:defRPr/>
            </a:pP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lấy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hai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chữ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.</a:t>
            </a:r>
          </a:p>
          <a:p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370852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467600" cy="685800"/>
          </a:xfrm>
        </p:spPr>
        <p:txBody>
          <a:bodyPr/>
          <a:lstStyle/>
          <a:p>
            <a:r>
              <a:rPr lang="en-US" sz="5400" u="sng" smtClean="0">
                <a:solidFill>
                  <a:srgbClr val="FF0000"/>
                </a:solidFill>
              </a:rPr>
              <a:t>Mục tiêu</a:t>
            </a:r>
            <a:endParaRPr lang="vi-VN" sz="5400" u="sng" smtClean="0">
              <a:solidFill>
                <a:srgbClr val="FF0000"/>
              </a:solidFill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76200" y="1600200"/>
            <a:ext cx="8686800" cy="1655763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35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4800600"/>
            <a:ext cx="8534400" cy="1295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 smtClean="0">
                <a:solidFill>
                  <a:schemeClr val="tx1"/>
                </a:solidFill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</a:rPr>
              <a:t>Học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và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ôn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bài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về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phép</a:t>
            </a:r>
            <a:r>
              <a:rPr lang="en-US" sz="4000" dirty="0" smtClean="0">
                <a:solidFill>
                  <a:schemeClr val="tx1"/>
                </a:solidFill>
              </a:rPr>
              <a:t> chia; </a:t>
            </a:r>
            <a:r>
              <a:rPr lang="en-US" sz="4000" dirty="0" err="1" smtClean="0">
                <a:solidFill>
                  <a:schemeClr val="tx1"/>
                </a:solidFill>
              </a:rPr>
              <a:t>hoàn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thành</a:t>
            </a:r>
            <a:r>
              <a:rPr lang="en-US" sz="4000" dirty="0" smtClean="0">
                <a:solidFill>
                  <a:schemeClr val="tx1"/>
                </a:solidFill>
              </a:rPr>
              <a:t> 3 </a:t>
            </a:r>
            <a:r>
              <a:rPr lang="en-US" sz="4000" dirty="0" err="1" smtClean="0">
                <a:solidFill>
                  <a:schemeClr val="tx1"/>
                </a:solidFill>
              </a:rPr>
              <a:t>bài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tập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vào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vở</a:t>
            </a:r>
            <a:r>
              <a:rPr lang="en-US" sz="4000" dirty="0" smtClean="0">
                <a:solidFill>
                  <a:schemeClr val="tx1"/>
                </a:solidFill>
              </a:rPr>
              <a:t> (Tr. </a:t>
            </a:r>
            <a:r>
              <a:rPr lang="en-US" sz="4000" smtClean="0">
                <a:solidFill>
                  <a:schemeClr val="tx1"/>
                </a:solidFill>
              </a:rPr>
              <a:t>117)</a:t>
            </a:r>
            <a:r>
              <a:rPr lang="en-US" sz="4000" dirty="0" smtClean="0">
                <a:solidFill>
                  <a:schemeClr val="tx1"/>
                </a:solidFill>
              </a:rPr>
              <a:t/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000" dirty="0" smtClean="0">
                <a:solidFill>
                  <a:schemeClr val="tx1"/>
                </a:solidFill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</a:rPr>
              <a:t>Chuẩn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bị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bài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sau</a:t>
            </a:r>
            <a:r>
              <a:rPr lang="en-US" sz="4000" dirty="0" smtClean="0">
                <a:solidFill>
                  <a:schemeClr val="tx1"/>
                </a:solidFill>
              </a:rPr>
              <a:t>: Chia </a:t>
            </a:r>
            <a:r>
              <a:rPr lang="en-US" sz="4000" dirty="0" err="1" smtClean="0">
                <a:solidFill>
                  <a:schemeClr val="tx1"/>
                </a:solidFill>
              </a:rPr>
              <a:t>số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có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bốn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chữ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số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cho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số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có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một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chữ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số</a:t>
            </a:r>
            <a:r>
              <a:rPr lang="en-US" sz="4000" dirty="0" smtClean="0">
                <a:solidFill>
                  <a:schemeClr val="tx1"/>
                </a:solidFill>
              </a:rPr>
              <a:t> ( </a:t>
            </a:r>
            <a:r>
              <a:rPr lang="en-US" sz="4000" dirty="0" err="1" smtClean="0">
                <a:solidFill>
                  <a:schemeClr val="tx1"/>
                </a:solidFill>
              </a:rPr>
              <a:t>tiếp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theo</a:t>
            </a:r>
            <a:r>
              <a:rPr lang="en-US" sz="4000" dirty="0" smtClean="0">
                <a:solidFill>
                  <a:schemeClr val="tx1"/>
                </a:solidFill>
              </a:rPr>
              <a:t> Tr. 118)</a:t>
            </a:r>
            <a:r>
              <a:rPr lang="en-US" dirty="0" smtClean="0"/>
              <a:t/>
            </a:r>
            <a:br>
              <a:rPr lang="en-US" dirty="0" smtClean="0"/>
            </a:br>
            <a:endParaRPr lang="vi-V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1447800" y="0"/>
            <a:ext cx="7391400" cy="56388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b="1" dirty="0" err="1" smtClean="0">
                <a:solidFill>
                  <a:srgbClr val="FF0000"/>
                </a:solidFill>
              </a:rPr>
              <a:t>Dặn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dò</a:t>
            </a:r>
            <a:endParaRPr lang="en-US" sz="44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22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0"/>
            <a:ext cx="7924800" cy="1927225"/>
          </a:xfrm>
        </p:spPr>
        <p:txBody>
          <a:bodyPr/>
          <a:lstStyle/>
          <a:p>
            <a:r>
              <a:rPr lang="en-US" sz="3600" dirty="0" err="1" smtClean="0">
                <a:solidFill>
                  <a:schemeClr val="tx1"/>
                </a:solidFill>
              </a:rPr>
              <a:t>Thứ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tư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ngày</a:t>
            </a:r>
            <a:r>
              <a:rPr lang="en-US" sz="3600" dirty="0" smtClean="0">
                <a:solidFill>
                  <a:schemeClr val="tx1"/>
                </a:solidFill>
              </a:rPr>
              <a:t> 23 </a:t>
            </a:r>
            <a:r>
              <a:rPr lang="en-US" sz="3600" dirty="0" err="1" smtClean="0">
                <a:solidFill>
                  <a:schemeClr val="tx1"/>
                </a:solidFill>
              </a:rPr>
              <a:t>tháng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>
                <a:solidFill>
                  <a:schemeClr val="tx1"/>
                </a:solidFill>
              </a:rPr>
              <a:t>2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năm</a:t>
            </a:r>
            <a:r>
              <a:rPr lang="en-US" sz="3600" smtClean="0">
                <a:solidFill>
                  <a:schemeClr val="tx1"/>
                </a:solidFill>
              </a:rPr>
              <a:t> 2022</a:t>
            </a:r>
            <a:endParaRPr lang="vi-VN" sz="3600" dirty="0" smtClean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209800"/>
            <a:ext cx="7848600" cy="24384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sz="3600" b="1" dirty="0" err="1" smtClean="0">
                <a:solidFill>
                  <a:schemeClr val="tx1"/>
                </a:solidFill>
              </a:rPr>
              <a:t>Toán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Chia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bốn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cho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một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(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trang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 117)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648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467600" cy="685800"/>
          </a:xfrm>
        </p:spPr>
        <p:txBody>
          <a:bodyPr/>
          <a:lstStyle/>
          <a:p>
            <a:r>
              <a:rPr lang="en-US" sz="5400" u="sng" smtClean="0">
                <a:solidFill>
                  <a:srgbClr val="FF0000"/>
                </a:solidFill>
              </a:rPr>
              <a:t>Mục tiêu</a:t>
            </a:r>
            <a:endParaRPr lang="vi-VN" sz="5400" u="sng" smtClean="0">
              <a:solidFill>
                <a:srgbClr val="FF0000"/>
              </a:solidFill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76200" y="1600200"/>
            <a:ext cx="8686800" cy="1655763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99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160338" y="990600"/>
            <a:ext cx="41830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002060"/>
                </a:solidFill>
                <a:latin typeface="HP001 4 hàng" pitchFamily="34" charset="0"/>
              </a:rPr>
              <a:t>a)   6369 </a:t>
            </a:r>
            <a:r>
              <a:rPr lang="en-US" sz="3600" b="1" dirty="0">
                <a:solidFill>
                  <a:srgbClr val="002060"/>
                </a:solidFill>
                <a:latin typeface="HP001 4 hàng" pitchFamily="34" charset="0"/>
              </a:rPr>
              <a:t>: 3 = ?</a:t>
            </a:r>
          </a:p>
        </p:txBody>
      </p:sp>
      <p:sp>
        <p:nvSpPr>
          <p:cNvPr id="125959" name="Text Box 7"/>
          <p:cNvSpPr txBox="1">
            <a:spLocks noChangeArrowheads="1"/>
          </p:cNvSpPr>
          <p:nvPr/>
        </p:nvSpPr>
        <p:spPr bwMode="auto">
          <a:xfrm>
            <a:off x="130175" y="2397125"/>
            <a:ext cx="190182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HP001 4 hàng" pitchFamily="34" charset="0"/>
              </a:rPr>
              <a:t>   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6369   </a:t>
            </a:r>
          </a:p>
        </p:txBody>
      </p:sp>
      <p:sp>
        <p:nvSpPr>
          <p:cNvPr id="125960" name="Line 8"/>
          <p:cNvSpPr>
            <a:spLocks noChangeShapeType="1"/>
          </p:cNvSpPr>
          <p:nvPr/>
        </p:nvSpPr>
        <p:spPr bwMode="auto">
          <a:xfrm>
            <a:off x="1998663" y="2373313"/>
            <a:ext cx="0" cy="121920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5961" name="Line 9"/>
          <p:cNvSpPr>
            <a:spLocks noChangeShapeType="1"/>
          </p:cNvSpPr>
          <p:nvPr/>
        </p:nvSpPr>
        <p:spPr bwMode="auto">
          <a:xfrm>
            <a:off x="2008188" y="2982913"/>
            <a:ext cx="1166812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5962" name="Text Box 10"/>
          <p:cNvSpPr txBox="1">
            <a:spLocks noChangeArrowheads="1"/>
          </p:cNvSpPr>
          <p:nvPr/>
        </p:nvSpPr>
        <p:spPr bwMode="auto">
          <a:xfrm>
            <a:off x="1930400" y="3155950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HP001 4 hàng" pitchFamily="34" charset="0"/>
              </a:rPr>
              <a:t>2</a:t>
            </a:r>
          </a:p>
        </p:txBody>
      </p:sp>
      <p:sp>
        <p:nvSpPr>
          <p:cNvPr id="125963" name="Text Box 11"/>
          <p:cNvSpPr txBox="1">
            <a:spLocks noChangeArrowheads="1"/>
          </p:cNvSpPr>
          <p:nvPr/>
        </p:nvSpPr>
        <p:spPr bwMode="auto">
          <a:xfrm>
            <a:off x="609600" y="2881313"/>
            <a:ext cx="30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25964" name="Text Box 12"/>
          <p:cNvSpPr txBox="1">
            <a:spLocks noChangeArrowheads="1"/>
          </p:cNvSpPr>
          <p:nvPr/>
        </p:nvSpPr>
        <p:spPr bwMode="auto">
          <a:xfrm>
            <a:off x="3935413" y="1752600"/>
            <a:ext cx="6248400" cy="101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* 6 chia 3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được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2, </a:t>
            </a:r>
            <a:r>
              <a:rPr lang="en-US" sz="2400" b="1" dirty="0" err="1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viết</a:t>
            </a:r>
            <a:r>
              <a:rPr lang="en-US" sz="2400" b="1" dirty="0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 2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.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2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nhân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6; 6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trừ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6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0.</a:t>
            </a:r>
          </a:p>
        </p:txBody>
      </p:sp>
      <p:sp>
        <p:nvSpPr>
          <p:cNvPr id="125965" name="Text Box 13"/>
          <p:cNvSpPr txBox="1">
            <a:spLocks noChangeArrowheads="1"/>
          </p:cNvSpPr>
          <p:nvPr/>
        </p:nvSpPr>
        <p:spPr bwMode="auto">
          <a:xfrm>
            <a:off x="838200" y="2881313"/>
            <a:ext cx="30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002060"/>
                </a:solidFill>
                <a:latin typeface="HP001 4 hàng" pitchFamily="34" charset="0"/>
              </a:rPr>
              <a:t>3</a:t>
            </a:r>
          </a:p>
        </p:txBody>
      </p:sp>
      <p:sp>
        <p:nvSpPr>
          <p:cNvPr id="125968" name="Text Box 16"/>
          <p:cNvSpPr txBox="1">
            <a:spLocks noChangeArrowheads="1"/>
          </p:cNvSpPr>
          <p:nvPr/>
        </p:nvSpPr>
        <p:spPr bwMode="auto">
          <a:xfrm>
            <a:off x="2217738" y="3163888"/>
            <a:ext cx="30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HP001 4 hàng" pitchFamily="34" charset="0"/>
              </a:rPr>
              <a:t>1</a:t>
            </a:r>
          </a:p>
        </p:txBody>
      </p:sp>
      <p:sp>
        <p:nvSpPr>
          <p:cNvPr id="125969" name="Text Box 17"/>
          <p:cNvSpPr txBox="1">
            <a:spLocks noChangeArrowheads="1"/>
          </p:cNvSpPr>
          <p:nvPr/>
        </p:nvSpPr>
        <p:spPr bwMode="auto">
          <a:xfrm>
            <a:off x="838200" y="3459163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25970" name="Text Box 18"/>
          <p:cNvSpPr txBox="1">
            <a:spLocks noChangeArrowheads="1"/>
          </p:cNvSpPr>
          <p:nvPr/>
        </p:nvSpPr>
        <p:spPr bwMode="auto">
          <a:xfrm>
            <a:off x="3962400" y="2819400"/>
            <a:ext cx="6248400" cy="101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*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Hạ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3; 3 chia 3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được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1, </a:t>
            </a:r>
            <a:r>
              <a:rPr lang="en-US" sz="2400" b="1" dirty="0" err="1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viết</a:t>
            </a:r>
            <a:r>
              <a:rPr lang="en-US" sz="2400" b="1" dirty="0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 1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.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1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nhân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3; 3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trừ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0.</a:t>
            </a:r>
          </a:p>
        </p:txBody>
      </p:sp>
      <p:sp>
        <p:nvSpPr>
          <p:cNvPr id="125971" name="Text Box 19"/>
          <p:cNvSpPr txBox="1">
            <a:spLocks noChangeArrowheads="1"/>
          </p:cNvSpPr>
          <p:nvPr/>
        </p:nvSpPr>
        <p:spPr bwMode="auto">
          <a:xfrm>
            <a:off x="1066800" y="3451225"/>
            <a:ext cx="45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002060"/>
                </a:solidFill>
                <a:latin typeface="HP001 4 hàng" pitchFamily="34" charset="0"/>
              </a:rPr>
              <a:t>6</a:t>
            </a:r>
          </a:p>
        </p:txBody>
      </p:sp>
      <p:sp>
        <p:nvSpPr>
          <p:cNvPr id="125972" name="Text Box 20"/>
          <p:cNvSpPr txBox="1">
            <a:spLocks noChangeArrowheads="1"/>
          </p:cNvSpPr>
          <p:nvPr/>
        </p:nvSpPr>
        <p:spPr bwMode="auto">
          <a:xfrm>
            <a:off x="2438400" y="3163888"/>
            <a:ext cx="30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2</a:t>
            </a:r>
          </a:p>
        </p:txBody>
      </p:sp>
      <p:sp>
        <p:nvSpPr>
          <p:cNvPr id="125973" name="Text Box 21"/>
          <p:cNvSpPr txBox="1">
            <a:spLocks noChangeArrowheads="1"/>
          </p:cNvSpPr>
          <p:nvPr/>
        </p:nvSpPr>
        <p:spPr bwMode="auto">
          <a:xfrm>
            <a:off x="1066800" y="3967163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25974" name="Text Box 22"/>
          <p:cNvSpPr txBox="1">
            <a:spLocks noChangeArrowheads="1"/>
          </p:cNvSpPr>
          <p:nvPr/>
        </p:nvSpPr>
        <p:spPr bwMode="auto">
          <a:xfrm>
            <a:off x="3906838" y="3886200"/>
            <a:ext cx="6172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*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Hạ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6; 6 chia 3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được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2, </a:t>
            </a:r>
            <a:r>
              <a:rPr lang="en-US" sz="2400" b="1" dirty="0" err="1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viết</a:t>
            </a:r>
            <a:r>
              <a:rPr lang="en-US" sz="2400" b="1" dirty="0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 2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.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 2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nhân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6; 6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trừ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6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0.</a:t>
            </a:r>
          </a:p>
        </p:txBody>
      </p:sp>
      <p:sp>
        <p:nvSpPr>
          <p:cNvPr id="125976" name="Text Box 24"/>
          <p:cNvSpPr txBox="1">
            <a:spLocks noChangeArrowheads="1"/>
          </p:cNvSpPr>
          <p:nvPr/>
        </p:nvSpPr>
        <p:spPr bwMode="auto">
          <a:xfrm>
            <a:off x="1327150" y="3967163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002060"/>
                </a:solidFill>
                <a:latin typeface="HP001 4 hàng" pitchFamily="34" charset="0"/>
              </a:rPr>
              <a:t>9</a:t>
            </a:r>
          </a:p>
        </p:txBody>
      </p:sp>
      <p:sp>
        <p:nvSpPr>
          <p:cNvPr id="125977" name="Text Box 25"/>
          <p:cNvSpPr txBox="1">
            <a:spLocks noChangeArrowheads="1"/>
          </p:cNvSpPr>
          <p:nvPr/>
        </p:nvSpPr>
        <p:spPr bwMode="auto">
          <a:xfrm>
            <a:off x="2659063" y="3163888"/>
            <a:ext cx="30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HP001 4 hàng" pitchFamily="34" charset="0"/>
              </a:rPr>
              <a:t>3</a:t>
            </a:r>
          </a:p>
        </p:txBody>
      </p:sp>
      <p:sp>
        <p:nvSpPr>
          <p:cNvPr id="125978" name="Text Box 26"/>
          <p:cNvSpPr txBox="1">
            <a:spLocks noChangeArrowheads="1"/>
          </p:cNvSpPr>
          <p:nvPr/>
        </p:nvSpPr>
        <p:spPr bwMode="auto">
          <a:xfrm>
            <a:off x="1371600" y="442753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25979" name="Text Box 27"/>
          <p:cNvSpPr txBox="1">
            <a:spLocks noChangeArrowheads="1"/>
          </p:cNvSpPr>
          <p:nvPr/>
        </p:nvSpPr>
        <p:spPr bwMode="auto">
          <a:xfrm>
            <a:off x="3906838" y="4800600"/>
            <a:ext cx="6172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*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Hạ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9; 9 chia 3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được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3, </a:t>
            </a:r>
            <a:r>
              <a:rPr lang="en-US" sz="2400" b="1" dirty="0" err="1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viết</a:t>
            </a:r>
            <a:r>
              <a:rPr lang="en-US" sz="2400" b="1" dirty="0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 3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.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 3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nhân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9; 9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trừ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9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0.</a:t>
            </a:r>
          </a:p>
        </p:txBody>
      </p:sp>
      <p:sp>
        <p:nvSpPr>
          <p:cNvPr id="125980" name="Text Box 28"/>
          <p:cNvSpPr txBox="1">
            <a:spLocks noChangeArrowheads="1"/>
          </p:cNvSpPr>
          <p:nvPr/>
        </p:nvSpPr>
        <p:spPr bwMode="auto">
          <a:xfrm>
            <a:off x="-152400" y="5587425"/>
            <a:ext cx="3327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333399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333399"/>
                </a:solidFill>
                <a:latin typeface="HP001 4 hàng" pitchFamily="34" charset="0"/>
              </a:rPr>
              <a:t>Vậy</a:t>
            </a:r>
            <a:r>
              <a:rPr lang="en-US" sz="3200" b="1" dirty="0" smtClean="0">
                <a:solidFill>
                  <a:srgbClr val="333399"/>
                </a:solidFill>
                <a:latin typeface="HP001 4 hàng" pitchFamily="34" charset="0"/>
              </a:rPr>
              <a:t>: 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6369 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: 3 </a:t>
            </a:r>
            <a:r>
              <a:rPr lang="en-US" sz="2800" b="1" dirty="0">
                <a:solidFill>
                  <a:srgbClr val="FF0000"/>
                </a:solidFill>
                <a:latin typeface="HP001 4 hàng" pitchFamily="34" charset="0"/>
              </a:rPr>
              <a:t>= </a:t>
            </a:r>
          </a:p>
        </p:txBody>
      </p:sp>
      <p:sp>
        <p:nvSpPr>
          <p:cNvPr id="125981" name="Text Box 29"/>
          <p:cNvSpPr txBox="1">
            <a:spLocks noChangeArrowheads="1"/>
          </p:cNvSpPr>
          <p:nvPr/>
        </p:nvSpPr>
        <p:spPr bwMode="auto">
          <a:xfrm>
            <a:off x="2863850" y="5592763"/>
            <a:ext cx="1174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2123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089150" y="2397125"/>
            <a:ext cx="7635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2060"/>
                </a:solidFill>
                <a:latin typeface="HP001 4 hàng" pitchFamily="34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5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59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59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5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5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25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25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125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125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1259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259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1259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4" dur="500"/>
                                        <p:tgtEl>
                                          <p:spTgt spid="1259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1259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25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25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7" dur="500"/>
                                        <p:tgtEl>
                                          <p:spTgt spid="125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4" dur="500"/>
                                        <p:tgtEl>
                                          <p:spTgt spid="125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125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1259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125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125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9" dur="1000"/>
                                        <p:tgtEl>
                                          <p:spTgt spid="125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 nodeType="clickPar">
                      <p:stCondLst>
                        <p:cond delay="indefinite"/>
                      </p:stCondLst>
                      <p:childTnLst>
                        <p:par>
                          <p:cTn id="2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125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125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5" grpId="0"/>
      <p:bldP spid="125959" grpId="0"/>
      <p:bldP spid="125962" grpId="0"/>
      <p:bldP spid="125963" grpId="0"/>
      <p:bldP spid="125964" grpId="0"/>
      <p:bldP spid="125965" grpId="0"/>
      <p:bldP spid="125968" grpId="0"/>
      <p:bldP spid="125969" grpId="0"/>
      <p:bldP spid="125970" grpId="0"/>
      <p:bldP spid="125971" grpId="0"/>
      <p:bldP spid="125972" grpId="0"/>
      <p:bldP spid="125973" grpId="0"/>
      <p:bldP spid="125974" grpId="0"/>
      <p:bldP spid="125976" grpId="0"/>
      <p:bldP spid="125977" grpId="0"/>
      <p:bldP spid="125978" grpId="0"/>
      <p:bldP spid="125979" grpId="0"/>
      <p:bldP spid="125980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Text Box 3"/>
          <p:cNvSpPr txBox="1">
            <a:spLocks noChangeArrowheads="1"/>
          </p:cNvSpPr>
          <p:nvPr/>
        </p:nvSpPr>
        <p:spPr bwMode="auto">
          <a:xfrm>
            <a:off x="304799" y="762000"/>
            <a:ext cx="29051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2060"/>
                </a:solidFill>
                <a:latin typeface="HP001 4 hàng" pitchFamily="34" charset="0"/>
              </a:rPr>
              <a:t>b)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1276 : 4 = ?</a:t>
            </a:r>
          </a:p>
        </p:txBody>
      </p:sp>
      <p:sp>
        <p:nvSpPr>
          <p:cNvPr id="130052" name="Text Box 4"/>
          <p:cNvSpPr txBox="1">
            <a:spLocks noChangeArrowheads="1"/>
          </p:cNvSpPr>
          <p:nvPr/>
        </p:nvSpPr>
        <p:spPr bwMode="auto">
          <a:xfrm>
            <a:off x="147638" y="2452688"/>
            <a:ext cx="1751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HP001 4 hàng" pitchFamily="34" charset="0"/>
              </a:rPr>
              <a:t>   </a:t>
            </a:r>
            <a:r>
              <a:rPr lang="en-US" sz="3200" b="1">
                <a:solidFill>
                  <a:srgbClr val="002060"/>
                </a:solidFill>
                <a:latin typeface="HP001 4 hàng" pitchFamily="34" charset="0"/>
              </a:rPr>
              <a:t>1276   </a:t>
            </a:r>
          </a:p>
        </p:txBody>
      </p:sp>
      <p:sp>
        <p:nvSpPr>
          <p:cNvPr id="130053" name="Line 5"/>
          <p:cNvSpPr>
            <a:spLocks noChangeShapeType="1"/>
          </p:cNvSpPr>
          <p:nvPr/>
        </p:nvSpPr>
        <p:spPr bwMode="auto">
          <a:xfrm>
            <a:off x="1778000" y="2371725"/>
            <a:ext cx="0" cy="121920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54" name="Line 6"/>
          <p:cNvSpPr>
            <a:spLocks noChangeShapeType="1"/>
          </p:cNvSpPr>
          <p:nvPr/>
        </p:nvSpPr>
        <p:spPr bwMode="auto">
          <a:xfrm>
            <a:off x="1778000" y="3024188"/>
            <a:ext cx="1066800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55" name="Text Box 7"/>
          <p:cNvSpPr txBox="1">
            <a:spLocks noChangeArrowheads="1"/>
          </p:cNvSpPr>
          <p:nvPr/>
        </p:nvSpPr>
        <p:spPr bwMode="auto">
          <a:xfrm>
            <a:off x="1784350" y="3175000"/>
            <a:ext cx="2286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HP001 4 hàng" pitchFamily="34" charset="0"/>
              </a:rPr>
              <a:t>3</a:t>
            </a:r>
          </a:p>
        </p:txBody>
      </p:sp>
      <p:sp>
        <p:nvSpPr>
          <p:cNvPr id="130057" name="Text Box 9"/>
          <p:cNvSpPr txBox="1">
            <a:spLocks noChangeArrowheads="1"/>
          </p:cNvSpPr>
          <p:nvPr/>
        </p:nvSpPr>
        <p:spPr bwMode="auto">
          <a:xfrm>
            <a:off x="3335338" y="2065338"/>
            <a:ext cx="6629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HP001 4 hàng" pitchFamily="34" charset="0"/>
                <a:sym typeface="Wingdings" pitchFamily="2" charset="2"/>
              </a:rPr>
              <a:t>*</a:t>
            </a:r>
            <a:r>
              <a:rPr lang="en-US" sz="2400" b="1">
                <a:solidFill>
                  <a:srgbClr val="0000FF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400" b="1">
                <a:latin typeface="HP001 4 hàng" pitchFamily="34" charset="0"/>
                <a:sym typeface="Wingdings" pitchFamily="2" charset="2"/>
              </a:rPr>
              <a:t>12 chia 4 được 3, </a:t>
            </a:r>
            <a:r>
              <a:rPr lang="en-US" sz="2400" b="1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viết 3.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>
                <a:latin typeface="HP001 4 hàng" pitchFamily="34" charset="0"/>
                <a:sym typeface="Wingdings" pitchFamily="2" charset="2"/>
              </a:rPr>
              <a:t>3 nhân 4 bằng 12; 12 trừ 12 bằng 0.</a:t>
            </a:r>
          </a:p>
        </p:txBody>
      </p:sp>
      <p:sp>
        <p:nvSpPr>
          <p:cNvPr id="130058" name="Text Box 10"/>
          <p:cNvSpPr txBox="1">
            <a:spLocks noChangeArrowheads="1"/>
          </p:cNvSpPr>
          <p:nvPr/>
        </p:nvSpPr>
        <p:spPr bwMode="auto">
          <a:xfrm>
            <a:off x="681038" y="2882900"/>
            <a:ext cx="3048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30059" name="Text Box 11"/>
          <p:cNvSpPr txBox="1">
            <a:spLocks noChangeArrowheads="1"/>
          </p:cNvSpPr>
          <p:nvPr/>
        </p:nvSpPr>
        <p:spPr bwMode="auto">
          <a:xfrm flipH="1">
            <a:off x="2058988" y="3182938"/>
            <a:ext cx="3365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HP001 4 hàng" pitchFamily="34" charset="0"/>
              </a:rPr>
              <a:t>1</a:t>
            </a:r>
          </a:p>
        </p:txBody>
      </p:sp>
      <p:sp>
        <p:nvSpPr>
          <p:cNvPr id="130061" name="Text Box 13"/>
          <p:cNvSpPr txBox="1">
            <a:spLocks noChangeArrowheads="1"/>
          </p:cNvSpPr>
          <p:nvPr/>
        </p:nvSpPr>
        <p:spPr bwMode="auto">
          <a:xfrm>
            <a:off x="3267075" y="3124200"/>
            <a:ext cx="6172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*</a:t>
            </a:r>
            <a:r>
              <a:rPr lang="en-US" sz="2400" b="1" dirty="0">
                <a:solidFill>
                  <a:srgbClr val="0000FF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Hạ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7; 7 chia 4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được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1, </a:t>
            </a:r>
            <a:r>
              <a:rPr lang="en-US" sz="2400" b="1" dirty="0" err="1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viết</a:t>
            </a:r>
            <a:r>
              <a:rPr lang="en-US" sz="2400" b="1" dirty="0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 1.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 1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nhân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4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4; 7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trừ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4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3.</a:t>
            </a:r>
          </a:p>
        </p:txBody>
      </p:sp>
      <p:sp>
        <p:nvSpPr>
          <p:cNvPr id="130062" name="Text Box 14"/>
          <p:cNvSpPr txBox="1">
            <a:spLocks noChangeArrowheads="1"/>
          </p:cNvSpPr>
          <p:nvPr/>
        </p:nvSpPr>
        <p:spPr bwMode="auto">
          <a:xfrm>
            <a:off x="914400" y="2898775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002060"/>
                </a:solidFill>
                <a:latin typeface="HP001 4 hàng" pitchFamily="34" charset="0"/>
              </a:rPr>
              <a:t>7</a:t>
            </a:r>
          </a:p>
        </p:txBody>
      </p:sp>
      <p:sp>
        <p:nvSpPr>
          <p:cNvPr id="130063" name="Text Box 15"/>
          <p:cNvSpPr txBox="1">
            <a:spLocks noChangeArrowheads="1"/>
          </p:cNvSpPr>
          <p:nvPr/>
        </p:nvSpPr>
        <p:spPr bwMode="auto">
          <a:xfrm>
            <a:off x="2305050" y="3167063"/>
            <a:ext cx="2286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HP001 4 hàng" pitchFamily="34" charset="0"/>
              </a:rPr>
              <a:t>9</a:t>
            </a:r>
          </a:p>
        </p:txBody>
      </p:sp>
      <p:sp>
        <p:nvSpPr>
          <p:cNvPr id="130064" name="Text Box 16"/>
          <p:cNvSpPr txBox="1">
            <a:spLocks noChangeArrowheads="1"/>
          </p:cNvSpPr>
          <p:nvPr/>
        </p:nvSpPr>
        <p:spPr bwMode="auto">
          <a:xfrm>
            <a:off x="895350" y="3365500"/>
            <a:ext cx="4572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3</a:t>
            </a:r>
          </a:p>
        </p:txBody>
      </p:sp>
      <p:sp>
        <p:nvSpPr>
          <p:cNvPr id="130065" name="Text Box 17"/>
          <p:cNvSpPr txBox="1">
            <a:spLocks noChangeArrowheads="1"/>
          </p:cNvSpPr>
          <p:nvPr/>
        </p:nvSpPr>
        <p:spPr bwMode="auto">
          <a:xfrm>
            <a:off x="3195638" y="4267200"/>
            <a:ext cx="6172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*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Hạ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6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được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36; 36 chia 4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được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9, </a:t>
            </a:r>
            <a:r>
              <a:rPr lang="en-US" sz="2400" b="1" dirty="0" err="1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viết</a:t>
            </a:r>
            <a:r>
              <a:rPr lang="en-US" sz="2400" b="1" dirty="0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 9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.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9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nhân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4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36; 36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trừ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36 </a:t>
            </a:r>
            <a:r>
              <a:rPr lang="en-US" sz="2400" b="1" dirty="0" err="1">
                <a:latin typeface="HP001 4 hàng" pitchFamily="34" charset="0"/>
                <a:sym typeface="Wingdings" pitchFamily="2" charset="2"/>
              </a:rPr>
              <a:t>bằng</a:t>
            </a:r>
            <a:r>
              <a:rPr lang="en-US" sz="2400" b="1" dirty="0">
                <a:latin typeface="HP001 4 hàng" pitchFamily="34" charset="0"/>
                <a:sym typeface="Wingdings" pitchFamily="2" charset="2"/>
              </a:rPr>
              <a:t> 0.</a:t>
            </a:r>
          </a:p>
        </p:txBody>
      </p:sp>
      <p:sp>
        <p:nvSpPr>
          <p:cNvPr id="130066" name="Text Box 18"/>
          <p:cNvSpPr txBox="1">
            <a:spLocks noChangeArrowheads="1"/>
          </p:cNvSpPr>
          <p:nvPr/>
        </p:nvSpPr>
        <p:spPr bwMode="auto">
          <a:xfrm>
            <a:off x="1143000" y="3344863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6</a:t>
            </a:r>
          </a:p>
        </p:txBody>
      </p:sp>
      <p:sp>
        <p:nvSpPr>
          <p:cNvPr id="130068" name="Text Box 20"/>
          <p:cNvSpPr txBox="1">
            <a:spLocks noChangeArrowheads="1"/>
          </p:cNvSpPr>
          <p:nvPr/>
        </p:nvSpPr>
        <p:spPr bwMode="auto">
          <a:xfrm>
            <a:off x="1143000" y="3905250"/>
            <a:ext cx="4572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30070" name="Text Box 22"/>
          <p:cNvSpPr txBox="1">
            <a:spLocks noChangeArrowheads="1"/>
          </p:cNvSpPr>
          <p:nvPr/>
        </p:nvSpPr>
        <p:spPr bwMode="auto">
          <a:xfrm>
            <a:off x="85725" y="5465763"/>
            <a:ext cx="2971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>
                <a:solidFill>
                  <a:srgbClr val="333399"/>
                </a:solidFill>
                <a:latin typeface="HP001 4 hàng" pitchFamily="34" charset="0"/>
              </a:rPr>
              <a:t> </a:t>
            </a:r>
            <a:r>
              <a:rPr lang="en-US" sz="2800" dirty="0" err="1" smtClean="0">
                <a:solidFill>
                  <a:srgbClr val="333399"/>
                </a:solidFill>
                <a:latin typeface="HP001 4 hàng" pitchFamily="34" charset="0"/>
              </a:rPr>
              <a:t>Vậy</a:t>
            </a:r>
            <a:r>
              <a:rPr lang="en-US" sz="2800" dirty="0" smtClean="0">
                <a:solidFill>
                  <a:srgbClr val="333399"/>
                </a:solidFill>
                <a:latin typeface="HP001 4 hàng" pitchFamily="34" charset="0"/>
              </a:rPr>
              <a:t>: </a:t>
            </a:r>
            <a:r>
              <a:rPr lang="en-US" sz="2800" b="1" dirty="0" smtClean="0">
                <a:solidFill>
                  <a:srgbClr val="FF0000"/>
                </a:solidFill>
                <a:latin typeface="HP001 4 hàng" pitchFamily="34" charset="0"/>
              </a:rPr>
              <a:t>1276 </a:t>
            </a:r>
            <a:r>
              <a:rPr lang="en-US" sz="2800" b="1" dirty="0">
                <a:solidFill>
                  <a:srgbClr val="FF0000"/>
                </a:solidFill>
                <a:latin typeface="HP001 4 hàng" pitchFamily="34" charset="0"/>
              </a:rPr>
              <a:t>: 4 =</a:t>
            </a:r>
            <a:r>
              <a:rPr lang="en-US" sz="2800" dirty="0">
                <a:solidFill>
                  <a:srgbClr val="FF0000"/>
                </a:solidFill>
                <a:latin typeface="HP001 4 hàng" pitchFamily="34" charset="0"/>
              </a:rPr>
              <a:t> </a:t>
            </a:r>
          </a:p>
        </p:txBody>
      </p:sp>
      <p:sp>
        <p:nvSpPr>
          <p:cNvPr id="130072" name="Text Box 24"/>
          <p:cNvSpPr txBox="1">
            <a:spLocks noChangeArrowheads="1"/>
          </p:cNvSpPr>
          <p:nvPr/>
        </p:nvSpPr>
        <p:spPr bwMode="auto">
          <a:xfrm>
            <a:off x="2635250" y="5446713"/>
            <a:ext cx="8699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4 hàng" pitchFamily="34" charset="0"/>
              </a:rPr>
              <a:t>319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908175" y="2422525"/>
            <a:ext cx="481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2060"/>
                </a:solidFill>
                <a:latin typeface="HP001 4 hàng" pitchFamily="34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0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0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0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0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0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300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300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30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1300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300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130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30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8" dur="500"/>
                                        <p:tgtEl>
                                          <p:spTgt spid="1300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130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0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1300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30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30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130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1300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1300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1" grpId="0"/>
      <p:bldP spid="130052" grpId="0"/>
      <p:bldP spid="130055" grpId="0"/>
      <p:bldP spid="130057" grpId="0"/>
      <p:bldP spid="130058" grpId="0"/>
      <p:bldP spid="130059" grpId="0"/>
      <p:bldP spid="130061" grpId="0"/>
      <p:bldP spid="130062" grpId="0"/>
      <p:bldP spid="130063" grpId="0"/>
      <p:bldP spid="130064" grpId="0"/>
      <p:bldP spid="130065" grpId="0"/>
      <p:bldP spid="130066" grpId="0"/>
      <p:bldP spid="130068" grpId="0"/>
      <p:bldP spid="130070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7"/>
          <p:cNvSpPr txBox="1">
            <a:spLocks noChangeArrowheads="1"/>
          </p:cNvSpPr>
          <p:nvPr/>
        </p:nvSpPr>
        <p:spPr bwMode="auto">
          <a:xfrm>
            <a:off x="130175" y="2397125"/>
            <a:ext cx="31242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HP001 4 hàng" pitchFamily="34" charset="0"/>
              </a:rPr>
              <a:t>   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6369  </a:t>
            </a:r>
            <a:r>
              <a:rPr lang="en-US" sz="3200" b="1" dirty="0" smtClean="0">
                <a:solidFill>
                  <a:srgbClr val="002060"/>
                </a:solidFill>
                <a:latin typeface="HP001 4 hàng" pitchFamily="34" charset="0"/>
              </a:rPr>
              <a:t>    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3 </a:t>
            </a:r>
          </a:p>
        </p:txBody>
      </p:sp>
      <p:sp>
        <p:nvSpPr>
          <p:cNvPr id="3" name="Line 8"/>
          <p:cNvSpPr>
            <a:spLocks noChangeShapeType="1"/>
          </p:cNvSpPr>
          <p:nvPr/>
        </p:nvSpPr>
        <p:spPr bwMode="auto">
          <a:xfrm>
            <a:off x="1976438" y="2373313"/>
            <a:ext cx="0" cy="121920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148" name="Text Box 10"/>
          <p:cNvSpPr txBox="1">
            <a:spLocks noChangeArrowheads="1"/>
          </p:cNvSpPr>
          <p:nvPr/>
        </p:nvSpPr>
        <p:spPr bwMode="auto">
          <a:xfrm>
            <a:off x="1914525" y="3148013"/>
            <a:ext cx="38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HP001 4 hàng" pitchFamily="34" charset="0"/>
              </a:rPr>
              <a:t>2</a:t>
            </a:r>
          </a:p>
        </p:txBody>
      </p:sp>
      <p:sp>
        <p:nvSpPr>
          <p:cNvPr id="6149" name="Text Box 11"/>
          <p:cNvSpPr txBox="1">
            <a:spLocks noChangeArrowheads="1"/>
          </p:cNvSpPr>
          <p:nvPr/>
        </p:nvSpPr>
        <p:spPr bwMode="auto">
          <a:xfrm>
            <a:off x="587375" y="2881313"/>
            <a:ext cx="30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6150" name="Text Box 13"/>
          <p:cNvSpPr txBox="1">
            <a:spLocks noChangeArrowheads="1"/>
          </p:cNvSpPr>
          <p:nvPr/>
        </p:nvSpPr>
        <p:spPr bwMode="auto">
          <a:xfrm>
            <a:off x="803275" y="2873375"/>
            <a:ext cx="30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002060"/>
                </a:solidFill>
                <a:latin typeface="HP001 4 hàng" pitchFamily="34" charset="0"/>
              </a:rPr>
              <a:t>3</a:t>
            </a:r>
          </a:p>
        </p:txBody>
      </p:sp>
      <p:sp>
        <p:nvSpPr>
          <p:cNvPr id="6151" name="Text Box 16"/>
          <p:cNvSpPr txBox="1">
            <a:spLocks noChangeArrowheads="1"/>
          </p:cNvSpPr>
          <p:nvPr/>
        </p:nvSpPr>
        <p:spPr bwMode="auto">
          <a:xfrm>
            <a:off x="2217738" y="3163888"/>
            <a:ext cx="30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HP001 4 hàng" pitchFamily="34" charset="0"/>
              </a:rPr>
              <a:t>1</a:t>
            </a:r>
          </a:p>
        </p:txBody>
      </p:sp>
      <p:sp>
        <p:nvSpPr>
          <p:cNvPr id="6152" name="Text Box 17"/>
          <p:cNvSpPr txBox="1">
            <a:spLocks noChangeArrowheads="1"/>
          </p:cNvSpPr>
          <p:nvPr/>
        </p:nvSpPr>
        <p:spPr bwMode="auto">
          <a:xfrm>
            <a:off x="803275" y="3459163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6153" name="Text Box 19"/>
          <p:cNvSpPr txBox="1">
            <a:spLocks noChangeArrowheads="1"/>
          </p:cNvSpPr>
          <p:nvPr/>
        </p:nvSpPr>
        <p:spPr bwMode="auto">
          <a:xfrm>
            <a:off x="1073150" y="3486150"/>
            <a:ext cx="45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002060"/>
                </a:solidFill>
                <a:latin typeface="HP001 4 hàng" pitchFamily="34" charset="0"/>
              </a:rPr>
              <a:t>6</a:t>
            </a:r>
          </a:p>
        </p:txBody>
      </p:sp>
      <p:sp>
        <p:nvSpPr>
          <p:cNvPr id="6154" name="Text Box 20"/>
          <p:cNvSpPr txBox="1">
            <a:spLocks noChangeArrowheads="1"/>
          </p:cNvSpPr>
          <p:nvPr/>
        </p:nvSpPr>
        <p:spPr bwMode="auto">
          <a:xfrm>
            <a:off x="2438400" y="3163888"/>
            <a:ext cx="30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2</a:t>
            </a:r>
          </a:p>
        </p:txBody>
      </p:sp>
      <p:sp>
        <p:nvSpPr>
          <p:cNvPr id="6155" name="Text Box 21"/>
          <p:cNvSpPr txBox="1">
            <a:spLocks noChangeArrowheads="1"/>
          </p:cNvSpPr>
          <p:nvPr/>
        </p:nvSpPr>
        <p:spPr bwMode="auto">
          <a:xfrm>
            <a:off x="1087438" y="3967163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6156" name="Text Box 24"/>
          <p:cNvSpPr txBox="1">
            <a:spLocks noChangeArrowheads="1"/>
          </p:cNvSpPr>
          <p:nvPr/>
        </p:nvSpPr>
        <p:spPr bwMode="auto">
          <a:xfrm>
            <a:off x="1347788" y="3967163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002060"/>
                </a:solidFill>
                <a:latin typeface="HP001 4 hàng" pitchFamily="34" charset="0"/>
              </a:rPr>
              <a:t>9</a:t>
            </a:r>
          </a:p>
        </p:txBody>
      </p:sp>
      <p:sp>
        <p:nvSpPr>
          <p:cNvPr id="6157" name="Text Box 25"/>
          <p:cNvSpPr txBox="1">
            <a:spLocks noChangeArrowheads="1"/>
          </p:cNvSpPr>
          <p:nvPr/>
        </p:nvSpPr>
        <p:spPr bwMode="auto">
          <a:xfrm>
            <a:off x="2659063" y="3163888"/>
            <a:ext cx="30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HP001 4 hàng" pitchFamily="34" charset="0"/>
              </a:rPr>
              <a:t>3</a:t>
            </a:r>
          </a:p>
        </p:txBody>
      </p:sp>
      <p:sp>
        <p:nvSpPr>
          <p:cNvPr id="6158" name="Text Box 26"/>
          <p:cNvSpPr txBox="1">
            <a:spLocks noChangeArrowheads="1"/>
          </p:cNvSpPr>
          <p:nvPr/>
        </p:nvSpPr>
        <p:spPr bwMode="auto">
          <a:xfrm>
            <a:off x="1371600" y="442753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6" name="Line 6"/>
          <p:cNvSpPr>
            <a:spLocks noChangeShapeType="1"/>
          </p:cNvSpPr>
          <p:nvPr/>
        </p:nvSpPr>
        <p:spPr bwMode="auto">
          <a:xfrm>
            <a:off x="1958975" y="3006725"/>
            <a:ext cx="1066800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161" name="Text Box 4"/>
          <p:cNvSpPr txBox="1">
            <a:spLocks noChangeArrowheads="1"/>
          </p:cNvSpPr>
          <p:nvPr/>
        </p:nvSpPr>
        <p:spPr bwMode="auto">
          <a:xfrm>
            <a:off x="5199063" y="2409825"/>
            <a:ext cx="3048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HP001 4 hàng" pitchFamily="34" charset="0"/>
              </a:rPr>
              <a:t>  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1276 </a:t>
            </a:r>
            <a:r>
              <a:rPr lang="en-US" sz="3200" b="1" dirty="0" smtClean="0">
                <a:solidFill>
                  <a:srgbClr val="002060"/>
                </a:solidFill>
                <a:latin typeface="HP001 4 hàng" pitchFamily="34" charset="0"/>
              </a:rPr>
              <a:t>    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</a:rPr>
              <a:t>4 </a:t>
            </a:r>
          </a:p>
        </p:txBody>
      </p:sp>
      <p:sp>
        <p:nvSpPr>
          <p:cNvPr id="18" name="Line 6"/>
          <p:cNvSpPr>
            <a:spLocks noChangeShapeType="1"/>
          </p:cNvSpPr>
          <p:nvPr/>
        </p:nvSpPr>
        <p:spPr bwMode="auto">
          <a:xfrm>
            <a:off x="6842125" y="3038475"/>
            <a:ext cx="1066800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163" name="Text Box 7"/>
          <p:cNvSpPr txBox="1">
            <a:spLocks noChangeArrowheads="1"/>
          </p:cNvSpPr>
          <p:nvPr/>
        </p:nvSpPr>
        <p:spPr bwMode="auto">
          <a:xfrm>
            <a:off x="6835775" y="3132138"/>
            <a:ext cx="2286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HP001 4 hàng" pitchFamily="34" charset="0"/>
              </a:rPr>
              <a:t>3</a:t>
            </a:r>
          </a:p>
        </p:txBody>
      </p:sp>
      <p:sp>
        <p:nvSpPr>
          <p:cNvPr id="6164" name="Text Box 10"/>
          <p:cNvSpPr txBox="1">
            <a:spLocks noChangeArrowheads="1"/>
          </p:cNvSpPr>
          <p:nvPr/>
        </p:nvSpPr>
        <p:spPr bwMode="auto">
          <a:xfrm>
            <a:off x="5846763" y="2840038"/>
            <a:ext cx="3048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6165" name="Text Box 11"/>
          <p:cNvSpPr txBox="1">
            <a:spLocks noChangeArrowheads="1"/>
          </p:cNvSpPr>
          <p:nvPr/>
        </p:nvSpPr>
        <p:spPr bwMode="auto">
          <a:xfrm flipH="1">
            <a:off x="7112000" y="3140075"/>
            <a:ext cx="3365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HP001 4 hàng" pitchFamily="34" charset="0"/>
              </a:rPr>
              <a:t>1</a:t>
            </a:r>
          </a:p>
        </p:txBody>
      </p:sp>
      <p:sp>
        <p:nvSpPr>
          <p:cNvPr id="6166" name="Text Box 14"/>
          <p:cNvSpPr txBox="1">
            <a:spLocks noChangeArrowheads="1"/>
          </p:cNvSpPr>
          <p:nvPr/>
        </p:nvSpPr>
        <p:spPr bwMode="auto">
          <a:xfrm>
            <a:off x="6080125" y="2855913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002060"/>
                </a:solidFill>
                <a:latin typeface="HP001 4 hàng" pitchFamily="34" charset="0"/>
              </a:rPr>
              <a:t>7</a:t>
            </a:r>
          </a:p>
        </p:txBody>
      </p:sp>
      <p:sp>
        <p:nvSpPr>
          <p:cNvPr id="6167" name="Text Box 15"/>
          <p:cNvSpPr txBox="1">
            <a:spLocks noChangeArrowheads="1"/>
          </p:cNvSpPr>
          <p:nvPr/>
        </p:nvSpPr>
        <p:spPr bwMode="auto">
          <a:xfrm>
            <a:off x="7356475" y="3124200"/>
            <a:ext cx="2286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HP001 4 hàng" pitchFamily="34" charset="0"/>
              </a:rPr>
              <a:t>9</a:t>
            </a:r>
          </a:p>
        </p:txBody>
      </p:sp>
      <p:sp>
        <p:nvSpPr>
          <p:cNvPr id="6168" name="Text Box 16"/>
          <p:cNvSpPr txBox="1">
            <a:spLocks noChangeArrowheads="1"/>
          </p:cNvSpPr>
          <p:nvPr/>
        </p:nvSpPr>
        <p:spPr bwMode="auto">
          <a:xfrm>
            <a:off x="6062663" y="3322638"/>
            <a:ext cx="4572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3</a:t>
            </a:r>
          </a:p>
        </p:txBody>
      </p:sp>
      <p:sp>
        <p:nvSpPr>
          <p:cNvPr id="6169" name="Text Box 18"/>
          <p:cNvSpPr txBox="1">
            <a:spLocks noChangeArrowheads="1"/>
          </p:cNvSpPr>
          <p:nvPr/>
        </p:nvSpPr>
        <p:spPr bwMode="auto">
          <a:xfrm>
            <a:off x="6329363" y="33020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002060"/>
                </a:solidFill>
                <a:latin typeface="HP001 4 hàng" pitchFamily="34" charset="0"/>
              </a:rPr>
              <a:t>6</a:t>
            </a:r>
          </a:p>
        </p:txBody>
      </p:sp>
      <p:sp>
        <p:nvSpPr>
          <p:cNvPr id="6170" name="Text Box 20"/>
          <p:cNvSpPr txBox="1">
            <a:spLocks noChangeArrowheads="1"/>
          </p:cNvSpPr>
          <p:nvPr/>
        </p:nvSpPr>
        <p:spPr bwMode="auto">
          <a:xfrm>
            <a:off x="6361113" y="3862388"/>
            <a:ext cx="4572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27" name="Line 8"/>
          <p:cNvSpPr>
            <a:spLocks noChangeShapeType="1"/>
          </p:cNvSpPr>
          <p:nvPr/>
        </p:nvSpPr>
        <p:spPr bwMode="auto">
          <a:xfrm>
            <a:off x="6842125" y="2397125"/>
            <a:ext cx="0" cy="121920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Con </a:t>
            </a:r>
            <a:r>
              <a:rPr lang="en-US" sz="4000" dirty="0" err="1" smtClean="0"/>
              <a:t>có</a:t>
            </a:r>
            <a:r>
              <a:rPr lang="en-US" sz="4000" dirty="0" smtClean="0"/>
              <a:t> </a:t>
            </a:r>
            <a:r>
              <a:rPr lang="en-US" sz="4000" dirty="0" err="1"/>
              <a:t>n</a:t>
            </a:r>
            <a:r>
              <a:rPr lang="en-US" sz="4000" dirty="0" err="1" smtClean="0"/>
              <a:t>hận</a:t>
            </a:r>
            <a:r>
              <a:rPr lang="en-US" sz="4000" dirty="0" smtClean="0"/>
              <a:t> </a:t>
            </a:r>
            <a:r>
              <a:rPr lang="en-US" sz="4000" dirty="0" err="1" smtClean="0"/>
              <a:t>xét</a:t>
            </a:r>
            <a:r>
              <a:rPr lang="en-US" sz="4000" dirty="0" smtClean="0"/>
              <a:t> </a:t>
            </a:r>
            <a:r>
              <a:rPr lang="en-US" sz="4000" dirty="0" err="1" smtClean="0"/>
              <a:t>gì</a:t>
            </a:r>
            <a:r>
              <a:rPr lang="en-US" sz="4000" dirty="0" smtClean="0"/>
              <a:t> </a:t>
            </a:r>
            <a:r>
              <a:rPr lang="en-US" sz="4000" dirty="0" err="1" smtClean="0"/>
              <a:t>về</a:t>
            </a:r>
            <a:r>
              <a:rPr lang="en-US" sz="4000" dirty="0" smtClean="0"/>
              <a:t> </a:t>
            </a:r>
            <a:r>
              <a:rPr lang="en-US" sz="4000" dirty="0" err="1" smtClean="0"/>
              <a:t>hai</a:t>
            </a:r>
            <a:r>
              <a:rPr lang="en-US" sz="4000" dirty="0" smtClean="0"/>
              <a:t> </a:t>
            </a:r>
            <a:r>
              <a:rPr lang="en-US" sz="4000" dirty="0" err="1" smtClean="0"/>
              <a:t>phép</a:t>
            </a:r>
            <a:r>
              <a:rPr lang="en-US" sz="4000" dirty="0" smtClean="0"/>
              <a:t> chia?</a:t>
            </a:r>
            <a:endParaRPr lang="vi-VN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" y="457200"/>
            <a:ext cx="8763000" cy="1285875"/>
          </a:xfrm>
        </p:spPr>
        <p:txBody>
          <a:bodyPr/>
          <a:lstStyle/>
          <a:p>
            <a:r>
              <a:rPr lang="en-US" sz="4000" b="1" dirty="0" err="1">
                <a:solidFill>
                  <a:schemeClr val="tx1"/>
                </a:solidFill>
              </a:rPr>
              <a:t>Các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bước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thực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hiện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chia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bốn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cho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một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:</a:t>
            </a:r>
            <a:endParaRPr lang="vi-VN" sz="4000" b="1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0" y="2057400"/>
            <a:ext cx="9144000" cy="33528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3200" b="1" dirty="0" err="1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Đặt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tính</a:t>
            </a:r>
            <a:endParaRPr lang="en-US" sz="32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err="1" smtClean="0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2: 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Chia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theo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trái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sang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phải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(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Mỗi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đều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thực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hiện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3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bước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tính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nhẩm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là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chia-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nhân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-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trừ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)</a:t>
            </a:r>
            <a:endParaRPr lang="en-US" sz="3200" b="1" dirty="0">
              <a:solidFill>
                <a:schemeClr val="tx1"/>
              </a:solidFill>
              <a:latin typeface="HP001 4 hàng" pitchFamily="34" charset="0"/>
            </a:endParaRPr>
          </a:p>
          <a:p>
            <a:pPr algn="l">
              <a:defRPr/>
            </a:pPr>
            <a:endParaRPr lang="en-US" sz="3200" b="1" u="sng" dirty="0" smtClean="0">
              <a:solidFill>
                <a:srgbClr val="C0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u="sng" dirty="0" err="1" smtClean="0">
                <a:solidFill>
                  <a:srgbClr val="C00000"/>
                </a:solidFill>
                <a:latin typeface="HP001 4 hàng" pitchFamily="34" charset="0"/>
              </a:rPr>
              <a:t>Lưu</a:t>
            </a:r>
            <a:r>
              <a:rPr lang="en-US" sz="3200" b="1" u="sng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u="sng" dirty="0">
                <a:solidFill>
                  <a:srgbClr val="C00000"/>
                </a:solidFill>
                <a:latin typeface="HP001 4 hàng" pitchFamily="34" charset="0"/>
              </a:rPr>
              <a:t>ý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: 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Ở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nhất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nếu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lấy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một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chữ</a:t>
            </a:r>
            <a:endParaRPr lang="en-US" sz="3200" b="1" dirty="0" smtClean="0">
              <a:solidFill>
                <a:schemeClr val="tx1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ở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bị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mà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bé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thì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phải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</a:p>
          <a:p>
            <a:pPr algn="l">
              <a:defRPr/>
            </a:pP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lấy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hai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chữ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.</a:t>
            </a:r>
          </a:p>
          <a:p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88710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92" name="Text Box 20"/>
          <p:cNvSpPr txBox="1">
            <a:spLocks noChangeArrowheads="1"/>
          </p:cNvSpPr>
          <p:nvPr/>
        </p:nvSpPr>
        <p:spPr bwMode="auto">
          <a:xfrm>
            <a:off x="236538" y="762000"/>
            <a:ext cx="34401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 err="1" smtClean="0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 1.Tính</a:t>
            </a: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:</a:t>
            </a:r>
          </a:p>
        </p:txBody>
      </p:sp>
      <p:sp>
        <p:nvSpPr>
          <p:cNvPr id="131094" name="Text Box 22"/>
          <p:cNvSpPr txBox="1">
            <a:spLocks noChangeArrowheads="1"/>
          </p:cNvSpPr>
          <p:nvPr/>
        </p:nvSpPr>
        <p:spPr bwMode="auto">
          <a:xfrm>
            <a:off x="-38100" y="2743200"/>
            <a:ext cx="26289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chemeClr val="tx2"/>
                </a:solidFill>
                <a:latin typeface="HP001 4 hàng" pitchFamily="34" charset="0"/>
                <a:sym typeface="Wingdings" pitchFamily="2" charset="2"/>
              </a:rPr>
              <a:t>4862</a:t>
            </a:r>
            <a:r>
              <a:rPr lang="en-US" sz="3600" b="1" dirty="0" smtClean="0">
                <a:solidFill>
                  <a:srgbClr val="C00000"/>
                </a:solidFill>
                <a:latin typeface="HP001 4 hàng" pitchFamily="34" charset="0"/>
                <a:sym typeface="Wingdings" pitchFamily="2" charset="2"/>
              </a:rPr>
              <a:t>    </a:t>
            </a:r>
            <a:r>
              <a:rPr lang="en-US" sz="3600" b="1" dirty="0" smtClean="0">
                <a:solidFill>
                  <a:schemeClr val="tx2"/>
                </a:solidFill>
                <a:latin typeface="HP001 4 hàng" pitchFamily="34" charset="0"/>
                <a:sym typeface="Wingdings" pitchFamily="2" charset="2"/>
              </a:rPr>
              <a:t>2</a:t>
            </a:r>
            <a:endParaRPr lang="en-US" sz="3600" b="1" dirty="0">
              <a:solidFill>
                <a:schemeClr val="tx2"/>
              </a:solidFill>
              <a:latin typeface="HP001 4 hàng" pitchFamily="34" charset="0"/>
              <a:sym typeface="Wingdings" pitchFamily="2" charset="2"/>
            </a:endParaRPr>
          </a:p>
        </p:txBody>
      </p:sp>
      <p:sp>
        <p:nvSpPr>
          <p:cNvPr id="131095" name="Line 23"/>
          <p:cNvSpPr>
            <a:spLocks noChangeShapeType="1"/>
          </p:cNvSpPr>
          <p:nvPr/>
        </p:nvSpPr>
        <p:spPr bwMode="auto">
          <a:xfrm>
            <a:off x="1268413" y="2789238"/>
            <a:ext cx="0" cy="106680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1096" name="Line 24"/>
          <p:cNvSpPr>
            <a:spLocks noChangeShapeType="1"/>
          </p:cNvSpPr>
          <p:nvPr/>
        </p:nvSpPr>
        <p:spPr bwMode="auto">
          <a:xfrm>
            <a:off x="1227138" y="3321050"/>
            <a:ext cx="1179512" cy="1588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1097" name="Text Box 25"/>
          <p:cNvSpPr txBox="1">
            <a:spLocks noChangeArrowheads="1"/>
          </p:cNvSpPr>
          <p:nvPr/>
        </p:nvSpPr>
        <p:spPr bwMode="auto">
          <a:xfrm>
            <a:off x="2743200" y="2819400"/>
            <a:ext cx="3124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C0000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chemeClr val="tx2"/>
                </a:solidFill>
                <a:latin typeface="HP001 4 hàng" pitchFamily="34" charset="0"/>
                <a:sym typeface="Wingdings" pitchFamily="2" charset="2"/>
              </a:rPr>
              <a:t>3369</a:t>
            </a:r>
            <a:r>
              <a:rPr lang="en-US" sz="3600" b="1" dirty="0">
                <a:solidFill>
                  <a:srgbClr val="C00000"/>
                </a:solidFill>
                <a:latin typeface="HP001 4 hàng" pitchFamily="34" charset="0"/>
                <a:sym typeface="Wingdings" pitchFamily="2" charset="2"/>
              </a:rPr>
              <a:t>  </a:t>
            </a:r>
            <a:r>
              <a:rPr lang="en-US" sz="3600" b="1" dirty="0" smtClean="0">
                <a:solidFill>
                  <a:srgbClr val="C00000"/>
                </a:solidFill>
                <a:latin typeface="HP001 4 hàng" pitchFamily="34" charset="0"/>
                <a:sym typeface="Wingdings" pitchFamily="2" charset="2"/>
              </a:rPr>
              <a:t>  </a:t>
            </a:r>
            <a:r>
              <a:rPr lang="en-US" sz="3600" b="1" dirty="0" smtClean="0">
                <a:solidFill>
                  <a:schemeClr val="tx2"/>
                </a:solidFill>
                <a:latin typeface="HP001 4 hàng" pitchFamily="34" charset="0"/>
                <a:sym typeface="Wingdings" pitchFamily="2" charset="2"/>
              </a:rPr>
              <a:t>3</a:t>
            </a:r>
            <a:endParaRPr lang="en-US" sz="3600" b="1" dirty="0">
              <a:solidFill>
                <a:schemeClr val="tx2"/>
              </a:solidFill>
              <a:latin typeface="HP001 4 hàng" pitchFamily="34" charset="0"/>
              <a:sym typeface="Wingdings" pitchFamily="2" charset="2"/>
            </a:endParaRPr>
          </a:p>
        </p:txBody>
      </p:sp>
      <p:sp>
        <p:nvSpPr>
          <p:cNvPr id="131098" name="Line 26"/>
          <p:cNvSpPr>
            <a:spLocks noChangeShapeType="1"/>
          </p:cNvSpPr>
          <p:nvPr/>
        </p:nvSpPr>
        <p:spPr bwMode="auto">
          <a:xfrm>
            <a:off x="4254500" y="2841625"/>
            <a:ext cx="0" cy="1196975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1099" name="Line 27"/>
          <p:cNvSpPr>
            <a:spLocks noChangeShapeType="1"/>
          </p:cNvSpPr>
          <p:nvPr/>
        </p:nvSpPr>
        <p:spPr bwMode="auto">
          <a:xfrm flipV="1">
            <a:off x="4254500" y="3354388"/>
            <a:ext cx="1135063" cy="20637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1100" name="Text Box 28"/>
          <p:cNvSpPr txBox="1">
            <a:spLocks noChangeArrowheads="1"/>
          </p:cNvSpPr>
          <p:nvPr/>
        </p:nvSpPr>
        <p:spPr bwMode="auto">
          <a:xfrm>
            <a:off x="6210300" y="2782887"/>
            <a:ext cx="29337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chemeClr val="tx2"/>
                </a:solidFill>
                <a:latin typeface="HP001 4 hàng" pitchFamily="34" charset="0"/>
                <a:sym typeface="Wingdings" pitchFamily="2" charset="2"/>
              </a:rPr>
              <a:t>2896  4</a:t>
            </a:r>
          </a:p>
        </p:txBody>
      </p:sp>
      <p:sp>
        <p:nvSpPr>
          <p:cNvPr id="131101" name="Line 29"/>
          <p:cNvSpPr>
            <a:spLocks noChangeShapeType="1"/>
          </p:cNvSpPr>
          <p:nvPr/>
        </p:nvSpPr>
        <p:spPr bwMode="auto">
          <a:xfrm>
            <a:off x="7508875" y="2841625"/>
            <a:ext cx="0" cy="1209675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1102" name="Line 30"/>
          <p:cNvSpPr>
            <a:spLocks noChangeShapeType="1"/>
          </p:cNvSpPr>
          <p:nvPr/>
        </p:nvSpPr>
        <p:spPr bwMode="auto">
          <a:xfrm flipV="1">
            <a:off x="7516813" y="3378200"/>
            <a:ext cx="955675" cy="7938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1103" name="Text Box 31"/>
          <p:cNvSpPr txBox="1">
            <a:spLocks noChangeArrowheads="1"/>
          </p:cNvSpPr>
          <p:nvPr/>
        </p:nvSpPr>
        <p:spPr bwMode="auto">
          <a:xfrm>
            <a:off x="1182688" y="3363913"/>
            <a:ext cx="38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HP001 4 hàng" pitchFamily="34" charset="0"/>
              </a:rPr>
              <a:t>2</a:t>
            </a:r>
          </a:p>
        </p:txBody>
      </p:sp>
      <p:sp>
        <p:nvSpPr>
          <p:cNvPr id="131104" name="Text Box 32"/>
          <p:cNvSpPr txBox="1">
            <a:spLocks noChangeArrowheads="1"/>
          </p:cNvSpPr>
          <p:nvPr/>
        </p:nvSpPr>
        <p:spPr bwMode="auto">
          <a:xfrm>
            <a:off x="46038" y="3354388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31105" name="Text Box 33"/>
          <p:cNvSpPr txBox="1">
            <a:spLocks noChangeArrowheads="1"/>
          </p:cNvSpPr>
          <p:nvPr/>
        </p:nvSpPr>
        <p:spPr bwMode="auto">
          <a:xfrm>
            <a:off x="288925" y="3349625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8</a:t>
            </a:r>
          </a:p>
        </p:txBody>
      </p:sp>
      <p:sp>
        <p:nvSpPr>
          <p:cNvPr id="131106" name="Text Box 34"/>
          <p:cNvSpPr txBox="1">
            <a:spLocks noChangeArrowheads="1"/>
          </p:cNvSpPr>
          <p:nvPr/>
        </p:nvSpPr>
        <p:spPr bwMode="auto">
          <a:xfrm>
            <a:off x="1449388" y="3378200"/>
            <a:ext cx="9572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HP001 4 hàng" pitchFamily="34" charset="0"/>
              </a:rPr>
              <a:t>4</a:t>
            </a:r>
            <a:endParaRPr lang="en-US" sz="40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31107" name="Text Box 35"/>
          <p:cNvSpPr txBox="1">
            <a:spLocks noChangeArrowheads="1"/>
          </p:cNvSpPr>
          <p:nvPr/>
        </p:nvSpPr>
        <p:spPr bwMode="auto">
          <a:xfrm>
            <a:off x="266700" y="3867150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31108" name="Text Box 36"/>
          <p:cNvSpPr txBox="1">
            <a:spLocks noChangeArrowheads="1"/>
          </p:cNvSpPr>
          <p:nvPr/>
        </p:nvSpPr>
        <p:spPr bwMode="auto">
          <a:xfrm>
            <a:off x="493713" y="3865563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6</a:t>
            </a:r>
          </a:p>
        </p:txBody>
      </p:sp>
      <p:sp>
        <p:nvSpPr>
          <p:cNvPr id="131109" name="Text Box 37"/>
          <p:cNvSpPr txBox="1">
            <a:spLocks noChangeArrowheads="1"/>
          </p:cNvSpPr>
          <p:nvPr/>
        </p:nvSpPr>
        <p:spPr bwMode="auto">
          <a:xfrm>
            <a:off x="1716088" y="3375025"/>
            <a:ext cx="38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HP001 4 hàng" pitchFamily="34" charset="0"/>
              </a:rPr>
              <a:t>3</a:t>
            </a:r>
            <a:endParaRPr lang="en-US" sz="40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sp>
        <p:nvSpPr>
          <p:cNvPr id="131110" name="Text Box 38"/>
          <p:cNvSpPr txBox="1">
            <a:spLocks noChangeArrowheads="1"/>
          </p:cNvSpPr>
          <p:nvPr/>
        </p:nvSpPr>
        <p:spPr bwMode="auto">
          <a:xfrm>
            <a:off x="533400" y="4344988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31111" name="Text Box 39"/>
          <p:cNvSpPr txBox="1">
            <a:spLocks noChangeArrowheads="1"/>
          </p:cNvSpPr>
          <p:nvPr/>
        </p:nvSpPr>
        <p:spPr bwMode="auto">
          <a:xfrm>
            <a:off x="838200" y="4338638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dirty="0">
                <a:solidFill>
                  <a:srgbClr val="002060"/>
                </a:solidFill>
                <a:latin typeface="HP001 4 hàng" pitchFamily="34" charset="0"/>
              </a:rPr>
              <a:t>2</a:t>
            </a:r>
          </a:p>
        </p:txBody>
      </p:sp>
      <p:sp>
        <p:nvSpPr>
          <p:cNvPr id="131113" name="Text Box 41"/>
          <p:cNvSpPr txBox="1">
            <a:spLocks noChangeArrowheads="1"/>
          </p:cNvSpPr>
          <p:nvPr/>
        </p:nvSpPr>
        <p:spPr bwMode="auto">
          <a:xfrm>
            <a:off x="2047875" y="2759075"/>
            <a:ext cx="533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>
                <a:solidFill>
                  <a:srgbClr val="002060"/>
                </a:solidFill>
                <a:latin typeface="HP001 4 hàng" pitchFamily="34" charset="0"/>
              </a:rPr>
              <a:t>  </a:t>
            </a:r>
            <a:r>
              <a:rPr lang="en-US" sz="4000" b="1" dirty="0">
                <a:solidFill>
                  <a:srgbClr val="FF0000"/>
                </a:solidFill>
                <a:latin typeface="HP001 4 hàng" pitchFamily="34" charset="0"/>
              </a:rPr>
              <a:t>1</a:t>
            </a:r>
          </a:p>
        </p:txBody>
      </p:sp>
      <p:sp>
        <p:nvSpPr>
          <p:cNvPr id="131116" name="Text Box 44"/>
          <p:cNvSpPr txBox="1">
            <a:spLocks noChangeArrowheads="1"/>
          </p:cNvSpPr>
          <p:nvPr/>
        </p:nvSpPr>
        <p:spPr bwMode="auto">
          <a:xfrm>
            <a:off x="801688" y="4865688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31117" name="Text Box 45"/>
          <p:cNvSpPr txBox="1">
            <a:spLocks noChangeArrowheads="1"/>
          </p:cNvSpPr>
          <p:nvPr/>
        </p:nvSpPr>
        <p:spPr bwMode="auto">
          <a:xfrm>
            <a:off x="3962400" y="3581400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i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31120" name="Text Box 48"/>
          <p:cNvSpPr txBox="1">
            <a:spLocks noChangeArrowheads="1"/>
          </p:cNvSpPr>
          <p:nvPr/>
        </p:nvSpPr>
        <p:spPr bwMode="auto">
          <a:xfrm>
            <a:off x="4191000" y="3581400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i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31127" name="Text Box 55"/>
          <p:cNvSpPr txBox="1">
            <a:spLocks noChangeArrowheads="1"/>
          </p:cNvSpPr>
          <p:nvPr/>
        </p:nvSpPr>
        <p:spPr bwMode="auto">
          <a:xfrm>
            <a:off x="4419600" y="3581400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i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31131" name="Text Box 59"/>
          <p:cNvSpPr txBox="1">
            <a:spLocks noChangeArrowheads="1"/>
          </p:cNvSpPr>
          <p:nvPr/>
        </p:nvSpPr>
        <p:spPr bwMode="auto">
          <a:xfrm>
            <a:off x="2936875" y="3440113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31132" name="Text Box 60"/>
          <p:cNvSpPr txBox="1">
            <a:spLocks noChangeArrowheads="1"/>
          </p:cNvSpPr>
          <p:nvPr/>
        </p:nvSpPr>
        <p:spPr bwMode="auto">
          <a:xfrm>
            <a:off x="3200400" y="3421063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3</a:t>
            </a:r>
          </a:p>
        </p:txBody>
      </p:sp>
      <p:sp>
        <p:nvSpPr>
          <p:cNvPr id="131135" name="Text Box 63"/>
          <p:cNvSpPr txBox="1">
            <a:spLocks noChangeArrowheads="1"/>
          </p:cNvSpPr>
          <p:nvPr/>
        </p:nvSpPr>
        <p:spPr bwMode="auto">
          <a:xfrm>
            <a:off x="3200400" y="3879850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31136" name="Text Box 64"/>
          <p:cNvSpPr txBox="1">
            <a:spLocks noChangeArrowheads="1"/>
          </p:cNvSpPr>
          <p:nvPr/>
        </p:nvSpPr>
        <p:spPr bwMode="auto">
          <a:xfrm>
            <a:off x="3486150" y="3892550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6</a:t>
            </a:r>
          </a:p>
        </p:txBody>
      </p:sp>
      <p:sp>
        <p:nvSpPr>
          <p:cNvPr id="131138" name="Text Box 66"/>
          <p:cNvSpPr txBox="1">
            <a:spLocks noChangeArrowheads="1"/>
          </p:cNvSpPr>
          <p:nvPr/>
        </p:nvSpPr>
        <p:spPr bwMode="auto">
          <a:xfrm>
            <a:off x="3810000" y="4321175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9</a:t>
            </a:r>
          </a:p>
        </p:txBody>
      </p:sp>
      <p:sp>
        <p:nvSpPr>
          <p:cNvPr id="131139" name="Text Box 67"/>
          <p:cNvSpPr txBox="1">
            <a:spLocks noChangeArrowheads="1"/>
          </p:cNvSpPr>
          <p:nvPr/>
        </p:nvSpPr>
        <p:spPr bwMode="auto">
          <a:xfrm>
            <a:off x="4254500" y="3581400"/>
            <a:ext cx="17653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HP001 4 hàng" pitchFamily="34" charset="0"/>
              </a:rPr>
              <a:t>1123</a:t>
            </a:r>
            <a:r>
              <a:rPr lang="en-US" sz="4000" b="1" dirty="0">
                <a:solidFill>
                  <a:schemeClr val="bg1"/>
                </a:solidFill>
                <a:latin typeface="HP001 4 hàng" pitchFamily="34" charset="0"/>
              </a:rPr>
              <a:t>3</a:t>
            </a:r>
          </a:p>
        </p:txBody>
      </p:sp>
      <p:sp>
        <p:nvSpPr>
          <p:cNvPr id="131140" name="Text Box 68"/>
          <p:cNvSpPr txBox="1">
            <a:spLocks noChangeArrowheads="1"/>
          </p:cNvSpPr>
          <p:nvPr/>
        </p:nvSpPr>
        <p:spPr bwMode="auto">
          <a:xfrm>
            <a:off x="3486150" y="4335463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31142" name="Text Box 70"/>
          <p:cNvSpPr txBox="1">
            <a:spLocks noChangeArrowheads="1"/>
          </p:cNvSpPr>
          <p:nvPr/>
        </p:nvSpPr>
        <p:spPr bwMode="auto">
          <a:xfrm>
            <a:off x="3806608" y="4873625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31143" name="Text Box 71"/>
          <p:cNvSpPr txBox="1">
            <a:spLocks noChangeArrowheads="1"/>
          </p:cNvSpPr>
          <p:nvPr/>
        </p:nvSpPr>
        <p:spPr bwMode="auto">
          <a:xfrm>
            <a:off x="7508875" y="3508375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HP001 4 hàng" pitchFamily="34" charset="0"/>
              </a:rPr>
              <a:t>7</a:t>
            </a:r>
          </a:p>
        </p:txBody>
      </p:sp>
      <p:sp>
        <p:nvSpPr>
          <p:cNvPr id="131144" name="Text Box 72"/>
          <p:cNvSpPr txBox="1">
            <a:spLocks noChangeArrowheads="1"/>
          </p:cNvSpPr>
          <p:nvPr/>
        </p:nvSpPr>
        <p:spPr bwMode="auto">
          <a:xfrm>
            <a:off x="6446838" y="3386138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0</a:t>
            </a:r>
          </a:p>
        </p:txBody>
      </p:sp>
      <p:sp>
        <p:nvSpPr>
          <p:cNvPr id="131145" name="Text Box 73"/>
          <p:cNvSpPr txBox="1">
            <a:spLocks noChangeArrowheads="1"/>
          </p:cNvSpPr>
          <p:nvPr/>
        </p:nvSpPr>
        <p:spPr bwMode="auto">
          <a:xfrm>
            <a:off x="6761163" y="3363913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9</a:t>
            </a:r>
          </a:p>
        </p:txBody>
      </p:sp>
      <p:sp>
        <p:nvSpPr>
          <p:cNvPr id="131146" name="Text Box 74"/>
          <p:cNvSpPr txBox="1">
            <a:spLocks noChangeArrowheads="1"/>
          </p:cNvSpPr>
          <p:nvPr/>
        </p:nvSpPr>
        <p:spPr bwMode="auto">
          <a:xfrm>
            <a:off x="7804150" y="3487738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HP001 4 hàng" pitchFamily="34" charset="0"/>
              </a:rPr>
              <a:t>2</a:t>
            </a:r>
          </a:p>
        </p:txBody>
      </p:sp>
      <p:sp>
        <p:nvSpPr>
          <p:cNvPr id="131149" name="Text Box 77"/>
          <p:cNvSpPr txBox="1">
            <a:spLocks noChangeArrowheads="1"/>
          </p:cNvSpPr>
          <p:nvPr/>
        </p:nvSpPr>
        <p:spPr bwMode="auto">
          <a:xfrm>
            <a:off x="6802438" y="3933825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dirty="0">
                <a:solidFill>
                  <a:srgbClr val="FF0000"/>
                </a:solidFill>
                <a:latin typeface="HP001 4 hàng" pitchFamily="34" charset="0"/>
              </a:rPr>
              <a:t>1</a:t>
            </a:r>
          </a:p>
        </p:txBody>
      </p:sp>
      <p:sp>
        <p:nvSpPr>
          <p:cNvPr id="131150" name="Text Box 78"/>
          <p:cNvSpPr txBox="1">
            <a:spLocks noChangeArrowheads="1"/>
          </p:cNvSpPr>
          <p:nvPr/>
        </p:nvSpPr>
        <p:spPr bwMode="auto">
          <a:xfrm>
            <a:off x="7040563" y="3924300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HP001 4 hàng" pitchFamily="34" charset="0"/>
              </a:rPr>
              <a:t>6</a:t>
            </a:r>
          </a:p>
        </p:txBody>
      </p:sp>
      <p:sp>
        <p:nvSpPr>
          <p:cNvPr id="131151" name="Text Box 79"/>
          <p:cNvSpPr txBox="1">
            <a:spLocks noChangeArrowheads="1"/>
          </p:cNvSpPr>
          <p:nvPr/>
        </p:nvSpPr>
        <p:spPr bwMode="auto">
          <a:xfrm>
            <a:off x="8091488" y="3529013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HP001 4 hàng" pitchFamily="34" charset="0"/>
              </a:rPr>
              <a:t>4</a:t>
            </a:r>
          </a:p>
        </p:txBody>
      </p:sp>
      <p:sp>
        <p:nvSpPr>
          <p:cNvPr id="131152" name="Text Box 80"/>
          <p:cNvSpPr txBox="1">
            <a:spLocks noChangeArrowheads="1"/>
          </p:cNvSpPr>
          <p:nvPr/>
        </p:nvSpPr>
        <p:spPr bwMode="auto">
          <a:xfrm>
            <a:off x="7040563" y="4429125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dirty="0">
                <a:solidFill>
                  <a:srgbClr val="FF0000"/>
                </a:solidFill>
                <a:latin typeface="HP001 4 hàng" pitchFamily="34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31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31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31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31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31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31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31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31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31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31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31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31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31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31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31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31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31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131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31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131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131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31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31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131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31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31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3" dur="1000"/>
                                        <p:tgtEl>
                                          <p:spTgt spid="131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31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31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131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31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131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1311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131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131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131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31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131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31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131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1311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131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131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131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131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131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131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131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131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131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131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31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131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131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131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131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1311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131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131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131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131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131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131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131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131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13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131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131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1311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131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131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131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1311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6" dur="1000"/>
                                        <p:tgtEl>
                                          <p:spTgt spid="13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131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131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1311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13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7" dur="500"/>
                                        <p:tgtEl>
                                          <p:spTgt spid="13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0" dur="500"/>
                                        <p:tgtEl>
                                          <p:spTgt spid="131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3" dur="500"/>
                                        <p:tgtEl>
                                          <p:spTgt spid="131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6" dur="500"/>
                                        <p:tgtEl>
                                          <p:spTgt spid="131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9" dur="500"/>
                                        <p:tgtEl>
                                          <p:spTgt spid="131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2" dur="500"/>
                                        <p:tgtEl>
                                          <p:spTgt spid="131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5" dur="500"/>
                                        <p:tgtEl>
                                          <p:spTgt spid="131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8" dur="500"/>
                                        <p:tgtEl>
                                          <p:spTgt spid="131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92" grpId="0"/>
      <p:bldP spid="131094" grpId="0"/>
      <p:bldP spid="131097" grpId="0"/>
      <p:bldP spid="131100" grpId="0"/>
      <p:bldP spid="131103" grpId="0"/>
      <p:bldP spid="131104" grpId="0"/>
      <p:bldP spid="131105" grpId="0"/>
      <p:bldP spid="131106" grpId="0"/>
      <p:bldP spid="131107" grpId="0"/>
      <p:bldP spid="131108" grpId="0"/>
      <p:bldP spid="131109" grpId="0"/>
      <p:bldP spid="131110" grpId="0"/>
      <p:bldP spid="131111" grpId="0"/>
      <p:bldP spid="131113" grpId="0"/>
      <p:bldP spid="131116" grpId="0"/>
      <p:bldP spid="131117" grpId="0"/>
      <p:bldP spid="131120" grpId="0"/>
      <p:bldP spid="131127" grpId="0"/>
      <p:bldP spid="131131" grpId="0"/>
      <p:bldP spid="131132" grpId="0"/>
      <p:bldP spid="131135" grpId="0"/>
      <p:bldP spid="131136" grpId="0"/>
      <p:bldP spid="131138" grpId="0"/>
      <p:bldP spid="131139" grpId="0"/>
      <p:bldP spid="131140" grpId="0"/>
      <p:bldP spid="131142" grpId="0"/>
      <p:bldP spid="131143" grpId="0"/>
      <p:bldP spid="131144" grpId="0"/>
      <p:bldP spid="131145" grpId="0"/>
      <p:bldP spid="131146" grpId="0"/>
      <p:bldP spid="131149" grpId="0"/>
      <p:bldP spid="131150" grpId="0"/>
      <p:bldP spid="131151" grpId="0"/>
      <p:bldP spid="1311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0" name="Text Box 4"/>
          <p:cNvSpPr txBox="1">
            <a:spLocks noChangeArrowheads="1"/>
          </p:cNvSpPr>
          <p:nvPr/>
        </p:nvSpPr>
        <p:spPr bwMode="auto">
          <a:xfrm>
            <a:off x="165970" y="79693"/>
            <a:ext cx="8686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sym typeface="Wingdings" pitchFamily="2" charset="2"/>
              </a:rPr>
              <a:t> 2: </a:t>
            </a:r>
          </a:p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Có</a:t>
            </a:r>
            <a:r>
              <a:rPr lang="en-US" sz="2800" b="1" dirty="0" smtClean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1648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gói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bánh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được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chia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đều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vào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4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thùng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.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Hỏi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mỗi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thùng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có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bao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nhiêu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gói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bánh</a:t>
            </a:r>
            <a:r>
              <a:rPr lang="en-US" sz="2800" b="1" dirty="0">
                <a:solidFill>
                  <a:srgbClr val="0070C0"/>
                </a:solidFill>
                <a:latin typeface="HP001 4 hàng" pitchFamily="34" charset="0"/>
                <a:sym typeface="Wingdings" pitchFamily="2" charset="2"/>
              </a:rPr>
              <a:t>?</a:t>
            </a:r>
          </a:p>
        </p:txBody>
      </p:sp>
      <p:sp>
        <p:nvSpPr>
          <p:cNvPr id="132145" name="Text Box 49"/>
          <p:cNvSpPr txBox="1">
            <a:spLocks noChangeArrowheads="1"/>
          </p:cNvSpPr>
          <p:nvPr/>
        </p:nvSpPr>
        <p:spPr bwMode="auto">
          <a:xfrm>
            <a:off x="304800" y="3467100"/>
            <a:ext cx="22098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u="sng" dirty="0" err="1">
                <a:solidFill>
                  <a:srgbClr val="FF0000"/>
                </a:solidFill>
                <a:latin typeface="HP001 4 hàng" pitchFamily="34" charset="0"/>
              </a:rPr>
              <a:t>Tóm</a:t>
            </a:r>
            <a:r>
              <a:rPr lang="en-US" sz="3200" b="1" u="sng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HP001 4 hàng" pitchFamily="34" charset="0"/>
              </a:rPr>
              <a:t>tắt</a:t>
            </a:r>
            <a:r>
              <a:rPr lang="en-US" sz="3200" b="1" u="sng" dirty="0">
                <a:solidFill>
                  <a:srgbClr val="FF0000"/>
                </a:solidFill>
                <a:latin typeface="HP001 4 hàng" pitchFamily="34" charset="0"/>
              </a:rPr>
              <a:t>:</a:t>
            </a:r>
          </a:p>
        </p:txBody>
      </p:sp>
      <p:sp>
        <p:nvSpPr>
          <p:cNvPr id="132146" name="Text Box 50"/>
          <p:cNvSpPr txBox="1">
            <a:spLocks noChangeArrowheads="1"/>
          </p:cNvSpPr>
          <p:nvPr/>
        </p:nvSpPr>
        <p:spPr bwMode="auto">
          <a:xfrm>
            <a:off x="838200" y="4419600"/>
            <a:ext cx="5943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dirty="0" smtClean="0">
                <a:solidFill>
                  <a:srgbClr val="002060"/>
                </a:solidFill>
                <a:latin typeface="HP001 4 hàng" pitchFamily="34" charset="0"/>
              </a:rPr>
              <a:t>4 </a:t>
            </a:r>
            <a:r>
              <a:rPr lang="en-US" sz="3600" dirty="0" err="1" smtClean="0">
                <a:solidFill>
                  <a:srgbClr val="002060"/>
                </a:solidFill>
                <a:latin typeface="HP001 4 hàng" pitchFamily="34" charset="0"/>
              </a:rPr>
              <a:t>thùng</a:t>
            </a:r>
            <a:r>
              <a:rPr lang="en-US" sz="3600" dirty="0" smtClean="0">
                <a:solidFill>
                  <a:srgbClr val="002060"/>
                </a:solidFill>
                <a:latin typeface="HP001 4 hàng" pitchFamily="34" charset="0"/>
              </a:rPr>
              <a:t>: </a:t>
            </a:r>
            <a:r>
              <a:rPr lang="en-US" sz="3600" dirty="0">
                <a:solidFill>
                  <a:srgbClr val="002060"/>
                </a:solidFill>
                <a:latin typeface="HP001 4 hàng" pitchFamily="34" charset="0"/>
              </a:rPr>
              <a:t>1648 </a:t>
            </a:r>
            <a:r>
              <a:rPr lang="en-US" sz="3600" dirty="0" err="1">
                <a:solidFill>
                  <a:srgbClr val="002060"/>
                </a:solidFill>
                <a:latin typeface="HP001 4 hàng" pitchFamily="34" charset="0"/>
              </a:rPr>
              <a:t>gói</a:t>
            </a:r>
            <a:r>
              <a:rPr lang="en-US" sz="3600" dirty="0">
                <a:solidFill>
                  <a:srgbClr val="002060"/>
                </a:solidFill>
                <a:latin typeface="HP001 4 hàng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HP001 4 hàng" pitchFamily="34" charset="0"/>
              </a:rPr>
              <a:t>bánh</a:t>
            </a:r>
            <a:r>
              <a:rPr lang="en-US" sz="3600" dirty="0">
                <a:solidFill>
                  <a:srgbClr val="002060"/>
                </a:solidFill>
                <a:latin typeface="HP001 4 hàng" pitchFamily="34" charset="0"/>
              </a:rPr>
              <a:t>.</a:t>
            </a:r>
          </a:p>
        </p:txBody>
      </p:sp>
      <p:sp>
        <p:nvSpPr>
          <p:cNvPr id="132148" name="Text Box 52"/>
          <p:cNvSpPr txBox="1">
            <a:spLocks noChangeArrowheads="1"/>
          </p:cNvSpPr>
          <p:nvPr/>
        </p:nvSpPr>
        <p:spPr bwMode="auto">
          <a:xfrm>
            <a:off x="914400" y="5065714"/>
            <a:ext cx="5867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dirty="0">
                <a:solidFill>
                  <a:srgbClr val="002060"/>
                </a:solidFill>
                <a:latin typeface="HP001 4 hàng" pitchFamily="34" charset="0"/>
              </a:rPr>
              <a:t>1</a:t>
            </a:r>
            <a:r>
              <a:rPr lang="en-US" sz="3600" dirty="0" smtClean="0">
                <a:solidFill>
                  <a:srgbClr val="002060"/>
                </a:solidFill>
                <a:latin typeface="HP001 4 hàng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HP001 4 hàng" pitchFamily="34" charset="0"/>
              </a:rPr>
              <a:t>thùng</a:t>
            </a:r>
            <a:r>
              <a:rPr lang="en-US" sz="3600" dirty="0" smtClean="0">
                <a:solidFill>
                  <a:srgbClr val="002060"/>
                </a:solidFill>
                <a:latin typeface="HP001 4 hàng" pitchFamily="34" charset="0"/>
              </a:rPr>
              <a:t>: …..   </a:t>
            </a:r>
            <a:r>
              <a:rPr lang="en-US" sz="3600" dirty="0" err="1" smtClean="0">
                <a:solidFill>
                  <a:srgbClr val="002060"/>
                </a:solidFill>
                <a:latin typeface="HP001 4 hàng" pitchFamily="34" charset="0"/>
              </a:rPr>
              <a:t>gói</a:t>
            </a:r>
            <a:r>
              <a:rPr lang="en-US" sz="3600" dirty="0" smtClean="0">
                <a:solidFill>
                  <a:srgbClr val="002060"/>
                </a:solidFill>
                <a:latin typeface="HP001 4 hàng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HP001 4 hàng" pitchFamily="34" charset="0"/>
              </a:rPr>
              <a:t>bánh</a:t>
            </a:r>
            <a:r>
              <a:rPr lang="en-US" sz="3600" dirty="0" smtClean="0">
                <a:solidFill>
                  <a:srgbClr val="002060"/>
                </a:solidFill>
                <a:latin typeface="HP001 4 hàng" pitchFamily="34" charset="0"/>
              </a:rPr>
              <a:t>?</a:t>
            </a:r>
            <a:endParaRPr lang="en-US" sz="3600" dirty="0">
              <a:solidFill>
                <a:srgbClr val="002060"/>
              </a:solidFill>
              <a:latin typeface="HP001 4 hàng" pitchFamily="34" charset="0"/>
            </a:endParaRPr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>
            <a:off x="1219201" y="1295400"/>
            <a:ext cx="22098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 flipV="1">
            <a:off x="4648200" y="1295400"/>
            <a:ext cx="32766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Line 15"/>
          <p:cNvSpPr>
            <a:spLocks noChangeShapeType="1"/>
          </p:cNvSpPr>
          <p:nvPr/>
        </p:nvSpPr>
        <p:spPr bwMode="auto">
          <a:xfrm flipV="1">
            <a:off x="838200" y="1828800"/>
            <a:ext cx="5638800" cy="0"/>
          </a:xfrm>
          <a:prstGeom prst="line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32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32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32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0" grpId="0"/>
      <p:bldP spid="132145" grpId="0"/>
      <p:bldP spid="132146" grpId="0"/>
      <p:bldP spid="13214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268909"/>
  <p:tag name="VIOLETTITLE" val="Chia số có bốn chữ số cho số có một chữ số"/>
  <p:tag name="VIOLETLESSON" val="66"/>
  <p:tag name="VIOLETCATID" val="2194"/>
  <p:tag name="VIOLETSUBJECT" val="Toán học 3"/>
  <p:tag name="VIOLETAUTHORID" val="12092716"/>
  <p:tag name="VIOLETAUTHORNAME" val="Ngô Thúy Xinh"/>
  <p:tag name="VIOLETAUTHORAVATAR" val="no_avatar.jpg"/>
  <p:tag name="VIOLETAUTHORADDRESS" val="trường THPT Ngô Quyền - Bình dương"/>
  <p:tag name="VIOLETDATE" val="2018-02-01 17:25:02"/>
  <p:tag name="VIOLETHIT" val="8"/>
  <p:tag name="VIOLETLIKE" val="0"/>
  <p:tag name="MMPROD_NEXTUNIQUEID" val="10010"/>
  <p:tag name="MMPROD_UIDATA" val="&lt;database version=&quot;7.0&quot;&gt;&lt;object type=&quot;1&quot; unique_id=&quot;10001&quot;&gt;&lt;object type=&quot;2&quot; unique_id=&quot;10082&quot;&gt;&lt;object type=&quot;3&quot; unique_id=&quot;10083&quot;&gt;&lt;property id=&quot;20148&quot; value=&quot;5&quot;/&gt;&lt;property id=&quot;20300&quot; value=&quot;Slide 1&quot;/&gt;&lt;property id=&quot;20307&quot; value=&quot;269&quot;/&gt;&lt;/object&gt;&lt;object type=&quot;3&quot; unique_id=&quot;10084&quot;&gt;&lt;property id=&quot;20148&quot; value=&quot;5&quot;/&gt;&lt;property id=&quot;20300&quot; value=&quot;Slide 2&quot;/&gt;&lt;property id=&quot;20307&quot; value=&quot;259&quot;/&gt;&lt;/object&gt;&lt;object type=&quot;3&quot; unique_id=&quot;10085&quot;&gt;&lt;property id=&quot;20148&quot; value=&quot;5&quot;/&gt;&lt;property id=&quot;20300&quot; value=&quot;Slide 3&quot;/&gt;&lt;property id=&quot;20307&quot; value=&quot;260&quot;/&gt;&lt;/object&gt;&lt;object type=&quot;3&quot; unique_id=&quot;10086&quot;&gt;&lt;property id=&quot;20148&quot; value=&quot;5&quot;/&gt;&lt;property id=&quot;20300&quot; value=&quot;Slide 4&quot;/&gt;&lt;property id=&quot;20307&quot; value=&quot;268&quot;/&gt;&lt;/object&gt;&lt;object type=&quot;3&quot; unique_id=&quot;10087&quot;&gt;&lt;property id=&quot;20148&quot; value=&quot;5&quot;/&gt;&lt;property id=&quot;20300&quot; value=&quot;Slide 5&quot;/&gt;&lt;property id=&quot;20307&quot; value=&quot;270&quot;/&gt;&lt;/object&gt;&lt;object type=&quot;3&quot; unique_id=&quot;10088&quot;&gt;&lt;property id=&quot;20148&quot; value=&quot;5&quot;/&gt;&lt;property id=&quot;20300&quot; value=&quot;Slide 6&quot;/&gt;&lt;property id=&quot;20307&quot; value=&quot;261&quot;/&gt;&lt;/object&gt;&lt;object type=&quot;3&quot; unique_id=&quot;10089&quot;&gt;&lt;property id=&quot;20148&quot; value=&quot;5&quot;/&gt;&lt;property id=&quot;20300&quot; value=&quot;Slide 7&quot;/&gt;&lt;property id=&quot;20307&quot; value=&quot;262&quot;/&gt;&lt;/object&gt;&lt;object type=&quot;3&quot; unique_id=&quot;10090&quot;&gt;&lt;property id=&quot;20148&quot; value=&quot;5&quot;/&gt;&lt;property id=&quot;20300&quot; value=&quot;Slide 8&quot;/&gt;&lt;property id=&quot;20307&quot; value=&quot;263&quot;/&gt;&lt;/object&gt;&lt;object type=&quot;3&quot; unique_id=&quot;10091&quot;&gt;&lt;property id=&quot;20148&quot; value=&quot;5&quot;/&gt;&lt;property id=&quot;20300&quot; value=&quot;Slide 9&quot;/&gt;&lt;property id=&quot;20307&quot; value=&quot;266&quot;/&gt;&lt;/object&gt;&lt;object type=&quot;3&quot; unique_id=&quot;10092&quot;&gt;&lt;property id=&quot;20148&quot; value=&quot;5&quot;/&gt;&lt;property id=&quot;20300&quot; value=&quot;Slide 10&quot;/&gt;&lt;property id=&quot;20307&quot; value=&quot;267&quot;/&gt;&lt;/object&gt;&lt;/object&gt;&lt;object type=&quot;8&quot; unique_id=&quot;10104&quot;&gt;&lt;/object&gt;&lt;/object&gt;&lt;/database&gt;"/>
  <p:tag name="SECTOMILLISECCONVERTED" val="1"/>
  <p:tag name="ISPRING_RESOURCE_PATHS_HASH_PRESENTER" val="73417ec9fae92328ebbcbd239894c453324c46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1140</TotalTime>
  <Words>753</Words>
  <Application>Microsoft Office PowerPoint</Application>
  <PresentationFormat>On-screen Show (4:3)</PresentationFormat>
  <Paragraphs>150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Executive</vt:lpstr>
      <vt:lpstr>PowerPoint Presentation</vt:lpstr>
      <vt:lpstr>Thứ tư ngày 23 tháng 2 năm 2022</vt:lpstr>
      <vt:lpstr>Mục tiêu</vt:lpstr>
      <vt:lpstr>PowerPoint Presentation</vt:lpstr>
      <vt:lpstr>PowerPoint Presentation</vt:lpstr>
      <vt:lpstr>Con có nhận xét gì về hai phép chia?</vt:lpstr>
      <vt:lpstr>Các bước thực hiện chia số có bốn chữ số cho số có một chữ số:</vt:lpstr>
      <vt:lpstr>PowerPoint Presentation</vt:lpstr>
      <vt:lpstr>PowerPoint Presentation</vt:lpstr>
      <vt:lpstr>PowerPoint Presentation</vt:lpstr>
      <vt:lpstr>PowerPoint Presentation</vt:lpstr>
      <vt:lpstr>Các bước thực hiện chia số có bốn chữ số cho số có một chữ số:</vt:lpstr>
      <vt:lpstr>Mục tiêu</vt:lpstr>
      <vt:lpstr>- Học và ôn bài về phép chia; hoàn thành 3 bài tập vào vở (Tr. 117) - Chuẩn bị bài sau: Chia số có bốn chữ số cho số có một chữ số ( tiếp theo Tr. 118) 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THIẾT KẾ BÀI DẠY  MÔN TOÁN</dc:title>
  <dc:creator>A Nam</dc:creator>
  <cp:lastModifiedBy>BKV</cp:lastModifiedBy>
  <cp:revision>170</cp:revision>
  <dcterms:created xsi:type="dcterms:W3CDTF">2006-02-18T11:47:26Z</dcterms:created>
  <dcterms:modified xsi:type="dcterms:W3CDTF">2022-02-23T02:34:39Z</dcterms:modified>
</cp:coreProperties>
</file>