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7"/>
  </p:notesMasterIdLst>
  <p:sldIdLst>
    <p:sldId id="275" r:id="rId2"/>
    <p:sldId id="272" r:id="rId3"/>
    <p:sldId id="276" r:id="rId4"/>
    <p:sldId id="259" r:id="rId5"/>
    <p:sldId id="260" r:id="rId6"/>
    <p:sldId id="268" r:id="rId7"/>
    <p:sldId id="274" r:id="rId8"/>
    <p:sldId id="261" r:id="rId9"/>
    <p:sldId id="262" r:id="rId10"/>
    <p:sldId id="263" r:id="rId11"/>
    <p:sldId id="266" r:id="rId12"/>
    <p:sldId id="280" r:id="rId13"/>
    <p:sldId id="279" r:id="rId14"/>
    <p:sldId id="273" r:id="rId15"/>
    <p:sldId id="267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9999"/>
    <a:srgbClr val="CCECFF"/>
    <a:srgbClr val="66FF99"/>
    <a:srgbClr val="66FFFF"/>
    <a:srgbClr val="660033"/>
    <a:srgbClr val="99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3F21CA-CF6C-48AD-AF71-9A535A1A3389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8BF3BE-8B5F-489D-A461-ABA32494F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18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B9CB05-3792-41D1-AFA8-EEFE5381BC7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78991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8BF3BE-8B5F-489D-A461-ABA32494F54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36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2ED76-31A5-4AAC-AD3D-1F17DFBBC7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0FB4F-6F44-4DC2-9DA0-A2FA3A4A2A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16600-DA25-4F2D-BE04-80E946CD8A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335A2-6575-4A1F-A234-4B24C320A2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6BAFB-9E96-4FAA-9E91-4A9AB8E690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9A0BAA-AA6F-407E-B3CC-353413012F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15676-8A02-4748-9B38-66BFF19FD2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A55B5E-9E3C-48C2-9FF5-31BF34B3F8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438C6-051B-4F17-8791-036C00BB03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50CEF6-DD71-4635-9CF7-9F2C58EA32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0DD1A9-98E6-40D6-86FD-A2E19750E6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8346E310-9A6F-4117-905D-EB09BBB376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117)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70081618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3100388" y="2314575"/>
            <a:ext cx="2971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000" b="1" u="sng" dirty="0" err="1">
                <a:solidFill>
                  <a:srgbClr val="FF0000"/>
                </a:solidFill>
                <a:latin typeface="HP001 4 hàng" pitchFamily="34" charset="0"/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HP001 4 hàng" pitchFamily="34" charset="0"/>
              </a:rPr>
              <a:t>giải</a:t>
            </a:r>
            <a:endParaRPr lang="en-US" sz="3000" b="1" u="sng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319088" y="3051175"/>
            <a:ext cx="7467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400" b="1">
                <a:solidFill>
                  <a:srgbClr val="002060"/>
                </a:solidFill>
                <a:latin typeface="HP001 4 hàng" pitchFamily="34" charset="0"/>
              </a:rPr>
              <a:t>        Số gói bánh mỗi thùng có là:</a:t>
            </a: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852488" y="3876675"/>
            <a:ext cx="7467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1648 : 4 = 412 (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smtClean="0">
                <a:solidFill>
                  <a:srgbClr val="002060"/>
                </a:solidFill>
                <a:latin typeface="HP001 4 hàng" pitchFamily="34" charset="0"/>
              </a:rPr>
              <a:t>)</a:t>
            </a:r>
            <a:endParaRPr lang="en-US" sz="34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33131" name="Text Box 11"/>
          <p:cNvSpPr txBox="1">
            <a:spLocks noChangeArrowheads="1"/>
          </p:cNvSpPr>
          <p:nvPr/>
        </p:nvSpPr>
        <p:spPr bwMode="auto">
          <a:xfrm>
            <a:off x="-152400" y="4876800"/>
            <a:ext cx="780162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3400" b="1" dirty="0" err="1" smtClean="0">
                <a:solidFill>
                  <a:srgbClr val="002060"/>
                </a:solidFill>
                <a:latin typeface="HP001 4 hàng" pitchFamily="34" charset="0"/>
              </a:rPr>
              <a:t>Đáp</a:t>
            </a:r>
            <a:r>
              <a:rPr lang="en-US" sz="34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số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: 412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bánh</a:t>
            </a:r>
            <a:endParaRPr lang="en-US" sz="34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/>
      <p:bldP spid="133129" grpId="0"/>
      <p:bldP spid="133130" grpId="0"/>
      <p:bldP spid="1331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31162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3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x</a:t>
            </a: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0" y="2362200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)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</a:rPr>
              <a:t>x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2 = 1846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4191000" y="2438400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b</a:t>
            </a:r>
            <a:r>
              <a:rPr lang="en-US" sz="3200" dirty="0">
                <a:solidFill>
                  <a:srgbClr val="0000FF"/>
                </a:solidFill>
                <a:latin typeface="HP001 4 hàng" pitchFamily="34" charset="0"/>
              </a:rPr>
              <a:t>)</a:t>
            </a:r>
            <a:r>
              <a:rPr lang="en-US" sz="3200" dirty="0" smtClean="0">
                <a:solidFill>
                  <a:srgbClr val="0000FF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 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1578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381000" y="30480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 =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1846 : 2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400050" y="3733800"/>
            <a:ext cx="33337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 =       923</a:t>
            </a:r>
            <a:endParaRPr lang="en-US" sz="32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5334000" y="3200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1578 : 3</a:t>
            </a:r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5334000" y="3962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526</a:t>
            </a:r>
            <a:endParaRPr lang="en-US" sz="32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/>
      <p:bldP spid="138244" grpId="0"/>
      <p:bldP spid="138245" grpId="0"/>
      <p:bldP spid="138246" grpId="0"/>
      <p:bldP spid="138247" grpId="0"/>
      <p:bldP spid="138248" grpId="0"/>
      <p:bldP spid="1382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2057400"/>
            <a:ext cx="9144000" cy="33528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(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Mỗi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thực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3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tính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nhẩm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nhân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trừ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)</a:t>
            </a:r>
            <a:endParaRPr lang="en-US" sz="3200" b="1" dirty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7085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smtClean="0">
                <a:solidFill>
                  <a:srgbClr val="FF0000"/>
                </a:solidFill>
              </a:rPr>
              <a:t>Mục tiêu</a:t>
            </a:r>
            <a:endParaRPr lang="vi-VN" sz="5400" u="sng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76200" y="1600200"/>
            <a:ext cx="86868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5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48006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Học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và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phép</a:t>
            </a:r>
            <a:r>
              <a:rPr lang="en-US" sz="4000" dirty="0" smtClean="0">
                <a:solidFill>
                  <a:schemeClr val="tx1"/>
                </a:solidFill>
              </a:rPr>
              <a:t> chia;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3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vào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(Tr. </a:t>
            </a:r>
            <a:r>
              <a:rPr lang="en-US" sz="4000" smtClean="0">
                <a:solidFill>
                  <a:schemeClr val="tx1"/>
                </a:solidFill>
              </a:rPr>
              <a:t>117)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Chia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có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bốn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chữ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cho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có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một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chữ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( </a:t>
            </a:r>
            <a:r>
              <a:rPr lang="en-US" sz="4000" dirty="0" err="1" smtClean="0">
                <a:solidFill>
                  <a:schemeClr val="tx1"/>
                </a:solidFill>
              </a:rPr>
              <a:t>tiếp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theo</a:t>
            </a:r>
            <a:r>
              <a:rPr lang="en-US" sz="4000" dirty="0" smtClean="0">
                <a:solidFill>
                  <a:schemeClr val="tx1"/>
                </a:solidFill>
              </a:rPr>
              <a:t> Tr. 118)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0"/>
            <a:ext cx="7391400" cy="5638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924800" cy="1927225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23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09800"/>
            <a:ext cx="7848600" cy="243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117)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4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smtClean="0">
                <a:solidFill>
                  <a:srgbClr val="FF0000"/>
                </a:solidFill>
              </a:rPr>
              <a:t>Mục tiêu</a:t>
            </a:r>
            <a:endParaRPr lang="vi-VN" sz="5400" u="sng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76200" y="1600200"/>
            <a:ext cx="86868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9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160338" y="990600"/>
            <a:ext cx="4183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HP001 4 hàng" pitchFamily="34" charset="0"/>
              </a:rPr>
              <a:t>a)   6369 </a:t>
            </a: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: 3 = ?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30175" y="2397125"/>
            <a:ext cx="19018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6369   </a:t>
            </a:r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>
            <a:off x="1998663" y="2373313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961" name="Line 9"/>
          <p:cNvSpPr>
            <a:spLocks noChangeShapeType="1"/>
          </p:cNvSpPr>
          <p:nvPr/>
        </p:nvSpPr>
        <p:spPr bwMode="auto">
          <a:xfrm>
            <a:off x="2008188" y="2982913"/>
            <a:ext cx="1166812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1930400" y="315595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25963" name="Text Box 11"/>
          <p:cNvSpPr txBox="1">
            <a:spLocks noChangeArrowheads="1"/>
          </p:cNvSpPr>
          <p:nvPr/>
        </p:nvSpPr>
        <p:spPr bwMode="auto">
          <a:xfrm>
            <a:off x="790575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3935413" y="1752600"/>
            <a:ext cx="624840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6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65" name="Text Box 13"/>
          <p:cNvSpPr txBox="1">
            <a:spLocks noChangeArrowheads="1"/>
          </p:cNvSpPr>
          <p:nvPr/>
        </p:nvSpPr>
        <p:spPr bwMode="auto">
          <a:xfrm>
            <a:off x="985838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25968" name="Text Box 16"/>
          <p:cNvSpPr txBox="1">
            <a:spLocks noChangeArrowheads="1"/>
          </p:cNvSpPr>
          <p:nvPr/>
        </p:nvSpPr>
        <p:spPr bwMode="auto">
          <a:xfrm>
            <a:off x="2217738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25969" name="Text Box 17"/>
          <p:cNvSpPr txBox="1">
            <a:spLocks noChangeArrowheads="1"/>
          </p:cNvSpPr>
          <p:nvPr/>
        </p:nvSpPr>
        <p:spPr bwMode="auto">
          <a:xfrm>
            <a:off x="1006475" y="3459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0" name="Text Box 18"/>
          <p:cNvSpPr txBox="1">
            <a:spLocks noChangeArrowheads="1"/>
          </p:cNvSpPr>
          <p:nvPr/>
        </p:nvSpPr>
        <p:spPr bwMode="auto">
          <a:xfrm>
            <a:off x="3962400" y="2819400"/>
            <a:ext cx="624840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3; 3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3;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71" name="Text Box 19"/>
          <p:cNvSpPr txBox="1">
            <a:spLocks noChangeArrowheads="1"/>
          </p:cNvSpPr>
          <p:nvPr/>
        </p:nvSpPr>
        <p:spPr bwMode="auto">
          <a:xfrm>
            <a:off x="1247775" y="345122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25972" name="Text Box 20"/>
          <p:cNvSpPr txBox="1">
            <a:spLocks noChangeArrowheads="1"/>
          </p:cNvSpPr>
          <p:nvPr/>
        </p:nvSpPr>
        <p:spPr bwMode="auto">
          <a:xfrm>
            <a:off x="2438400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25973" name="Text Box 21"/>
          <p:cNvSpPr txBox="1">
            <a:spLocks noChangeArrowheads="1"/>
          </p:cNvSpPr>
          <p:nvPr/>
        </p:nvSpPr>
        <p:spPr bwMode="auto">
          <a:xfrm>
            <a:off x="129063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4" name="Text Box 22"/>
          <p:cNvSpPr txBox="1">
            <a:spLocks noChangeArrowheads="1"/>
          </p:cNvSpPr>
          <p:nvPr/>
        </p:nvSpPr>
        <p:spPr bwMode="auto">
          <a:xfrm>
            <a:off x="3906838" y="3886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2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155098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25977" name="Text Box 25"/>
          <p:cNvSpPr txBox="1">
            <a:spLocks noChangeArrowheads="1"/>
          </p:cNvSpPr>
          <p:nvPr/>
        </p:nvSpPr>
        <p:spPr bwMode="auto">
          <a:xfrm>
            <a:off x="2659063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25978" name="Text Box 26"/>
          <p:cNvSpPr txBox="1">
            <a:spLocks noChangeArrowheads="1"/>
          </p:cNvSpPr>
          <p:nvPr/>
        </p:nvSpPr>
        <p:spPr bwMode="auto">
          <a:xfrm>
            <a:off x="1574800" y="44275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9" name="Text Box 27"/>
          <p:cNvSpPr txBox="1">
            <a:spLocks noChangeArrowheads="1"/>
          </p:cNvSpPr>
          <p:nvPr/>
        </p:nvSpPr>
        <p:spPr bwMode="auto">
          <a:xfrm>
            <a:off x="3906838" y="48006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9; 9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3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9;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80" name="Text Box 28"/>
          <p:cNvSpPr txBox="1">
            <a:spLocks noChangeArrowheads="1"/>
          </p:cNvSpPr>
          <p:nvPr/>
        </p:nvSpPr>
        <p:spPr bwMode="auto">
          <a:xfrm>
            <a:off x="-152400" y="5587425"/>
            <a:ext cx="3327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333399"/>
                </a:solidFill>
                <a:latin typeface="HP001 4 hàng" pitchFamily="34" charset="0"/>
              </a:rPr>
              <a:t>Vậy</a:t>
            </a:r>
            <a:r>
              <a:rPr lang="en-US" sz="3200" b="1" dirty="0" smtClean="0">
                <a:solidFill>
                  <a:srgbClr val="333399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6369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: 3 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0"/>
              </a:rPr>
              <a:t>= </a:t>
            </a:r>
          </a:p>
        </p:txBody>
      </p:sp>
      <p:sp>
        <p:nvSpPr>
          <p:cNvPr id="125981" name="Text Box 29"/>
          <p:cNvSpPr txBox="1">
            <a:spLocks noChangeArrowheads="1"/>
          </p:cNvSpPr>
          <p:nvPr/>
        </p:nvSpPr>
        <p:spPr bwMode="auto">
          <a:xfrm>
            <a:off x="2863850" y="5592763"/>
            <a:ext cx="117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2123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89150" y="2397125"/>
            <a:ext cx="7635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5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25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2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25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25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125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259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25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4" dur="500"/>
                                        <p:tgtEl>
                                          <p:spTgt spid="125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259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25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/>
      <p:bldP spid="125959" grpId="0"/>
      <p:bldP spid="125962" grpId="0"/>
      <p:bldP spid="125963" grpId="0"/>
      <p:bldP spid="125964" grpId="0"/>
      <p:bldP spid="125965" grpId="0"/>
      <p:bldP spid="125968" grpId="0"/>
      <p:bldP spid="125969" grpId="0"/>
      <p:bldP spid="125970" grpId="0"/>
      <p:bldP spid="125971" grpId="0"/>
      <p:bldP spid="125972" grpId="0"/>
      <p:bldP spid="125973" grpId="0"/>
      <p:bldP spid="125974" grpId="0"/>
      <p:bldP spid="125976" grpId="0"/>
      <p:bldP spid="125977" grpId="0"/>
      <p:bldP spid="125978" grpId="0"/>
      <p:bldP spid="125979" grpId="0"/>
      <p:bldP spid="125980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304799" y="762000"/>
            <a:ext cx="2905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b)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1276 : 4 = ?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47638" y="2452688"/>
            <a:ext cx="175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HP001 4 hàng" pitchFamily="34" charset="0"/>
              </a:rPr>
              <a:t>   </a:t>
            </a: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1276   </a:t>
            </a: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1778000" y="2371725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1778000" y="3024188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1784350" y="3175000"/>
            <a:ext cx="228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3335338" y="2065338"/>
            <a:ext cx="662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HP001 4 hàng" pitchFamily="34" charset="0"/>
                <a:sym typeface="Wingdings" pitchFamily="2" charset="2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400" b="1">
                <a:latin typeface="HP001 4 hàng" pitchFamily="34" charset="0"/>
                <a:sym typeface="Wingdings" pitchFamily="2" charset="2"/>
              </a:rPr>
              <a:t>12 chia 4 được 3, </a:t>
            </a:r>
            <a:r>
              <a:rPr lang="en-US" sz="2400" b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 3.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>
                <a:latin typeface="HP001 4 hàng" pitchFamily="34" charset="0"/>
                <a:sym typeface="Wingdings" pitchFamily="2" charset="2"/>
              </a:rPr>
              <a:t>3 nhân 4 bằng 12; 12 trừ 12 bằng 0.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795338" y="2882900"/>
            <a:ext cx="304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 flipH="1">
            <a:off x="2058988" y="3182938"/>
            <a:ext cx="33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3267075" y="3124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7; 7 chia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1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4; 7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3.</a:t>
            </a: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1028700" y="289877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130063" name="Text Box 15"/>
          <p:cNvSpPr txBox="1">
            <a:spLocks noChangeArrowheads="1"/>
          </p:cNvSpPr>
          <p:nvPr/>
        </p:nvSpPr>
        <p:spPr bwMode="auto">
          <a:xfrm>
            <a:off x="2305050" y="3167063"/>
            <a:ext cx="2286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1009650" y="3365500"/>
            <a:ext cx="457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0065" name="Text Box 17"/>
          <p:cNvSpPr txBox="1">
            <a:spLocks noChangeArrowheads="1"/>
          </p:cNvSpPr>
          <p:nvPr/>
        </p:nvSpPr>
        <p:spPr bwMode="auto">
          <a:xfrm>
            <a:off x="3195638" y="4267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36; 36 chia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9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36; 36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30066" name="Text Box 18"/>
          <p:cNvSpPr txBox="1">
            <a:spLocks noChangeArrowheads="1"/>
          </p:cNvSpPr>
          <p:nvPr/>
        </p:nvSpPr>
        <p:spPr bwMode="auto">
          <a:xfrm>
            <a:off x="1277938" y="334486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0068" name="Text Box 20"/>
          <p:cNvSpPr txBox="1">
            <a:spLocks noChangeArrowheads="1"/>
          </p:cNvSpPr>
          <p:nvPr/>
        </p:nvSpPr>
        <p:spPr bwMode="auto">
          <a:xfrm>
            <a:off x="1308100" y="3905250"/>
            <a:ext cx="457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85725" y="5465763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rgbClr val="333399"/>
                </a:solidFill>
                <a:latin typeface="HP001 4 hàng" pitchFamily="34" charset="0"/>
              </a:rPr>
              <a:t> </a:t>
            </a:r>
            <a:r>
              <a:rPr lang="en-US" sz="2800" dirty="0" err="1" smtClean="0">
                <a:solidFill>
                  <a:srgbClr val="333399"/>
                </a:solidFill>
                <a:latin typeface="HP001 4 hàng" pitchFamily="34" charset="0"/>
              </a:rPr>
              <a:t>Vậy</a:t>
            </a:r>
            <a:r>
              <a:rPr lang="en-US" sz="2800" dirty="0" smtClean="0">
                <a:solidFill>
                  <a:srgbClr val="333399"/>
                </a:solidFill>
                <a:latin typeface="HP001 4 hàng" pitchFamily="34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</a:rPr>
              <a:t>1276 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0"/>
              </a:rPr>
              <a:t>: 4 =</a:t>
            </a:r>
            <a:r>
              <a:rPr lang="en-US" sz="2800" dirty="0">
                <a:solidFill>
                  <a:srgbClr val="FF0000"/>
                </a:solidFill>
                <a:latin typeface="HP001 4 hàng" pitchFamily="34" charset="0"/>
              </a:rPr>
              <a:t> </a:t>
            </a:r>
          </a:p>
        </p:txBody>
      </p:sp>
      <p:sp>
        <p:nvSpPr>
          <p:cNvPr id="130072" name="Text Box 24"/>
          <p:cNvSpPr txBox="1">
            <a:spLocks noChangeArrowheads="1"/>
          </p:cNvSpPr>
          <p:nvPr/>
        </p:nvSpPr>
        <p:spPr bwMode="auto">
          <a:xfrm>
            <a:off x="2635250" y="5446713"/>
            <a:ext cx="869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319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08175" y="2422525"/>
            <a:ext cx="481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0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0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30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30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30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30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30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3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/>
      <p:bldP spid="130052" grpId="0"/>
      <p:bldP spid="130055" grpId="0"/>
      <p:bldP spid="130057" grpId="0"/>
      <p:bldP spid="130058" grpId="0"/>
      <p:bldP spid="130059" grpId="0"/>
      <p:bldP spid="130061" grpId="0"/>
      <p:bldP spid="130062" grpId="0"/>
      <p:bldP spid="130063" grpId="0"/>
      <p:bldP spid="130064" grpId="0"/>
      <p:bldP spid="130065" grpId="0"/>
      <p:bldP spid="130066" grpId="0"/>
      <p:bldP spid="130068" grpId="0"/>
      <p:bldP spid="130070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130175" y="2397125"/>
            <a:ext cx="3124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6369 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3 </a:t>
            </a:r>
          </a:p>
        </p:txBody>
      </p:sp>
      <p:sp>
        <p:nvSpPr>
          <p:cNvPr id="3" name="Line 8"/>
          <p:cNvSpPr>
            <a:spLocks noChangeShapeType="1"/>
          </p:cNvSpPr>
          <p:nvPr/>
        </p:nvSpPr>
        <p:spPr bwMode="auto">
          <a:xfrm>
            <a:off x="1976438" y="2373313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914525" y="31480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6149" name="Text Box 11"/>
          <p:cNvSpPr txBox="1">
            <a:spLocks noChangeArrowheads="1"/>
          </p:cNvSpPr>
          <p:nvPr/>
        </p:nvSpPr>
        <p:spPr bwMode="auto">
          <a:xfrm>
            <a:off x="790575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1006475" y="2873375"/>
            <a:ext cx="30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51" name="Text Box 16"/>
          <p:cNvSpPr txBox="1">
            <a:spLocks noChangeArrowheads="1"/>
          </p:cNvSpPr>
          <p:nvPr/>
        </p:nvSpPr>
        <p:spPr bwMode="auto">
          <a:xfrm>
            <a:off x="2217738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6152" name="Text Box 17"/>
          <p:cNvSpPr txBox="1">
            <a:spLocks noChangeArrowheads="1"/>
          </p:cNvSpPr>
          <p:nvPr/>
        </p:nvSpPr>
        <p:spPr bwMode="auto">
          <a:xfrm>
            <a:off x="1006475" y="3459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3" name="Text Box 19"/>
          <p:cNvSpPr txBox="1">
            <a:spLocks noChangeArrowheads="1"/>
          </p:cNvSpPr>
          <p:nvPr/>
        </p:nvSpPr>
        <p:spPr bwMode="auto">
          <a:xfrm>
            <a:off x="1276350" y="348615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6154" name="Text Box 20"/>
          <p:cNvSpPr txBox="1">
            <a:spLocks noChangeArrowheads="1"/>
          </p:cNvSpPr>
          <p:nvPr/>
        </p:nvSpPr>
        <p:spPr bwMode="auto">
          <a:xfrm>
            <a:off x="2438400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6155" name="Text Box 21"/>
          <p:cNvSpPr txBox="1">
            <a:spLocks noChangeArrowheads="1"/>
          </p:cNvSpPr>
          <p:nvPr/>
        </p:nvSpPr>
        <p:spPr bwMode="auto">
          <a:xfrm>
            <a:off x="129063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6" name="Text Box 24"/>
          <p:cNvSpPr txBox="1">
            <a:spLocks noChangeArrowheads="1"/>
          </p:cNvSpPr>
          <p:nvPr/>
        </p:nvSpPr>
        <p:spPr bwMode="auto">
          <a:xfrm>
            <a:off x="155098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6157" name="Text Box 25"/>
          <p:cNvSpPr txBox="1">
            <a:spLocks noChangeArrowheads="1"/>
          </p:cNvSpPr>
          <p:nvPr/>
        </p:nvSpPr>
        <p:spPr bwMode="auto">
          <a:xfrm>
            <a:off x="2659063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58" name="Text Box 26"/>
          <p:cNvSpPr txBox="1">
            <a:spLocks noChangeArrowheads="1"/>
          </p:cNvSpPr>
          <p:nvPr/>
        </p:nvSpPr>
        <p:spPr bwMode="auto">
          <a:xfrm>
            <a:off x="1574800" y="44275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1958975" y="3006725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61" name="Text Box 4"/>
          <p:cNvSpPr txBox="1">
            <a:spLocks noChangeArrowheads="1"/>
          </p:cNvSpPr>
          <p:nvPr/>
        </p:nvSpPr>
        <p:spPr bwMode="auto">
          <a:xfrm>
            <a:off x="5199063" y="2409825"/>
            <a:ext cx="304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1276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4 </a:t>
            </a: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6842125" y="3038475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63" name="Text Box 7"/>
          <p:cNvSpPr txBox="1">
            <a:spLocks noChangeArrowheads="1"/>
          </p:cNvSpPr>
          <p:nvPr/>
        </p:nvSpPr>
        <p:spPr bwMode="auto">
          <a:xfrm>
            <a:off x="6835775" y="3132138"/>
            <a:ext cx="2286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64" name="Text Box 10"/>
          <p:cNvSpPr txBox="1">
            <a:spLocks noChangeArrowheads="1"/>
          </p:cNvSpPr>
          <p:nvPr/>
        </p:nvSpPr>
        <p:spPr bwMode="auto">
          <a:xfrm>
            <a:off x="5846763" y="2840038"/>
            <a:ext cx="3048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65" name="Text Box 11"/>
          <p:cNvSpPr txBox="1">
            <a:spLocks noChangeArrowheads="1"/>
          </p:cNvSpPr>
          <p:nvPr/>
        </p:nvSpPr>
        <p:spPr bwMode="auto">
          <a:xfrm flipH="1">
            <a:off x="7112000" y="3140075"/>
            <a:ext cx="33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6166" name="Text Box 14"/>
          <p:cNvSpPr txBox="1">
            <a:spLocks noChangeArrowheads="1"/>
          </p:cNvSpPr>
          <p:nvPr/>
        </p:nvSpPr>
        <p:spPr bwMode="auto">
          <a:xfrm>
            <a:off x="6080125" y="285591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6167" name="Text Box 15"/>
          <p:cNvSpPr txBox="1">
            <a:spLocks noChangeArrowheads="1"/>
          </p:cNvSpPr>
          <p:nvPr/>
        </p:nvSpPr>
        <p:spPr bwMode="auto">
          <a:xfrm>
            <a:off x="7356475" y="3124200"/>
            <a:ext cx="228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6168" name="Text Box 16"/>
          <p:cNvSpPr txBox="1">
            <a:spLocks noChangeArrowheads="1"/>
          </p:cNvSpPr>
          <p:nvPr/>
        </p:nvSpPr>
        <p:spPr bwMode="auto">
          <a:xfrm>
            <a:off x="6062663" y="3322638"/>
            <a:ext cx="457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69" name="Text Box 18"/>
          <p:cNvSpPr txBox="1">
            <a:spLocks noChangeArrowheads="1"/>
          </p:cNvSpPr>
          <p:nvPr/>
        </p:nvSpPr>
        <p:spPr bwMode="auto">
          <a:xfrm>
            <a:off x="6329363" y="3302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6170" name="Text Box 20"/>
          <p:cNvSpPr txBox="1">
            <a:spLocks noChangeArrowheads="1"/>
          </p:cNvSpPr>
          <p:nvPr/>
        </p:nvSpPr>
        <p:spPr bwMode="auto">
          <a:xfrm>
            <a:off x="6361113" y="3862388"/>
            <a:ext cx="457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27" name="Line 8"/>
          <p:cNvSpPr>
            <a:spLocks noChangeShapeType="1"/>
          </p:cNvSpPr>
          <p:nvPr/>
        </p:nvSpPr>
        <p:spPr bwMode="auto">
          <a:xfrm>
            <a:off x="6842125" y="2397125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/>
              <a:t>n</a:t>
            </a:r>
            <a:r>
              <a:rPr lang="en-US" sz="4000" dirty="0" err="1" smtClean="0"/>
              <a:t>hận</a:t>
            </a:r>
            <a:r>
              <a:rPr lang="en-US" sz="4000" dirty="0" smtClean="0"/>
              <a:t> </a:t>
            </a:r>
            <a:r>
              <a:rPr lang="en-US" sz="4000" dirty="0" err="1" smtClean="0"/>
              <a:t>xét</a:t>
            </a:r>
            <a:r>
              <a:rPr lang="en-US" sz="4000" dirty="0" smtClean="0"/>
              <a:t> </a:t>
            </a:r>
            <a:r>
              <a:rPr lang="en-US" sz="4000" dirty="0" err="1" smtClean="0"/>
              <a:t>gì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hai</a:t>
            </a:r>
            <a:r>
              <a:rPr lang="en-US" sz="4000" dirty="0" smtClean="0"/>
              <a:t> </a:t>
            </a:r>
            <a:r>
              <a:rPr lang="en-US" sz="4000" dirty="0" err="1" smtClean="0"/>
              <a:t>phép</a:t>
            </a:r>
            <a:r>
              <a:rPr lang="en-US" sz="4000" dirty="0" smtClean="0"/>
              <a:t> chia?</a:t>
            </a:r>
            <a:endParaRPr lang="vi-V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2057400"/>
            <a:ext cx="9144000" cy="33528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(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Mỗi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thực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3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tính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nhẩm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nhân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trừ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)</a:t>
            </a:r>
            <a:endParaRPr lang="en-US" sz="3200" b="1" dirty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8871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92" name="Text Box 20"/>
          <p:cNvSpPr txBox="1">
            <a:spLocks noChangeArrowheads="1"/>
          </p:cNvSpPr>
          <p:nvPr/>
        </p:nvSpPr>
        <p:spPr bwMode="auto">
          <a:xfrm>
            <a:off x="236538" y="762000"/>
            <a:ext cx="34401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1.Tính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:</a:t>
            </a:r>
          </a:p>
        </p:txBody>
      </p:sp>
      <p:sp>
        <p:nvSpPr>
          <p:cNvPr id="131094" name="Text Box 22"/>
          <p:cNvSpPr txBox="1">
            <a:spLocks noChangeArrowheads="1"/>
          </p:cNvSpPr>
          <p:nvPr/>
        </p:nvSpPr>
        <p:spPr bwMode="auto">
          <a:xfrm>
            <a:off x="-38100" y="2743200"/>
            <a:ext cx="2628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4862</a:t>
            </a:r>
            <a:r>
              <a:rPr lang="en-US" sz="3600" b="1" dirty="0" smtClean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  </a:t>
            </a: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2</a:t>
            </a:r>
            <a:endParaRPr lang="en-US" sz="3600" b="1" dirty="0">
              <a:solidFill>
                <a:schemeClr val="tx2"/>
              </a:solidFill>
              <a:latin typeface="HP001 4 hàng" pitchFamily="34" charset="0"/>
              <a:sym typeface="Wingdings" pitchFamily="2" charset="2"/>
            </a:endParaRPr>
          </a:p>
        </p:txBody>
      </p:sp>
      <p:sp>
        <p:nvSpPr>
          <p:cNvPr id="131095" name="Line 23"/>
          <p:cNvSpPr>
            <a:spLocks noChangeShapeType="1"/>
          </p:cNvSpPr>
          <p:nvPr/>
        </p:nvSpPr>
        <p:spPr bwMode="auto">
          <a:xfrm>
            <a:off x="1268413" y="2789238"/>
            <a:ext cx="0" cy="10668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6" name="Line 24"/>
          <p:cNvSpPr>
            <a:spLocks noChangeShapeType="1"/>
          </p:cNvSpPr>
          <p:nvPr/>
        </p:nvSpPr>
        <p:spPr bwMode="auto">
          <a:xfrm>
            <a:off x="1227138" y="3321050"/>
            <a:ext cx="1179512" cy="158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7" name="Text Box 25"/>
          <p:cNvSpPr txBox="1">
            <a:spLocks noChangeArrowheads="1"/>
          </p:cNvSpPr>
          <p:nvPr/>
        </p:nvSpPr>
        <p:spPr bwMode="auto">
          <a:xfrm>
            <a:off x="2743200" y="2819400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3369</a:t>
            </a:r>
            <a:r>
              <a:rPr lang="en-US" sz="3600" b="1" dirty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</a:t>
            </a:r>
            <a:r>
              <a:rPr lang="en-US" sz="3600" b="1" dirty="0" smtClean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</a:t>
            </a: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3</a:t>
            </a:r>
            <a:endParaRPr lang="en-US" sz="3600" b="1" dirty="0">
              <a:solidFill>
                <a:schemeClr val="tx2"/>
              </a:solidFill>
              <a:latin typeface="HP001 4 hàng" pitchFamily="34" charset="0"/>
              <a:sym typeface="Wingdings" pitchFamily="2" charset="2"/>
            </a:endParaRPr>
          </a:p>
        </p:txBody>
      </p:sp>
      <p:sp>
        <p:nvSpPr>
          <p:cNvPr id="131098" name="Line 26"/>
          <p:cNvSpPr>
            <a:spLocks noChangeShapeType="1"/>
          </p:cNvSpPr>
          <p:nvPr/>
        </p:nvSpPr>
        <p:spPr bwMode="auto">
          <a:xfrm>
            <a:off x="4254500" y="2841625"/>
            <a:ext cx="0" cy="119697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9" name="Line 27"/>
          <p:cNvSpPr>
            <a:spLocks noChangeShapeType="1"/>
          </p:cNvSpPr>
          <p:nvPr/>
        </p:nvSpPr>
        <p:spPr bwMode="auto">
          <a:xfrm flipV="1">
            <a:off x="4254500" y="3354388"/>
            <a:ext cx="1135063" cy="206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0" name="Text Box 28"/>
          <p:cNvSpPr txBox="1">
            <a:spLocks noChangeArrowheads="1"/>
          </p:cNvSpPr>
          <p:nvPr/>
        </p:nvSpPr>
        <p:spPr bwMode="auto">
          <a:xfrm>
            <a:off x="6210300" y="2782887"/>
            <a:ext cx="2933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2896  4</a:t>
            </a:r>
          </a:p>
        </p:txBody>
      </p:sp>
      <p:sp>
        <p:nvSpPr>
          <p:cNvPr id="131101" name="Line 29"/>
          <p:cNvSpPr>
            <a:spLocks noChangeShapeType="1"/>
          </p:cNvSpPr>
          <p:nvPr/>
        </p:nvSpPr>
        <p:spPr bwMode="auto">
          <a:xfrm>
            <a:off x="7508875" y="2841625"/>
            <a:ext cx="0" cy="120967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2" name="Line 30"/>
          <p:cNvSpPr>
            <a:spLocks noChangeShapeType="1"/>
          </p:cNvSpPr>
          <p:nvPr/>
        </p:nvSpPr>
        <p:spPr bwMode="auto">
          <a:xfrm flipV="1">
            <a:off x="7516813" y="3378200"/>
            <a:ext cx="955675" cy="793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3" name="Text Box 31"/>
          <p:cNvSpPr txBox="1">
            <a:spLocks noChangeArrowheads="1"/>
          </p:cNvSpPr>
          <p:nvPr/>
        </p:nvSpPr>
        <p:spPr bwMode="auto">
          <a:xfrm>
            <a:off x="1182688" y="3363913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04" name="Text Box 32"/>
          <p:cNvSpPr txBox="1">
            <a:spLocks noChangeArrowheads="1"/>
          </p:cNvSpPr>
          <p:nvPr/>
        </p:nvSpPr>
        <p:spPr bwMode="auto">
          <a:xfrm>
            <a:off x="46038" y="33543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05" name="Text Box 33"/>
          <p:cNvSpPr txBox="1">
            <a:spLocks noChangeArrowheads="1"/>
          </p:cNvSpPr>
          <p:nvPr/>
        </p:nvSpPr>
        <p:spPr bwMode="auto">
          <a:xfrm>
            <a:off x="288925" y="33496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8</a:t>
            </a:r>
          </a:p>
        </p:txBody>
      </p:sp>
      <p:sp>
        <p:nvSpPr>
          <p:cNvPr id="131106" name="Text Box 34"/>
          <p:cNvSpPr txBox="1">
            <a:spLocks noChangeArrowheads="1"/>
          </p:cNvSpPr>
          <p:nvPr/>
        </p:nvSpPr>
        <p:spPr bwMode="auto">
          <a:xfrm>
            <a:off x="1449388" y="3378200"/>
            <a:ext cx="9572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HP001 4 hàng" pitchFamily="34" charset="0"/>
              </a:rPr>
              <a:t>4</a:t>
            </a:r>
            <a:endParaRPr lang="en-US" sz="4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1107" name="Text Box 35"/>
          <p:cNvSpPr txBox="1">
            <a:spLocks noChangeArrowheads="1"/>
          </p:cNvSpPr>
          <p:nvPr/>
        </p:nvSpPr>
        <p:spPr bwMode="auto">
          <a:xfrm>
            <a:off x="266700" y="38671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08" name="Text Box 36"/>
          <p:cNvSpPr txBox="1">
            <a:spLocks noChangeArrowheads="1"/>
          </p:cNvSpPr>
          <p:nvPr/>
        </p:nvSpPr>
        <p:spPr bwMode="auto">
          <a:xfrm>
            <a:off x="493713" y="38655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09" name="Text Box 37"/>
          <p:cNvSpPr txBox="1">
            <a:spLocks noChangeArrowheads="1"/>
          </p:cNvSpPr>
          <p:nvPr/>
        </p:nvSpPr>
        <p:spPr bwMode="auto">
          <a:xfrm>
            <a:off x="1716088" y="3375025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HP001 4 hàng" pitchFamily="34" charset="0"/>
              </a:rPr>
              <a:t>3</a:t>
            </a:r>
            <a:endParaRPr lang="en-US" sz="4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1110" name="Text Box 38"/>
          <p:cNvSpPr txBox="1">
            <a:spLocks noChangeArrowheads="1"/>
          </p:cNvSpPr>
          <p:nvPr/>
        </p:nvSpPr>
        <p:spPr bwMode="auto">
          <a:xfrm>
            <a:off x="533400" y="43449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11" name="Text Box 39"/>
          <p:cNvSpPr txBox="1">
            <a:spLocks noChangeArrowheads="1"/>
          </p:cNvSpPr>
          <p:nvPr/>
        </p:nvSpPr>
        <p:spPr bwMode="auto">
          <a:xfrm>
            <a:off x="838200" y="43386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00206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13" name="Text Box 41"/>
          <p:cNvSpPr txBox="1">
            <a:spLocks noChangeArrowheads="1"/>
          </p:cNvSpPr>
          <p:nvPr/>
        </p:nvSpPr>
        <p:spPr bwMode="auto">
          <a:xfrm>
            <a:off x="2047875" y="2759075"/>
            <a:ext cx="533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</a:rPr>
              <a:t>  </a:t>
            </a: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1116" name="Text Box 44"/>
          <p:cNvSpPr txBox="1">
            <a:spLocks noChangeArrowheads="1"/>
          </p:cNvSpPr>
          <p:nvPr/>
        </p:nvSpPr>
        <p:spPr bwMode="auto">
          <a:xfrm>
            <a:off x="801688" y="48656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17" name="Text Box 45"/>
          <p:cNvSpPr txBox="1">
            <a:spLocks noChangeArrowheads="1"/>
          </p:cNvSpPr>
          <p:nvPr/>
        </p:nvSpPr>
        <p:spPr bwMode="auto">
          <a:xfrm>
            <a:off x="39624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1120" name="Text Box 48"/>
          <p:cNvSpPr txBox="1">
            <a:spLocks noChangeArrowheads="1"/>
          </p:cNvSpPr>
          <p:nvPr/>
        </p:nvSpPr>
        <p:spPr bwMode="auto">
          <a:xfrm>
            <a:off x="41910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1127" name="Text Box 55"/>
          <p:cNvSpPr txBox="1">
            <a:spLocks noChangeArrowheads="1"/>
          </p:cNvSpPr>
          <p:nvPr/>
        </p:nvSpPr>
        <p:spPr bwMode="auto">
          <a:xfrm>
            <a:off x="44196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31131" name="Text Box 59"/>
          <p:cNvSpPr txBox="1">
            <a:spLocks noChangeArrowheads="1"/>
          </p:cNvSpPr>
          <p:nvPr/>
        </p:nvSpPr>
        <p:spPr bwMode="auto">
          <a:xfrm>
            <a:off x="2936875" y="34401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32" name="Text Box 60"/>
          <p:cNvSpPr txBox="1">
            <a:spLocks noChangeArrowheads="1"/>
          </p:cNvSpPr>
          <p:nvPr/>
        </p:nvSpPr>
        <p:spPr bwMode="auto">
          <a:xfrm>
            <a:off x="3200400" y="34210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1135" name="Text Box 63"/>
          <p:cNvSpPr txBox="1">
            <a:spLocks noChangeArrowheads="1"/>
          </p:cNvSpPr>
          <p:nvPr/>
        </p:nvSpPr>
        <p:spPr bwMode="auto">
          <a:xfrm>
            <a:off x="3200400" y="38798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36" name="Text Box 64"/>
          <p:cNvSpPr txBox="1">
            <a:spLocks noChangeArrowheads="1"/>
          </p:cNvSpPr>
          <p:nvPr/>
        </p:nvSpPr>
        <p:spPr bwMode="auto">
          <a:xfrm>
            <a:off x="3486150" y="38925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38" name="Text Box 66"/>
          <p:cNvSpPr txBox="1">
            <a:spLocks noChangeArrowheads="1"/>
          </p:cNvSpPr>
          <p:nvPr/>
        </p:nvSpPr>
        <p:spPr bwMode="auto">
          <a:xfrm>
            <a:off x="3810000" y="432117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1139" name="Text Box 67"/>
          <p:cNvSpPr txBox="1">
            <a:spLocks noChangeArrowheads="1"/>
          </p:cNvSpPr>
          <p:nvPr/>
        </p:nvSpPr>
        <p:spPr bwMode="auto">
          <a:xfrm>
            <a:off x="4254500" y="3581400"/>
            <a:ext cx="1765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1123</a:t>
            </a:r>
            <a:r>
              <a:rPr lang="en-US" sz="4000" b="1" dirty="0">
                <a:solidFill>
                  <a:schemeClr val="bg1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1140" name="Text Box 68"/>
          <p:cNvSpPr txBox="1">
            <a:spLocks noChangeArrowheads="1"/>
          </p:cNvSpPr>
          <p:nvPr/>
        </p:nvSpPr>
        <p:spPr bwMode="auto">
          <a:xfrm>
            <a:off x="3486150" y="43354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2" name="Text Box 70"/>
          <p:cNvSpPr txBox="1">
            <a:spLocks noChangeArrowheads="1"/>
          </p:cNvSpPr>
          <p:nvPr/>
        </p:nvSpPr>
        <p:spPr bwMode="auto">
          <a:xfrm>
            <a:off x="3806608" y="48736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3" name="Text Box 71"/>
          <p:cNvSpPr txBox="1">
            <a:spLocks noChangeArrowheads="1"/>
          </p:cNvSpPr>
          <p:nvPr/>
        </p:nvSpPr>
        <p:spPr bwMode="auto">
          <a:xfrm>
            <a:off x="7508875" y="350837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131144" name="Text Box 72"/>
          <p:cNvSpPr txBox="1">
            <a:spLocks noChangeArrowheads="1"/>
          </p:cNvSpPr>
          <p:nvPr/>
        </p:nvSpPr>
        <p:spPr bwMode="auto">
          <a:xfrm>
            <a:off x="6446838" y="33861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5" name="Text Box 73"/>
          <p:cNvSpPr txBox="1">
            <a:spLocks noChangeArrowheads="1"/>
          </p:cNvSpPr>
          <p:nvPr/>
        </p:nvSpPr>
        <p:spPr bwMode="auto">
          <a:xfrm>
            <a:off x="6761163" y="33639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1146" name="Text Box 74"/>
          <p:cNvSpPr txBox="1">
            <a:spLocks noChangeArrowheads="1"/>
          </p:cNvSpPr>
          <p:nvPr/>
        </p:nvSpPr>
        <p:spPr bwMode="auto">
          <a:xfrm>
            <a:off x="7804150" y="34877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49" name="Text Box 77"/>
          <p:cNvSpPr txBox="1">
            <a:spLocks noChangeArrowheads="1"/>
          </p:cNvSpPr>
          <p:nvPr/>
        </p:nvSpPr>
        <p:spPr bwMode="auto">
          <a:xfrm>
            <a:off x="6802438" y="39338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1150" name="Text Box 78"/>
          <p:cNvSpPr txBox="1">
            <a:spLocks noChangeArrowheads="1"/>
          </p:cNvSpPr>
          <p:nvPr/>
        </p:nvSpPr>
        <p:spPr bwMode="auto">
          <a:xfrm>
            <a:off x="7040563" y="39243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51" name="Text Box 79"/>
          <p:cNvSpPr txBox="1">
            <a:spLocks noChangeArrowheads="1"/>
          </p:cNvSpPr>
          <p:nvPr/>
        </p:nvSpPr>
        <p:spPr bwMode="auto">
          <a:xfrm>
            <a:off x="8091488" y="35290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4</a:t>
            </a:r>
          </a:p>
        </p:txBody>
      </p:sp>
      <p:sp>
        <p:nvSpPr>
          <p:cNvPr id="131152" name="Text Box 80"/>
          <p:cNvSpPr txBox="1">
            <a:spLocks noChangeArrowheads="1"/>
          </p:cNvSpPr>
          <p:nvPr/>
        </p:nvSpPr>
        <p:spPr bwMode="auto">
          <a:xfrm>
            <a:off x="7040563" y="44291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31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31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3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3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1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3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3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3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31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3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31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31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3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31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3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3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13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13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7" dur="500"/>
                                        <p:tgtEl>
                                          <p:spTgt spid="13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0" dur="500"/>
                                        <p:tgtEl>
                                          <p:spTgt spid="13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3" dur="500"/>
                                        <p:tgtEl>
                                          <p:spTgt spid="13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6" dur="500"/>
                                        <p:tgtEl>
                                          <p:spTgt spid="13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9" dur="500"/>
                                        <p:tgtEl>
                                          <p:spTgt spid="13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13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5" dur="500"/>
                                        <p:tgtEl>
                                          <p:spTgt spid="13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8" dur="500"/>
                                        <p:tgtEl>
                                          <p:spTgt spid="13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2" grpId="0"/>
      <p:bldP spid="131094" grpId="0"/>
      <p:bldP spid="131097" grpId="0"/>
      <p:bldP spid="131100" grpId="0"/>
      <p:bldP spid="131103" grpId="0"/>
      <p:bldP spid="131104" grpId="0"/>
      <p:bldP spid="131105" grpId="0"/>
      <p:bldP spid="131106" grpId="0"/>
      <p:bldP spid="131107" grpId="0"/>
      <p:bldP spid="131108" grpId="0"/>
      <p:bldP spid="131109" grpId="0"/>
      <p:bldP spid="131110" grpId="0"/>
      <p:bldP spid="131111" grpId="0"/>
      <p:bldP spid="131113" grpId="0"/>
      <p:bldP spid="131116" grpId="0"/>
      <p:bldP spid="131117" grpId="0"/>
      <p:bldP spid="131120" grpId="0"/>
      <p:bldP spid="131127" grpId="0"/>
      <p:bldP spid="131131" grpId="0"/>
      <p:bldP spid="131132" grpId="0"/>
      <p:bldP spid="131135" grpId="0"/>
      <p:bldP spid="131136" grpId="0"/>
      <p:bldP spid="131138" grpId="0"/>
      <p:bldP spid="131139" grpId="0"/>
      <p:bldP spid="131140" grpId="0"/>
      <p:bldP spid="131142" grpId="0"/>
      <p:bldP spid="131143" grpId="0"/>
      <p:bldP spid="131144" grpId="0"/>
      <p:bldP spid="131145" grpId="0"/>
      <p:bldP spid="131146" grpId="0"/>
      <p:bldP spid="131149" grpId="0"/>
      <p:bldP spid="131150" grpId="0"/>
      <p:bldP spid="131151" grpId="0"/>
      <p:bldP spid="1311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165970" y="79693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2: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1648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gói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bánh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chia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đều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vào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thùng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.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Hỏi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mỗi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thùng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gói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bánh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?</a:t>
            </a:r>
          </a:p>
        </p:txBody>
      </p:sp>
      <p:sp>
        <p:nvSpPr>
          <p:cNvPr id="132145" name="Text Box 49"/>
          <p:cNvSpPr txBox="1">
            <a:spLocks noChangeArrowheads="1"/>
          </p:cNvSpPr>
          <p:nvPr/>
        </p:nvSpPr>
        <p:spPr bwMode="auto">
          <a:xfrm>
            <a:off x="304800" y="3467100"/>
            <a:ext cx="2209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HP001 4 hàng" pitchFamily="34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HP001 4 hàng" pitchFamily="34" charset="0"/>
              </a:rPr>
              <a:t>tắt</a:t>
            </a:r>
            <a:r>
              <a:rPr lang="en-US" sz="3200" b="1" u="sng" dirty="0">
                <a:solidFill>
                  <a:srgbClr val="FF000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132146" name="Text Box 50"/>
          <p:cNvSpPr txBox="1">
            <a:spLocks noChangeArrowheads="1"/>
          </p:cNvSpPr>
          <p:nvPr/>
        </p:nvSpPr>
        <p:spPr bwMode="auto">
          <a:xfrm>
            <a:off x="838200" y="4419600"/>
            <a:ext cx="594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4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thùng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: 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1648 </a:t>
            </a:r>
            <a:r>
              <a:rPr lang="en-US" sz="3600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HP001 4 hàng" pitchFamily="34" charset="0"/>
              </a:rPr>
              <a:t>bánh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.</a:t>
            </a:r>
          </a:p>
        </p:txBody>
      </p:sp>
      <p:sp>
        <p:nvSpPr>
          <p:cNvPr id="132148" name="Text Box 52"/>
          <p:cNvSpPr txBox="1">
            <a:spLocks noChangeArrowheads="1"/>
          </p:cNvSpPr>
          <p:nvPr/>
        </p:nvSpPr>
        <p:spPr bwMode="auto">
          <a:xfrm>
            <a:off x="914400" y="5065714"/>
            <a:ext cx="586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1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thùng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: …..  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bánh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?</a:t>
            </a:r>
            <a:endParaRPr lang="en-US" sz="3600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1219201" y="1295400"/>
            <a:ext cx="2209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V="1">
            <a:off x="4648200" y="1295400"/>
            <a:ext cx="3276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38200" y="1828800"/>
            <a:ext cx="563880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/>
      <p:bldP spid="132145" grpId="0"/>
      <p:bldP spid="132146" grpId="0"/>
      <p:bldP spid="1321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68909"/>
  <p:tag name="VIOLETTITLE" val="Chia số có bốn chữ số cho số có một chữ số"/>
  <p:tag name="VIOLETLESSON" val="66"/>
  <p:tag name="VIOLETCATID" val="2194"/>
  <p:tag name="VIOLETSUBJECT" val="Toán học 3"/>
  <p:tag name="VIOLETAUTHORID" val="12092716"/>
  <p:tag name="VIOLETAUTHORNAME" val="Ngô Thúy Xinh"/>
  <p:tag name="VIOLETAUTHORAVATAR" val="no_avatar.jpg"/>
  <p:tag name="VIOLETAUTHORADDRESS" val="trường THPT Ngô Quyền - Bình dương"/>
  <p:tag name="VIOLETDATE" val="2018-02-01 17:25:02"/>
  <p:tag name="VIOLETHIT" val="8"/>
  <p:tag name="VIOLETLIKE" val="0"/>
  <p:tag name="MMPROD_NEXTUNIQUEID" val="10010"/>
  <p:tag name="MMPROD_UIDATA" val="&lt;database version=&quot;7.0&quot;&gt;&lt;object type=&quot;1&quot; unique_id=&quot;10001&quot;&gt;&lt;object type=&quot;2&quot; unique_id=&quot;10082&quot;&gt;&lt;object type=&quot;3&quot; unique_id=&quot;10083&quot;&gt;&lt;property id=&quot;20148&quot; value=&quot;5&quot;/&gt;&lt;property id=&quot;20300&quot; value=&quot;Slide 1&quot;/&gt;&lt;property id=&quot;20307&quot; value=&quot;269&quot;/&gt;&lt;/object&gt;&lt;object type=&quot;3&quot; unique_id=&quot;10084&quot;&gt;&lt;property id=&quot;20148&quot; value=&quot;5&quot;/&gt;&lt;property id=&quot;20300&quot; value=&quot;Slide 2&quot;/&gt;&lt;property id=&quot;20307&quot; value=&quot;259&quot;/&gt;&lt;/object&gt;&lt;object type=&quot;3&quot; unique_id=&quot;10085&quot;&gt;&lt;property id=&quot;20148&quot; value=&quot;5&quot;/&gt;&lt;property id=&quot;20300&quot; value=&quot;Slide 3&quot;/&gt;&lt;property id=&quot;20307&quot; value=&quot;260&quot;/&gt;&lt;/object&gt;&lt;object type=&quot;3&quot; unique_id=&quot;10086&quot;&gt;&lt;property id=&quot;20148&quot; value=&quot;5&quot;/&gt;&lt;property id=&quot;20300&quot; value=&quot;Slide 4&quot;/&gt;&lt;property id=&quot;20307&quot; value=&quot;268&quot;/&gt;&lt;/object&gt;&lt;object type=&quot;3&quot; unique_id=&quot;10087&quot;&gt;&lt;property id=&quot;20148&quot; value=&quot;5&quot;/&gt;&lt;property id=&quot;20300&quot; value=&quot;Slide 5&quot;/&gt;&lt;property id=&quot;20307&quot; value=&quot;270&quot;/&gt;&lt;/object&gt;&lt;object type=&quot;3&quot; unique_id=&quot;10088&quot;&gt;&lt;property id=&quot;20148&quot; value=&quot;5&quot;/&gt;&lt;property id=&quot;20300&quot; value=&quot;Slide 6&quot;/&gt;&lt;property id=&quot;20307&quot; value=&quot;261&quot;/&gt;&lt;/object&gt;&lt;object type=&quot;3&quot; unique_id=&quot;10089&quot;&gt;&lt;property id=&quot;20148&quot; value=&quot;5&quot;/&gt;&lt;property id=&quot;20300&quot; value=&quot;Slide 7&quot;/&gt;&lt;property id=&quot;20307&quot; value=&quot;262&quot;/&gt;&lt;/object&gt;&lt;object type=&quot;3&quot; unique_id=&quot;10090&quot;&gt;&lt;property id=&quot;20148&quot; value=&quot;5&quot;/&gt;&lt;property id=&quot;20300&quot; value=&quot;Slide 8&quot;/&gt;&lt;property id=&quot;20307&quot; value=&quot;263&quot;/&gt;&lt;/object&gt;&lt;object type=&quot;3&quot; unique_id=&quot;10091&quot;&gt;&lt;property id=&quot;20148&quot; value=&quot;5&quot;/&gt;&lt;property id=&quot;20300&quot; value=&quot;Slide 9&quot;/&gt;&lt;property id=&quot;20307&quot; value=&quot;266&quot;/&gt;&lt;/object&gt;&lt;object type=&quot;3&quot; unique_id=&quot;10092&quot;&gt;&lt;property id=&quot;20148&quot; value=&quot;5&quot;/&gt;&lt;property id=&quot;20300&quot; value=&quot;Slide 10&quot;/&gt;&lt;property id=&quot;20307&quot; value=&quot;267&quot;/&gt;&lt;/object&gt;&lt;/object&gt;&lt;object type=&quot;8&quot; unique_id=&quot;10104&quot;&gt;&lt;/object&gt;&lt;/object&gt;&lt;/database&gt;"/>
  <p:tag name="SECTOMILLISECCONVERTED" val="1"/>
  <p:tag name="ISPRING_RESOURCE_PATHS_HASH_PRESENTER" val="73417ec9fae92328ebbcbd239894c453324c46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1137</TotalTime>
  <Words>753</Words>
  <Application>Microsoft Office PowerPoint</Application>
  <PresentationFormat>On-screen Show (4:3)</PresentationFormat>
  <Paragraphs>150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Century Gothic</vt:lpstr>
      <vt:lpstr>Courier New</vt:lpstr>
      <vt:lpstr>HP001 4 hàng</vt:lpstr>
      <vt:lpstr>Palatino Linotype</vt:lpstr>
      <vt:lpstr>Tahoma</vt:lpstr>
      <vt:lpstr>Times New Roman</vt:lpstr>
      <vt:lpstr>Wingdings</vt:lpstr>
      <vt:lpstr>Executive</vt:lpstr>
      <vt:lpstr>PowerPoint Presentation</vt:lpstr>
      <vt:lpstr>Thứ tư ngày 23 tháng 2 năm 2022</vt:lpstr>
      <vt:lpstr>Mục tiêu</vt:lpstr>
      <vt:lpstr>PowerPoint Presentation</vt:lpstr>
      <vt:lpstr>PowerPoint Presentation</vt:lpstr>
      <vt:lpstr>Con có nhận xét gì về hai phép chia?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- Học và ôn bài về phép chia; hoàn thành 3 bài tập vào vở (Tr. 117) - Chuẩn bị bài sau: Chia số có bốn chữ số cho số có một chữ số ( tiếp theo Tr. 118) 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THIẾT KẾ BÀI DẠY  MÔN TOÁN</dc:title>
  <dc:creator>A Nam</dc:creator>
  <cp:lastModifiedBy>AutoBVT</cp:lastModifiedBy>
  <cp:revision>169</cp:revision>
  <dcterms:created xsi:type="dcterms:W3CDTF">2006-02-18T11:47:26Z</dcterms:created>
  <dcterms:modified xsi:type="dcterms:W3CDTF">2022-02-17T11:09:24Z</dcterms:modified>
</cp:coreProperties>
</file>