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04" r:id="rId2"/>
    <p:sldId id="276" r:id="rId3"/>
    <p:sldId id="266" r:id="rId4"/>
    <p:sldId id="264" r:id="rId5"/>
    <p:sldId id="268" r:id="rId6"/>
    <p:sldId id="269" r:id="rId7"/>
    <p:sldId id="270" r:id="rId8"/>
    <p:sldId id="258" r:id="rId9"/>
    <p:sldId id="416" r:id="rId10"/>
    <p:sldId id="271" r:id="rId11"/>
    <p:sldId id="331" r:id="rId12"/>
    <p:sldId id="275" r:id="rId13"/>
    <p:sldId id="277" r:id="rId14"/>
    <p:sldId id="278" r:id="rId15"/>
    <p:sldId id="279" r:id="rId16"/>
    <p:sldId id="280" r:id="rId17"/>
    <p:sldId id="281" r:id="rId18"/>
    <p:sldId id="282" r:id="rId19"/>
    <p:sldId id="283" r:id="rId20"/>
    <p:sldId id="285" r:id="rId21"/>
    <p:sldId id="284" r:id="rId22"/>
    <p:sldId id="286" r:id="rId23"/>
    <p:sldId id="426" r:id="rId24"/>
    <p:sldId id="421" r:id="rId25"/>
    <p:sldId id="428" r:id="rId26"/>
    <p:sldId id="420" r:id="rId27"/>
    <p:sldId id="430" r:id="rId28"/>
    <p:sldId id="288" r:id="rId29"/>
  </p:sldIdLst>
  <p:sldSz cx="9144000" cy="6858000" type="screen4x3"/>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5" d="100"/>
          <a:sy n="115" d="100"/>
        </p:scale>
        <p:origin x="1476" y="1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7F5E8A-8C06-482C-8901-482ED7628FD2}" type="datetimeFigureOut">
              <a:rPr lang="en-US" smtClean="0"/>
              <a:t>20/2/2022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77868B-1D90-47FB-B1CB-211FBDC8362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7F5E8A-8C06-482C-8901-482ED7628FD2}" type="datetimeFigureOut">
              <a:rPr lang="en-US" smtClean="0"/>
              <a:t>20/2/2022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77868B-1D90-47FB-B1CB-211FBDC8362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7F5E8A-8C06-482C-8901-482ED7628FD2}" type="datetimeFigureOut">
              <a:rPr lang="en-US" smtClean="0"/>
              <a:t>20/2/2022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77868B-1D90-47FB-B1CB-211FBDC8362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7F5E8A-8C06-482C-8901-482ED7628FD2}" type="datetimeFigureOut">
              <a:rPr lang="en-US" smtClean="0"/>
              <a:t>20/2/2022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77868B-1D90-47FB-B1CB-211FBDC8362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7F5E8A-8C06-482C-8901-482ED7628FD2}" type="datetimeFigureOut">
              <a:rPr lang="en-US" smtClean="0"/>
              <a:t>20/2/2022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77868B-1D90-47FB-B1CB-211FBDC8362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7F5E8A-8C06-482C-8901-482ED7628FD2}" type="datetimeFigureOut">
              <a:rPr lang="en-US" smtClean="0"/>
              <a:t>20/2/2022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77868B-1D90-47FB-B1CB-211FBDC8362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7F5E8A-8C06-482C-8901-482ED7628FD2}" type="datetimeFigureOut">
              <a:rPr lang="en-US" smtClean="0"/>
              <a:t>20/2/2022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77868B-1D90-47FB-B1CB-211FBDC8362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7F5E8A-8C06-482C-8901-482ED7628FD2}" type="datetimeFigureOut">
              <a:rPr lang="en-US" smtClean="0"/>
              <a:t>20/2/2022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77868B-1D90-47FB-B1CB-211FBDC8362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7F5E8A-8C06-482C-8901-482ED7628FD2}" type="datetimeFigureOut">
              <a:rPr lang="en-US" smtClean="0"/>
              <a:t>20/2/2022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77868B-1D90-47FB-B1CB-211FBDC8362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7F5E8A-8C06-482C-8901-482ED7628FD2}" type="datetimeFigureOut">
              <a:rPr lang="en-US" smtClean="0"/>
              <a:t>20/2/2022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77868B-1D90-47FB-B1CB-211FBDC8362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7F5E8A-8C06-482C-8901-482ED7628FD2}" type="datetimeFigureOut">
              <a:rPr lang="en-US" smtClean="0"/>
              <a:t>20/2/2022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77868B-1D90-47FB-B1CB-211FBDC8362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7F5E8A-8C06-482C-8901-482ED7628FD2}" type="datetimeFigureOut">
              <a:rPr lang="en-US" smtClean="0"/>
              <a:t>20/2/2022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77868B-1D90-47FB-B1CB-211FBDC8362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F5E8A-8C06-482C-8901-482ED7628FD2}" type="datetimeFigureOut">
              <a:rPr lang="en-US" smtClean="0"/>
              <a:t>20/2/2022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7868B-1D90-47FB-B1CB-211FBDC8362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slide" Target="slide5.xml"/><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3.xml"/><Relationship Id="rId1" Type="http://schemas.openxmlformats.org/officeDocument/2006/relationships/slideLayout" Target="../slideLayouts/slideLayout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6.xml"/><Relationship Id="rId1" Type="http://schemas.openxmlformats.org/officeDocument/2006/relationships/slideLayout" Target="../slideLayouts/slideLayout7.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2135" y="-136525"/>
            <a:ext cx="10074910" cy="7544435"/>
          </a:xfrm>
          <a:prstGeom prst="rect">
            <a:avLst/>
          </a:prstGeom>
        </p:spPr>
      </p:pic>
      <p:sp>
        <p:nvSpPr>
          <p:cNvPr id="4" name="Rectangle 2"/>
          <p:cNvSpPr/>
          <p:nvPr/>
        </p:nvSpPr>
        <p:spPr>
          <a:xfrm>
            <a:off x="-222250" y="280670"/>
            <a:ext cx="9366250" cy="5262245"/>
          </a:xfrm>
          <a:prstGeom prst="rect">
            <a:avLst/>
          </a:prstGeom>
          <a:noFill/>
        </p:spPr>
        <p:txBody>
          <a:bodyPr spcFirstLastPara="1" wrap="square" lIns="51435" tIns="25718" rIns="51435" bIns="25718" numCol="1">
            <a:prstTxWarp prst="textArchUp">
              <a:avLst>
                <a:gd name="adj" fmla="val 8274033"/>
              </a:avLst>
            </a:prstTxWarp>
            <a:spAutoFit/>
          </a:bodyPr>
          <a:lstStyle/>
          <a:p>
            <a:pPr algn="ctr"/>
            <a:r>
              <a:rPr lang="en-US" sz="4800" b="1">
                <a:ln w="22225">
                  <a:noFill/>
                  <a:prstDash val="solid"/>
                </a:ln>
                <a:solidFill>
                  <a:schemeClr val="bg1"/>
                </a:solidFill>
                <a:latin typeface="Times New Roman" panose="02020603050405020304" pitchFamily="18" charset="0"/>
                <a:cs typeface="Times New Roman" panose="02020603050405020304" pitchFamily="18" charset="0"/>
              </a:rPr>
              <a:t>Chào mừng các </a:t>
            </a:r>
            <a:r>
              <a:rPr lang="vi-VN" altLang="en-US" sz="4800" b="1">
                <a:ln w="22225">
                  <a:noFill/>
                  <a:prstDash val="solid"/>
                </a:ln>
                <a:solidFill>
                  <a:schemeClr val="bg1"/>
                </a:solidFill>
                <a:latin typeface="Times New Roman" panose="02020603050405020304" pitchFamily="18" charset="0"/>
                <a:cs typeface="Times New Roman" panose="02020603050405020304" pitchFamily="18" charset="0"/>
              </a:rPr>
              <a:t>em đến với tiết học online</a:t>
            </a:r>
          </a:p>
        </p:txBody>
      </p:sp>
      <p:sp>
        <p:nvSpPr>
          <p:cNvPr id="5" name="Rectangle 3"/>
          <p:cNvSpPr/>
          <p:nvPr/>
        </p:nvSpPr>
        <p:spPr>
          <a:xfrm>
            <a:off x="3635010" y="3310439"/>
            <a:ext cx="1788795" cy="466090"/>
          </a:xfrm>
          <a:prstGeom prst="rect">
            <a:avLst/>
          </a:prstGeom>
          <a:solidFill>
            <a:schemeClr val="bg1"/>
          </a:solidFill>
        </p:spPr>
        <p:txBody>
          <a:bodyPr wrap="none" lIns="51435" tIns="25718" rIns="51435" bIns="25718">
            <a:spAutoFit/>
          </a:bodyPr>
          <a:lstStyle/>
          <a:p>
            <a:pPr algn="ctr"/>
            <a:r>
              <a:rPr lang="en-US" sz="2700">
                <a:ln w="0"/>
                <a:solidFill>
                  <a:schemeClr val="accent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TẬP ĐỌC </a:t>
            </a:r>
          </a:p>
        </p:txBody>
      </p:sp>
      <p:sp>
        <p:nvSpPr>
          <p:cNvPr id="6" name="Rectangle 4"/>
          <p:cNvSpPr/>
          <p:nvPr/>
        </p:nvSpPr>
        <p:spPr>
          <a:xfrm>
            <a:off x="505460" y="4298950"/>
            <a:ext cx="8047990" cy="1527810"/>
          </a:xfrm>
          <a:prstGeom prst="rect">
            <a:avLst/>
          </a:prstGeom>
          <a:noFill/>
        </p:spPr>
        <p:txBody>
          <a:bodyPr wrap="square" lIns="51435" tIns="25718" rIns="51435" bIns="25718">
            <a:spAutoFit/>
          </a:bodyPr>
          <a:lstStyle/>
          <a:p>
            <a:pPr algn="ctr"/>
            <a:r>
              <a:rPr lang="en-US" sz="4800"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CHƯƠNG TRÌNH XIẾC ĐẶC SẮC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xEl>
                                              <p:pRg st="0" end="0"/>
                                            </p:txEl>
                                          </p:spTgt>
                                        </p:tgtEl>
                                        <p:attrNameLst>
                                          <p:attrName>r</p:attrName>
                                        </p:attrNameLst>
                                      </p:cBhvr>
                                    </p:animRot>
                                    <p:animRot by="-240000">
                                      <p:cBhvr>
                                        <p:cTn id="7" dur="200" fill="hold">
                                          <p:stCondLst>
                                            <p:cond delay="200"/>
                                          </p:stCondLst>
                                        </p:cTn>
                                        <p:tgtEl>
                                          <p:spTgt spid="6">
                                            <p:txEl>
                                              <p:pRg st="0" end="0"/>
                                            </p:txEl>
                                          </p:spTgt>
                                        </p:tgtEl>
                                        <p:attrNameLst>
                                          <p:attrName>r</p:attrName>
                                        </p:attrNameLst>
                                      </p:cBhvr>
                                    </p:animRot>
                                    <p:animRot by="240000">
                                      <p:cBhvr>
                                        <p:cTn id="8" dur="200" fill="hold">
                                          <p:stCondLst>
                                            <p:cond delay="400"/>
                                          </p:stCondLst>
                                        </p:cTn>
                                        <p:tgtEl>
                                          <p:spTgt spid="6">
                                            <p:txEl>
                                              <p:pRg st="0" end="0"/>
                                            </p:txEl>
                                          </p:spTgt>
                                        </p:tgtEl>
                                        <p:attrNameLst>
                                          <p:attrName>r</p:attrName>
                                        </p:attrNameLst>
                                      </p:cBhvr>
                                    </p:animRot>
                                    <p:animRot by="-240000">
                                      <p:cBhvr>
                                        <p:cTn id="9" dur="200" fill="hold">
                                          <p:stCondLst>
                                            <p:cond delay="600"/>
                                          </p:stCondLst>
                                        </p:cTn>
                                        <p:tgtEl>
                                          <p:spTgt spid="6">
                                            <p:txEl>
                                              <p:pRg st="0" end="0"/>
                                            </p:txEl>
                                          </p:spTgt>
                                        </p:tgtEl>
                                        <p:attrNameLst>
                                          <p:attrName>r</p:attrName>
                                        </p:attrNameLst>
                                      </p:cBhvr>
                                    </p:animRot>
                                    <p:animRot by="120000">
                                      <p:cBhvr>
                                        <p:cTn id="10" dur="200" fill="hold">
                                          <p:stCondLst>
                                            <p:cond delay="80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0192" y="224432"/>
            <a:ext cx="5477424"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3600">
                <a:solidFill>
                  <a:srgbClr val="FF0000"/>
                </a:solidFill>
                <a:latin typeface="Times New Roman" panose="02020603050405020304" pitchFamily="18" charset="0"/>
                <a:cs typeface="Times New Roman" panose="02020603050405020304" pitchFamily="18" charset="0"/>
              </a:rPr>
              <a:t>Chương trình xiếc đặc sắc</a:t>
            </a:r>
          </a:p>
        </p:txBody>
      </p:sp>
      <p:sp>
        <p:nvSpPr>
          <p:cNvPr id="2" name="TextBox 1"/>
          <p:cNvSpPr txBox="1"/>
          <p:nvPr/>
        </p:nvSpPr>
        <p:spPr>
          <a:xfrm>
            <a:off x="2386425" y="1127787"/>
            <a:ext cx="5362849" cy="1384995"/>
          </a:xfrm>
          <a:prstGeom prst="rect">
            <a:avLst/>
          </a:prstGeom>
          <a:noFill/>
        </p:spPr>
        <p:txBody>
          <a:bodyPr wrap="square" rtlCol="0" anchor="ctr">
            <a:spAutoFit/>
          </a:bodyPr>
          <a:lstStyle/>
          <a:p>
            <a:pPr algn="ctr"/>
            <a:r>
              <a:rPr lang="en-US" sz="2100" dirty="0" err="1">
                <a:solidFill>
                  <a:srgbClr val="0070C0"/>
                </a:solidFill>
                <a:latin typeface="Times New Roman" panose="02020603050405020304" pitchFamily="18" charset="0"/>
                <a:cs typeface="Times New Roman" panose="02020603050405020304" pitchFamily="18" charset="0"/>
              </a:rPr>
              <a:t>Chương</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trình</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xiếc</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đặc</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sắc</a:t>
            </a:r>
            <a:endParaRPr lang="en-US" sz="2100" dirty="0">
              <a:solidFill>
                <a:srgbClr val="0070C0"/>
              </a:solidFill>
              <a:latin typeface="Times New Roman" panose="02020603050405020304" pitchFamily="18" charset="0"/>
              <a:cs typeface="Times New Roman" panose="02020603050405020304" pitchFamily="18" charset="0"/>
            </a:endParaRPr>
          </a:p>
          <a:p>
            <a:pPr algn="ctr"/>
            <a:r>
              <a:rPr lang="en-US" sz="2100" dirty="0" err="1">
                <a:solidFill>
                  <a:srgbClr val="0070C0"/>
                </a:solidFill>
                <a:latin typeface="Times New Roman" panose="02020603050405020304" pitchFamily="18" charset="0"/>
                <a:cs typeface="Times New Roman" panose="02020603050405020304" pitchFamily="18" charset="0"/>
              </a:rPr>
              <a:t>Nhân</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ngày</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Quốc</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tế</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Thiếu</a:t>
            </a:r>
            <a:r>
              <a:rPr lang="en-US" sz="2100" dirty="0">
                <a:solidFill>
                  <a:srgbClr val="0070C0"/>
                </a:solidFill>
                <a:latin typeface="Times New Roman" panose="02020603050405020304" pitchFamily="18" charset="0"/>
                <a:cs typeface="Times New Roman" panose="02020603050405020304" pitchFamily="18" charset="0"/>
              </a:rPr>
              <a:t> </a:t>
            </a:r>
            <a:r>
              <a:rPr lang="en-US" sz="2100" dirty="0" err="1">
                <a:solidFill>
                  <a:srgbClr val="0070C0"/>
                </a:solidFill>
                <a:latin typeface="Times New Roman" panose="02020603050405020304" pitchFamily="18" charset="0"/>
                <a:cs typeface="Times New Roman" panose="02020603050405020304" pitchFamily="18" charset="0"/>
              </a:rPr>
              <a:t>nhi</a:t>
            </a:r>
            <a:r>
              <a:rPr lang="en-US" sz="2100" dirty="0">
                <a:solidFill>
                  <a:srgbClr val="0070C0"/>
                </a:solidFill>
                <a:latin typeface="Times New Roman" panose="02020603050405020304" pitchFamily="18" charset="0"/>
                <a:cs typeface="Times New Roman" panose="02020603050405020304" pitchFamily="18" charset="0"/>
              </a:rPr>
              <a:t> 1- 6</a:t>
            </a:r>
          </a:p>
          <a:p>
            <a:pPr algn="ctr"/>
            <a:r>
              <a:rPr lang="en-US" sz="2100" dirty="0">
                <a:solidFill>
                  <a:srgbClr val="0070C0"/>
                </a:solidFill>
                <a:latin typeface="Times New Roman" panose="02020603050405020304" pitchFamily="18" charset="0"/>
                <a:cs typeface="Times New Roman" panose="02020603050405020304" pitchFamily="18" charset="0"/>
              </a:rPr>
              <a:t>RẠP XIẾC CHÚ NGỰA VẰN</a:t>
            </a:r>
          </a:p>
          <a:p>
            <a:pPr algn="ctr"/>
            <a:r>
              <a:rPr lang="en-US" sz="2100" dirty="0">
                <a:solidFill>
                  <a:srgbClr val="0070C0"/>
                </a:solidFill>
                <a:latin typeface="Times New Roman" panose="02020603050405020304" pitchFamily="18" charset="0"/>
                <a:cs typeface="Times New Roman" panose="02020603050405020304" pitchFamily="18" charset="0"/>
              </a:rPr>
              <a:t>NHIỀU TIẾT MỤC MỚI RA MẮT LẦN ĐẦU</a:t>
            </a:r>
          </a:p>
        </p:txBody>
      </p:sp>
      <p:sp>
        <p:nvSpPr>
          <p:cNvPr id="5" name="TextBox 4"/>
          <p:cNvSpPr txBox="1"/>
          <p:nvPr/>
        </p:nvSpPr>
        <p:spPr>
          <a:xfrm>
            <a:off x="2229895" y="2512782"/>
            <a:ext cx="4057935" cy="1061829"/>
          </a:xfrm>
          <a:prstGeom prst="rect">
            <a:avLst/>
          </a:prstGeom>
          <a:noFill/>
        </p:spPr>
        <p:txBody>
          <a:bodyPr wrap="square" rtlCol="0" anchor="ctr">
            <a:spAutoFit/>
          </a:bodyPr>
          <a:lstStyle/>
          <a:p>
            <a:r>
              <a:rPr lang="en-US" sz="2100" b="1" dirty="0" err="1">
                <a:solidFill>
                  <a:schemeClr val="accent2"/>
                </a:solidFill>
                <a:latin typeface="Times New Roman" panose="02020603050405020304" pitchFamily="18" charset="0"/>
                <a:cs typeface="Times New Roman" panose="02020603050405020304" pitchFamily="18" charset="0"/>
              </a:rPr>
              <a:t>Xiếc</a:t>
            </a:r>
            <a:r>
              <a:rPr lang="en-US" sz="2100" b="1" dirty="0">
                <a:solidFill>
                  <a:schemeClr val="accent2"/>
                </a:solidFill>
                <a:latin typeface="Times New Roman" panose="02020603050405020304" pitchFamily="18" charset="0"/>
                <a:cs typeface="Times New Roman" panose="02020603050405020304" pitchFamily="18" charset="0"/>
              </a:rPr>
              <a:t> </a:t>
            </a:r>
            <a:r>
              <a:rPr lang="en-US" sz="2100" b="1" dirty="0" err="1">
                <a:solidFill>
                  <a:schemeClr val="accent2"/>
                </a:solidFill>
                <a:latin typeface="Times New Roman" panose="02020603050405020304" pitchFamily="18" charset="0"/>
                <a:cs typeface="Times New Roman" panose="02020603050405020304" pitchFamily="18" charset="0"/>
              </a:rPr>
              <a:t>thú</a:t>
            </a:r>
            <a:r>
              <a:rPr lang="en-US" sz="2100" b="1" dirty="0">
                <a:solidFill>
                  <a:schemeClr val="accent2"/>
                </a:solidFill>
                <a:latin typeface="Times New Roman" panose="02020603050405020304" pitchFamily="18" charset="0"/>
                <a:cs typeface="Times New Roman" panose="02020603050405020304" pitchFamily="18" charset="0"/>
              </a:rPr>
              <a:t> </a:t>
            </a:r>
            <a:r>
              <a:rPr lang="en-US" sz="2100" dirty="0" err="1">
                <a:solidFill>
                  <a:schemeClr val="accent2"/>
                </a:solidFill>
                <a:latin typeface="Times New Roman" panose="02020603050405020304" pitchFamily="18" charset="0"/>
                <a:cs typeface="Times New Roman" panose="02020603050405020304" pitchFamily="18" charset="0"/>
              </a:rPr>
              <a:t>vui</a:t>
            </a:r>
            <a:r>
              <a:rPr lang="en-US" sz="2100" dirty="0">
                <a:solidFill>
                  <a:schemeClr val="accent2"/>
                </a:solidFill>
                <a:latin typeface="Times New Roman" panose="02020603050405020304" pitchFamily="18" charset="0"/>
                <a:cs typeface="Times New Roman" panose="02020603050405020304" pitchFamily="18" charset="0"/>
              </a:rPr>
              <a:t> </a:t>
            </a:r>
            <a:r>
              <a:rPr lang="en-US" sz="2100" dirty="0" err="1">
                <a:solidFill>
                  <a:schemeClr val="accent2"/>
                </a:solidFill>
                <a:latin typeface="Times New Roman" panose="02020603050405020304" pitchFamily="18" charset="0"/>
                <a:cs typeface="Times New Roman" panose="02020603050405020304" pitchFamily="18" charset="0"/>
              </a:rPr>
              <a:t>nhộn</a:t>
            </a:r>
            <a:r>
              <a:rPr lang="en-US" sz="2100" dirty="0">
                <a:solidFill>
                  <a:schemeClr val="accent2"/>
                </a:solidFill>
                <a:latin typeface="Times New Roman" panose="02020603050405020304" pitchFamily="18" charset="0"/>
                <a:cs typeface="Times New Roman" panose="02020603050405020304" pitchFamily="18" charset="0"/>
              </a:rPr>
              <a:t>, </a:t>
            </a:r>
            <a:r>
              <a:rPr lang="en-US" sz="2100" dirty="0" err="1">
                <a:solidFill>
                  <a:schemeClr val="accent2"/>
                </a:solidFill>
                <a:latin typeface="Times New Roman" panose="02020603050405020304" pitchFamily="18" charset="0"/>
                <a:cs typeface="Times New Roman" panose="02020603050405020304" pitchFamily="18" charset="0"/>
              </a:rPr>
              <a:t>dí</a:t>
            </a:r>
            <a:r>
              <a:rPr lang="en-US" sz="2100" dirty="0">
                <a:solidFill>
                  <a:schemeClr val="accent2"/>
                </a:solidFill>
                <a:latin typeface="Times New Roman" panose="02020603050405020304" pitchFamily="18" charset="0"/>
                <a:cs typeface="Times New Roman" panose="02020603050405020304" pitchFamily="18" charset="0"/>
              </a:rPr>
              <a:t> </a:t>
            </a:r>
            <a:r>
              <a:rPr lang="en-US" sz="2100" dirty="0" err="1">
                <a:solidFill>
                  <a:schemeClr val="accent2"/>
                </a:solidFill>
                <a:latin typeface="Times New Roman" panose="02020603050405020304" pitchFamily="18" charset="0"/>
                <a:cs typeface="Times New Roman" panose="02020603050405020304" pitchFamily="18" charset="0"/>
              </a:rPr>
              <a:t>dỏm</a:t>
            </a:r>
            <a:r>
              <a:rPr lang="en-US" sz="2100" dirty="0">
                <a:solidFill>
                  <a:schemeClr val="accent2"/>
                </a:solidFill>
                <a:latin typeface="Times New Roman" panose="02020603050405020304" pitchFamily="18" charset="0"/>
                <a:cs typeface="Times New Roman" panose="02020603050405020304" pitchFamily="18" charset="0"/>
              </a:rPr>
              <a:t>.</a:t>
            </a:r>
          </a:p>
          <a:p>
            <a:r>
              <a:rPr lang="en-US" sz="2100" b="1" dirty="0" err="1">
                <a:solidFill>
                  <a:schemeClr val="accent2"/>
                </a:solidFill>
                <a:latin typeface="Times New Roman" panose="02020603050405020304" pitchFamily="18" charset="0"/>
                <a:cs typeface="Times New Roman" panose="02020603050405020304" pitchFamily="18" charset="0"/>
              </a:rPr>
              <a:t>Ảo</a:t>
            </a:r>
            <a:r>
              <a:rPr lang="en-US" sz="2100" b="1" dirty="0">
                <a:solidFill>
                  <a:schemeClr val="accent2"/>
                </a:solidFill>
                <a:latin typeface="Times New Roman" panose="02020603050405020304" pitchFamily="18" charset="0"/>
                <a:cs typeface="Times New Roman" panose="02020603050405020304" pitchFamily="18" charset="0"/>
              </a:rPr>
              <a:t> </a:t>
            </a:r>
            <a:r>
              <a:rPr lang="en-US" sz="2100" b="1" dirty="0" err="1">
                <a:solidFill>
                  <a:schemeClr val="accent2"/>
                </a:solidFill>
                <a:latin typeface="Times New Roman" panose="02020603050405020304" pitchFamily="18" charset="0"/>
                <a:cs typeface="Times New Roman" panose="02020603050405020304" pitchFamily="18" charset="0"/>
              </a:rPr>
              <a:t>thuật</a:t>
            </a:r>
            <a:r>
              <a:rPr lang="en-US" sz="2100" b="1" dirty="0">
                <a:solidFill>
                  <a:schemeClr val="accent2"/>
                </a:solidFill>
                <a:latin typeface="Times New Roman" panose="02020603050405020304" pitchFamily="18" charset="0"/>
                <a:cs typeface="Times New Roman" panose="02020603050405020304" pitchFamily="18" charset="0"/>
              </a:rPr>
              <a:t> </a:t>
            </a:r>
            <a:r>
              <a:rPr lang="en-US" sz="2100" dirty="0" err="1">
                <a:solidFill>
                  <a:schemeClr val="accent2"/>
                </a:solidFill>
                <a:latin typeface="Times New Roman" panose="02020603050405020304" pitchFamily="18" charset="0"/>
                <a:cs typeface="Times New Roman" panose="02020603050405020304" pitchFamily="18" charset="0"/>
              </a:rPr>
              <a:t>biến</a:t>
            </a:r>
            <a:r>
              <a:rPr lang="en-US" sz="2100" dirty="0">
                <a:solidFill>
                  <a:schemeClr val="accent2"/>
                </a:solidFill>
                <a:latin typeface="Times New Roman" panose="02020603050405020304" pitchFamily="18" charset="0"/>
                <a:cs typeface="Times New Roman" panose="02020603050405020304" pitchFamily="18" charset="0"/>
              </a:rPr>
              <a:t> </a:t>
            </a:r>
            <a:r>
              <a:rPr lang="en-US" sz="2100" dirty="0" err="1">
                <a:solidFill>
                  <a:schemeClr val="accent2"/>
                </a:solidFill>
                <a:latin typeface="Times New Roman" panose="02020603050405020304" pitchFamily="18" charset="0"/>
                <a:cs typeface="Times New Roman" panose="02020603050405020304" pitchFamily="18" charset="0"/>
              </a:rPr>
              <a:t>hóa</a:t>
            </a:r>
            <a:r>
              <a:rPr lang="en-US" sz="2100" dirty="0">
                <a:solidFill>
                  <a:schemeClr val="accent2"/>
                </a:solidFill>
                <a:latin typeface="Times New Roman" panose="02020603050405020304" pitchFamily="18" charset="0"/>
                <a:cs typeface="Times New Roman" panose="02020603050405020304" pitchFamily="18" charset="0"/>
              </a:rPr>
              <a:t> </a:t>
            </a:r>
            <a:r>
              <a:rPr lang="en-US" sz="2100" dirty="0" err="1">
                <a:solidFill>
                  <a:schemeClr val="accent2"/>
                </a:solidFill>
                <a:latin typeface="Times New Roman" panose="02020603050405020304" pitchFamily="18" charset="0"/>
                <a:cs typeface="Times New Roman" panose="02020603050405020304" pitchFamily="18" charset="0"/>
              </a:rPr>
              <a:t>bất</a:t>
            </a:r>
            <a:r>
              <a:rPr lang="en-US" sz="2100" dirty="0">
                <a:solidFill>
                  <a:schemeClr val="accent2"/>
                </a:solidFill>
                <a:latin typeface="Times New Roman" panose="02020603050405020304" pitchFamily="18" charset="0"/>
                <a:cs typeface="Times New Roman" panose="02020603050405020304" pitchFamily="18" charset="0"/>
              </a:rPr>
              <a:t> </a:t>
            </a:r>
            <a:r>
              <a:rPr lang="en-US" sz="2100" dirty="0" err="1">
                <a:solidFill>
                  <a:schemeClr val="accent2"/>
                </a:solidFill>
                <a:latin typeface="Times New Roman" panose="02020603050405020304" pitchFamily="18" charset="0"/>
                <a:cs typeface="Times New Roman" panose="02020603050405020304" pitchFamily="18" charset="0"/>
              </a:rPr>
              <a:t>ngờ</a:t>
            </a:r>
            <a:r>
              <a:rPr lang="en-US" sz="2100" dirty="0">
                <a:solidFill>
                  <a:schemeClr val="accent2"/>
                </a:solidFill>
                <a:latin typeface="Times New Roman" panose="02020603050405020304" pitchFamily="18" charset="0"/>
                <a:cs typeface="Times New Roman" panose="02020603050405020304" pitchFamily="18" charset="0"/>
              </a:rPr>
              <a:t>, </a:t>
            </a:r>
            <a:r>
              <a:rPr lang="en-US" sz="2100" dirty="0" err="1">
                <a:solidFill>
                  <a:schemeClr val="accent2"/>
                </a:solidFill>
                <a:latin typeface="Times New Roman" panose="02020603050405020304" pitchFamily="18" charset="0"/>
                <a:cs typeface="Times New Roman" panose="02020603050405020304" pitchFamily="18" charset="0"/>
              </a:rPr>
              <a:t>thú</a:t>
            </a:r>
            <a:r>
              <a:rPr lang="en-US" sz="2100" dirty="0">
                <a:solidFill>
                  <a:schemeClr val="accent2"/>
                </a:solidFill>
                <a:latin typeface="Times New Roman" panose="02020603050405020304" pitchFamily="18" charset="0"/>
                <a:cs typeface="Times New Roman" panose="02020603050405020304" pitchFamily="18" charset="0"/>
              </a:rPr>
              <a:t> </a:t>
            </a:r>
            <a:r>
              <a:rPr lang="en-US" sz="2100" dirty="0" err="1">
                <a:solidFill>
                  <a:schemeClr val="accent2"/>
                </a:solidFill>
                <a:latin typeface="Times New Roman" panose="02020603050405020304" pitchFamily="18" charset="0"/>
                <a:cs typeface="Times New Roman" panose="02020603050405020304" pitchFamily="18" charset="0"/>
              </a:rPr>
              <a:t>vị</a:t>
            </a:r>
            <a:r>
              <a:rPr lang="en-US" sz="2100" dirty="0">
                <a:solidFill>
                  <a:schemeClr val="accent2"/>
                </a:solidFill>
                <a:latin typeface="Times New Roman" panose="02020603050405020304" pitchFamily="18" charset="0"/>
                <a:cs typeface="Times New Roman" panose="02020603050405020304" pitchFamily="18" charset="0"/>
              </a:rPr>
              <a:t>.</a:t>
            </a:r>
          </a:p>
          <a:p>
            <a:r>
              <a:rPr lang="en-US" sz="2100" b="1" dirty="0" err="1">
                <a:solidFill>
                  <a:schemeClr val="accent2"/>
                </a:solidFill>
                <a:latin typeface="Times New Roman" panose="02020603050405020304" pitchFamily="18" charset="0"/>
                <a:cs typeface="Times New Roman" panose="02020603050405020304" pitchFamily="18" charset="0"/>
              </a:rPr>
              <a:t>Xiếc</a:t>
            </a:r>
            <a:r>
              <a:rPr lang="en-US" sz="2100" b="1" dirty="0">
                <a:solidFill>
                  <a:schemeClr val="accent2"/>
                </a:solidFill>
                <a:latin typeface="Times New Roman" panose="02020603050405020304" pitchFamily="18" charset="0"/>
                <a:cs typeface="Times New Roman" panose="02020603050405020304" pitchFamily="18" charset="0"/>
              </a:rPr>
              <a:t> </a:t>
            </a:r>
            <a:r>
              <a:rPr lang="en-US" sz="2100" b="1" dirty="0" err="1">
                <a:solidFill>
                  <a:schemeClr val="accent2"/>
                </a:solidFill>
                <a:latin typeface="Times New Roman" panose="02020603050405020304" pitchFamily="18" charset="0"/>
                <a:cs typeface="Times New Roman" panose="02020603050405020304" pitchFamily="18" charset="0"/>
              </a:rPr>
              <a:t>nhào</a:t>
            </a:r>
            <a:r>
              <a:rPr lang="en-US" sz="2100" b="1" dirty="0">
                <a:solidFill>
                  <a:schemeClr val="accent2"/>
                </a:solidFill>
                <a:latin typeface="Times New Roman" panose="02020603050405020304" pitchFamily="18" charset="0"/>
                <a:cs typeface="Times New Roman" panose="02020603050405020304" pitchFamily="18" charset="0"/>
              </a:rPr>
              <a:t> </a:t>
            </a:r>
            <a:r>
              <a:rPr lang="en-US" sz="2100" b="1" dirty="0" err="1">
                <a:solidFill>
                  <a:schemeClr val="accent2"/>
                </a:solidFill>
                <a:latin typeface="Times New Roman" panose="02020603050405020304" pitchFamily="18" charset="0"/>
                <a:cs typeface="Times New Roman" panose="02020603050405020304" pitchFamily="18" charset="0"/>
              </a:rPr>
              <a:t>lộn</a:t>
            </a:r>
            <a:r>
              <a:rPr lang="en-US" sz="2100" dirty="0">
                <a:solidFill>
                  <a:schemeClr val="accent2"/>
                </a:solidFill>
                <a:latin typeface="Times New Roman" panose="02020603050405020304" pitchFamily="18" charset="0"/>
                <a:cs typeface="Times New Roman" panose="02020603050405020304" pitchFamily="18" charset="0"/>
              </a:rPr>
              <a:t> </a:t>
            </a:r>
            <a:r>
              <a:rPr lang="en-US" sz="2100" dirty="0" err="1">
                <a:solidFill>
                  <a:schemeClr val="accent2"/>
                </a:solidFill>
                <a:latin typeface="Times New Roman" panose="02020603050405020304" pitchFamily="18" charset="0"/>
                <a:cs typeface="Times New Roman" panose="02020603050405020304" pitchFamily="18" charset="0"/>
              </a:rPr>
              <a:t>khéo</a:t>
            </a:r>
            <a:r>
              <a:rPr lang="en-US" sz="2100" dirty="0">
                <a:solidFill>
                  <a:schemeClr val="accent2"/>
                </a:solidFill>
                <a:latin typeface="Times New Roman" panose="02020603050405020304" pitchFamily="18" charset="0"/>
                <a:cs typeface="Times New Roman" panose="02020603050405020304" pitchFamily="18" charset="0"/>
              </a:rPr>
              <a:t> </a:t>
            </a:r>
            <a:r>
              <a:rPr lang="en-US" sz="2100" dirty="0" err="1">
                <a:solidFill>
                  <a:schemeClr val="accent2"/>
                </a:solidFill>
                <a:latin typeface="Times New Roman" panose="02020603050405020304" pitchFamily="18" charset="0"/>
                <a:cs typeface="Times New Roman" panose="02020603050405020304" pitchFamily="18" charset="0"/>
              </a:rPr>
              <a:t>léo</a:t>
            </a:r>
            <a:r>
              <a:rPr lang="en-US" sz="2100" dirty="0">
                <a:solidFill>
                  <a:schemeClr val="accent2"/>
                </a:solidFill>
                <a:latin typeface="Times New Roman" panose="02020603050405020304" pitchFamily="18" charset="0"/>
                <a:cs typeface="Times New Roman" panose="02020603050405020304" pitchFamily="18" charset="0"/>
              </a:rPr>
              <a:t>, </a:t>
            </a:r>
            <a:r>
              <a:rPr lang="en-US" sz="2100" dirty="0" err="1">
                <a:solidFill>
                  <a:schemeClr val="accent2"/>
                </a:solidFill>
                <a:latin typeface="Times New Roman" panose="02020603050405020304" pitchFamily="18" charset="0"/>
                <a:cs typeface="Times New Roman" panose="02020603050405020304" pitchFamily="18" charset="0"/>
              </a:rPr>
              <a:t>dẻo</a:t>
            </a:r>
            <a:r>
              <a:rPr lang="en-US" sz="2100" dirty="0">
                <a:solidFill>
                  <a:schemeClr val="accent2"/>
                </a:solidFill>
                <a:latin typeface="Times New Roman" panose="02020603050405020304" pitchFamily="18" charset="0"/>
                <a:cs typeface="Times New Roman" panose="02020603050405020304" pitchFamily="18" charset="0"/>
              </a:rPr>
              <a:t> </a:t>
            </a:r>
            <a:r>
              <a:rPr lang="en-US" sz="2100" dirty="0" err="1">
                <a:solidFill>
                  <a:schemeClr val="accent2"/>
                </a:solidFill>
                <a:latin typeface="Times New Roman" panose="02020603050405020304" pitchFamily="18" charset="0"/>
                <a:cs typeface="Times New Roman" panose="02020603050405020304" pitchFamily="18" charset="0"/>
              </a:rPr>
              <a:t>dai</a:t>
            </a:r>
            <a:r>
              <a:rPr lang="en-US" sz="2100" dirty="0">
                <a:solidFill>
                  <a:schemeClr val="accent2"/>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2229895" y="3594872"/>
            <a:ext cx="6291805" cy="1384995"/>
          </a:xfrm>
          <a:prstGeom prst="rect">
            <a:avLst/>
          </a:prstGeom>
          <a:noFill/>
        </p:spPr>
        <p:txBody>
          <a:bodyPr wrap="square" rtlCol="0" anchor="ctr">
            <a:spAutoFit/>
          </a:bodyPr>
          <a:lstStyle/>
          <a:p>
            <a:pPr algn="just"/>
            <a:r>
              <a:rPr lang="en-US" sz="2100" dirty="0">
                <a:solidFill>
                  <a:srgbClr val="00B050"/>
                </a:solidFill>
                <a:latin typeface="Times New Roman" panose="02020603050405020304" pitchFamily="18" charset="0"/>
                <a:cs typeface="Times New Roman" panose="02020603050405020304" pitchFamily="18" charset="0"/>
              </a:rPr>
              <a:t>RẠP MỚI ĐƯỢC TU BỔ </a:t>
            </a:r>
            <a:r>
              <a:rPr lang="en-US" sz="2100" dirty="0" err="1">
                <a:solidFill>
                  <a:srgbClr val="00B050"/>
                </a:solidFill>
                <a:latin typeface="Times New Roman" panose="02020603050405020304" pitchFamily="18" charset="0"/>
                <a:cs typeface="Times New Roman" panose="02020603050405020304" pitchFamily="18" charset="0"/>
              </a:rPr>
              <a:t>thoáng</a:t>
            </a:r>
            <a:r>
              <a:rPr lang="en-US" sz="2100" dirty="0">
                <a:solidFill>
                  <a:srgbClr val="00B050"/>
                </a:solidFill>
                <a:latin typeface="Times New Roman" panose="02020603050405020304" pitchFamily="18" charset="0"/>
                <a:cs typeface="Times New Roman" panose="02020603050405020304" pitchFamily="18" charset="0"/>
              </a:rPr>
              <a:t> </a:t>
            </a:r>
            <a:r>
              <a:rPr lang="en-US" sz="2100" dirty="0" err="1">
                <a:solidFill>
                  <a:srgbClr val="00B050"/>
                </a:solidFill>
                <a:latin typeface="Times New Roman" panose="02020603050405020304" pitchFamily="18" charset="0"/>
                <a:cs typeface="Times New Roman" panose="02020603050405020304" pitchFamily="18" charset="0"/>
              </a:rPr>
              <a:t>mát</a:t>
            </a:r>
            <a:r>
              <a:rPr lang="en-US" sz="2100" dirty="0">
                <a:solidFill>
                  <a:srgbClr val="00B050"/>
                </a:solidFill>
                <a:latin typeface="Times New Roman" panose="02020603050405020304" pitchFamily="18" charset="0"/>
                <a:cs typeface="Times New Roman" panose="02020603050405020304" pitchFamily="18" charset="0"/>
              </a:rPr>
              <a:t>, </a:t>
            </a:r>
            <a:r>
              <a:rPr lang="en-US" sz="2100" dirty="0" err="1">
                <a:solidFill>
                  <a:srgbClr val="00B050"/>
                </a:solidFill>
                <a:latin typeface="Times New Roman" panose="02020603050405020304" pitchFamily="18" charset="0"/>
                <a:cs typeface="Times New Roman" panose="02020603050405020304" pitchFamily="18" charset="0"/>
              </a:rPr>
              <a:t>ghế</a:t>
            </a:r>
            <a:r>
              <a:rPr lang="en-US" sz="2100" dirty="0">
                <a:solidFill>
                  <a:srgbClr val="00B050"/>
                </a:solidFill>
                <a:latin typeface="Times New Roman" panose="02020603050405020304" pitchFamily="18" charset="0"/>
                <a:cs typeface="Times New Roman" panose="02020603050405020304" pitchFamily="18" charset="0"/>
              </a:rPr>
              <a:t> </a:t>
            </a:r>
            <a:r>
              <a:rPr lang="en-US" sz="2100" dirty="0" err="1">
                <a:solidFill>
                  <a:srgbClr val="00B050"/>
                </a:solidFill>
                <a:latin typeface="Times New Roman" panose="02020603050405020304" pitchFamily="18" charset="0"/>
                <a:cs typeface="Times New Roman" panose="02020603050405020304" pitchFamily="18" charset="0"/>
              </a:rPr>
              <a:t>ngồi</a:t>
            </a:r>
            <a:r>
              <a:rPr lang="en-US" sz="2100" dirty="0">
                <a:solidFill>
                  <a:srgbClr val="00B050"/>
                </a:solidFill>
                <a:latin typeface="Times New Roman" panose="02020603050405020304" pitchFamily="18" charset="0"/>
                <a:cs typeface="Times New Roman" panose="02020603050405020304" pitchFamily="18" charset="0"/>
              </a:rPr>
              <a:t> </a:t>
            </a:r>
            <a:r>
              <a:rPr lang="en-US" sz="2100" dirty="0" err="1">
                <a:solidFill>
                  <a:srgbClr val="00B050"/>
                </a:solidFill>
                <a:latin typeface="Times New Roman" panose="02020603050405020304" pitchFamily="18" charset="0"/>
                <a:cs typeface="Times New Roman" panose="02020603050405020304" pitchFamily="18" charset="0"/>
              </a:rPr>
              <a:t>tiện</a:t>
            </a:r>
            <a:r>
              <a:rPr lang="en-US" sz="2100" dirty="0">
                <a:solidFill>
                  <a:srgbClr val="00B050"/>
                </a:solidFill>
                <a:latin typeface="Times New Roman" panose="02020603050405020304" pitchFamily="18" charset="0"/>
                <a:cs typeface="Times New Roman" panose="02020603050405020304" pitchFamily="18" charset="0"/>
              </a:rPr>
              <a:t> </a:t>
            </a:r>
            <a:r>
              <a:rPr lang="en-US" sz="2100" dirty="0" err="1">
                <a:solidFill>
                  <a:srgbClr val="00B050"/>
                </a:solidFill>
                <a:latin typeface="Times New Roman" panose="02020603050405020304" pitchFamily="18" charset="0"/>
                <a:cs typeface="Times New Roman" panose="02020603050405020304" pitchFamily="18" charset="0"/>
              </a:rPr>
              <a:t>lợi</a:t>
            </a:r>
            <a:r>
              <a:rPr lang="en-US" sz="2100" dirty="0">
                <a:solidFill>
                  <a:srgbClr val="00B050"/>
                </a:solidFill>
                <a:latin typeface="Times New Roman" panose="02020603050405020304" pitchFamily="18" charset="0"/>
                <a:cs typeface="Times New Roman" panose="02020603050405020304" pitchFamily="18" charset="0"/>
              </a:rPr>
              <a:t>, </a:t>
            </a:r>
            <a:r>
              <a:rPr lang="en-US" sz="2100" dirty="0" err="1">
                <a:solidFill>
                  <a:srgbClr val="00B050"/>
                </a:solidFill>
                <a:latin typeface="Times New Roman" panose="02020603050405020304" pitchFamily="18" charset="0"/>
                <a:cs typeface="Times New Roman" panose="02020603050405020304" pitchFamily="18" charset="0"/>
              </a:rPr>
              <a:t>thoải</a:t>
            </a:r>
            <a:r>
              <a:rPr lang="en-US" sz="2100" dirty="0">
                <a:solidFill>
                  <a:srgbClr val="00B050"/>
                </a:solidFill>
                <a:latin typeface="Times New Roman" panose="02020603050405020304" pitchFamily="18" charset="0"/>
                <a:cs typeface="Times New Roman" panose="02020603050405020304" pitchFamily="18" charset="0"/>
              </a:rPr>
              <a:t> </a:t>
            </a:r>
            <a:r>
              <a:rPr lang="en-US" sz="2100" dirty="0" err="1">
                <a:solidFill>
                  <a:srgbClr val="00B050"/>
                </a:solidFill>
                <a:latin typeface="Times New Roman" panose="02020603050405020304" pitchFamily="18" charset="0"/>
                <a:cs typeface="Times New Roman" panose="02020603050405020304" pitchFamily="18" charset="0"/>
              </a:rPr>
              <a:t>mái</a:t>
            </a:r>
            <a:r>
              <a:rPr lang="en-US" sz="2100" dirty="0">
                <a:solidFill>
                  <a:srgbClr val="00B050"/>
                </a:solidFill>
                <a:latin typeface="Times New Roman" panose="02020603050405020304" pitchFamily="18" charset="0"/>
                <a:cs typeface="Times New Roman" panose="02020603050405020304" pitchFamily="18" charset="0"/>
              </a:rPr>
              <a:t> </a:t>
            </a:r>
            <a:r>
              <a:rPr lang="en-US" sz="2100" dirty="0" err="1">
                <a:solidFill>
                  <a:srgbClr val="00B050"/>
                </a:solidFill>
                <a:latin typeface="Times New Roman" panose="02020603050405020304" pitchFamily="18" charset="0"/>
                <a:cs typeface="Times New Roman" panose="02020603050405020304" pitchFamily="18" charset="0"/>
              </a:rPr>
              <a:t>cho</a:t>
            </a:r>
            <a:r>
              <a:rPr lang="en-US" sz="2100" dirty="0">
                <a:solidFill>
                  <a:srgbClr val="00B050"/>
                </a:solidFill>
                <a:latin typeface="Times New Roman" panose="02020603050405020304" pitchFamily="18" charset="0"/>
                <a:cs typeface="Times New Roman" panose="02020603050405020304" pitchFamily="18" charset="0"/>
              </a:rPr>
              <a:t> </a:t>
            </a:r>
            <a:r>
              <a:rPr lang="en-US" sz="2100" dirty="0" err="1">
                <a:solidFill>
                  <a:srgbClr val="00B050"/>
                </a:solidFill>
                <a:latin typeface="Times New Roman" panose="02020603050405020304" pitchFamily="18" charset="0"/>
                <a:cs typeface="Times New Roman" panose="02020603050405020304" pitchFamily="18" charset="0"/>
              </a:rPr>
              <a:t>mọi</a:t>
            </a:r>
            <a:r>
              <a:rPr lang="en-US" sz="2100" dirty="0">
                <a:solidFill>
                  <a:srgbClr val="00B050"/>
                </a:solidFill>
                <a:latin typeface="Times New Roman" panose="02020603050405020304" pitchFamily="18" charset="0"/>
                <a:cs typeface="Times New Roman" panose="02020603050405020304" pitchFamily="18" charset="0"/>
              </a:rPr>
              <a:t> </a:t>
            </a:r>
            <a:r>
              <a:rPr lang="en-US" sz="2100" dirty="0" err="1">
                <a:solidFill>
                  <a:srgbClr val="00B050"/>
                </a:solidFill>
                <a:latin typeface="Times New Roman" panose="02020603050405020304" pitchFamily="18" charset="0"/>
                <a:cs typeface="Times New Roman" panose="02020603050405020304" pitchFamily="18" charset="0"/>
              </a:rPr>
              <a:t>lứa</a:t>
            </a:r>
            <a:r>
              <a:rPr lang="en-US" sz="2100" dirty="0">
                <a:solidFill>
                  <a:srgbClr val="00B050"/>
                </a:solidFill>
                <a:latin typeface="Times New Roman" panose="02020603050405020304" pitchFamily="18" charset="0"/>
                <a:cs typeface="Times New Roman" panose="02020603050405020304" pitchFamily="18" charset="0"/>
              </a:rPr>
              <a:t> </a:t>
            </a:r>
            <a:r>
              <a:rPr lang="en-US" sz="2100" dirty="0" err="1">
                <a:solidFill>
                  <a:srgbClr val="00B050"/>
                </a:solidFill>
                <a:latin typeface="Times New Roman" panose="02020603050405020304" pitchFamily="18" charset="0"/>
                <a:cs typeface="Times New Roman" panose="02020603050405020304" pitchFamily="18" charset="0"/>
              </a:rPr>
              <a:t>tuổi</a:t>
            </a:r>
            <a:r>
              <a:rPr lang="en-US" sz="2100" dirty="0">
                <a:solidFill>
                  <a:srgbClr val="00B050"/>
                </a:solidFill>
                <a:latin typeface="Times New Roman" panose="02020603050405020304" pitchFamily="18" charset="0"/>
                <a:cs typeface="Times New Roman" panose="02020603050405020304" pitchFamily="18" charset="0"/>
              </a:rPr>
              <a:t>.</a:t>
            </a:r>
          </a:p>
          <a:p>
            <a:pPr algn="just"/>
            <a:r>
              <a:rPr lang="en-US" sz="2100" b="1" dirty="0">
                <a:solidFill>
                  <a:srgbClr val="00B050"/>
                </a:solidFill>
                <a:latin typeface="Times New Roman" panose="02020603050405020304" pitchFamily="18" charset="0"/>
                <a:cs typeface="Times New Roman" panose="02020603050405020304" pitchFamily="18" charset="0"/>
              </a:rPr>
              <a:t>GIẢM GIÁ VÉ  50% </a:t>
            </a:r>
            <a:r>
              <a:rPr lang="en-US" sz="2100" dirty="0" err="1">
                <a:solidFill>
                  <a:srgbClr val="00B050"/>
                </a:solidFill>
                <a:latin typeface="Times New Roman" panose="02020603050405020304" pitchFamily="18" charset="0"/>
                <a:cs typeface="Times New Roman" panose="02020603050405020304" pitchFamily="18" charset="0"/>
              </a:rPr>
              <a:t>cho</a:t>
            </a:r>
            <a:r>
              <a:rPr lang="en-US" sz="2100" dirty="0">
                <a:solidFill>
                  <a:srgbClr val="00B050"/>
                </a:solidFill>
                <a:latin typeface="Times New Roman" panose="02020603050405020304" pitchFamily="18" charset="0"/>
                <a:cs typeface="Times New Roman" panose="02020603050405020304" pitchFamily="18" charset="0"/>
              </a:rPr>
              <a:t> </a:t>
            </a:r>
            <a:r>
              <a:rPr lang="en-US" sz="2100" dirty="0" err="1">
                <a:solidFill>
                  <a:srgbClr val="00B050"/>
                </a:solidFill>
                <a:latin typeface="Times New Roman" panose="02020603050405020304" pitchFamily="18" charset="0"/>
                <a:cs typeface="Times New Roman" panose="02020603050405020304" pitchFamily="18" charset="0"/>
              </a:rPr>
              <a:t>thiếu</a:t>
            </a:r>
            <a:r>
              <a:rPr lang="en-US" sz="2100" dirty="0">
                <a:solidFill>
                  <a:srgbClr val="00B050"/>
                </a:solidFill>
                <a:latin typeface="Times New Roman" panose="02020603050405020304" pitchFamily="18" charset="0"/>
                <a:cs typeface="Times New Roman" panose="02020603050405020304" pitchFamily="18" charset="0"/>
              </a:rPr>
              <a:t> </a:t>
            </a:r>
            <a:r>
              <a:rPr lang="en-US" sz="2100" dirty="0" err="1">
                <a:solidFill>
                  <a:srgbClr val="00B050"/>
                </a:solidFill>
                <a:latin typeface="Times New Roman" panose="02020603050405020304" pitchFamily="18" charset="0"/>
                <a:cs typeface="Times New Roman" panose="02020603050405020304" pitchFamily="18" charset="0"/>
              </a:rPr>
              <a:t>nhi</a:t>
            </a:r>
            <a:r>
              <a:rPr lang="en-US" sz="2100" dirty="0">
                <a:solidFill>
                  <a:srgbClr val="00B050"/>
                </a:solidFill>
                <a:latin typeface="Times New Roman" panose="02020603050405020304" pitchFamily="18" charset="0"/>
                <a:cs typeface="Times New Roman" panose="02020603050405020304" pitchFamily="18" charset="0"/>
              </a:rPr>
              <a:t>.</a:t>
            </a:r>
          </a:p>
          <a:p>
            <a:pPr algn="just"/>
            <a:r>
              <a:rPr lang="en-US" sz="2100" b="1" dirty="0">
                <a:solidFill>
                  <a:srgbClr val="00B050"/>
                </a:solidFill>
                <a:latin typeface="Times New Roman" panose="02020603050405020304" pitchFamily="18" charset="0"/>
                <a:cs typeface="Times New Roman" panose="02020603050405020304" pitchFamily="18" charset="0"/>
              </a:rPr>
              <a:t>GIẢM  10%</a:t>
            </a:r>
            <a:r>
              <a:rPr lang="en-US" sz="2100" dirty="0">
                <a:solidFill>
                  <a:srgbClr val="00B050"/>
                </a:solidFill>
                <a:latin typeface="Times New Roman" panose="02020603050405020304" pitchFamily="18" charset="0"/>
                <a:cs typeface="Times New Roman" panose="02020603050405020304" pitchFamily="18" charset="0"/>
              </a:rPr>
              <a:t> </a:t>
            </a:r>
            <a:r>
              <a:rPr lang="en-US" sz="2100" dirty="0" err="1">
                <a:solidFill>
                  <a:srgbClr val="00B050"/>
                </a:solidFill>
                <a:latin typeface="Times New Roman" panose="02020603050405020304" pitchFamily="18" charset="0"/>
                <a:cs typeface="Times New Roman" panose="02020603050405020304" pitchFamily="18" charset="0"/>
              </a:rPr>
              <a:t>cho</a:t>
            </a:r>
            <a:r>
              <a:rPr lang="en-US" sz="2100" dirty="0">
                <a:solidFill>
                  <a:srgbClr val="00B050"/>
                </a:solidFill>
                <a:latin typeface="Times New Roman" panose="02020603050405020304" pitchFamily="18" charset="0"/>
                <a:cs typeface="Times New Roman" panose="02020603050405020304" pitchFamily="18" charset="0"/>
              </a:rPr>
              <a:t> </a:t>
            </a:r>
            <a:r>
              <a:rPr lang="en-US" sz="2100" dirty="0" err="1">
                <a:solidFill>
                  <a:srgbClr val="00B050"/>
                </a:solidFill>
                <a:latin typeface="Times New Roman" panose="02020603050405020304" pitchFamily="18" charset="0"/>
                <a:cs typeface="Times New Roman" panose="02020603050405020304" pitchFamily="18" charset="0"/>
              </a:rPr>
              <a:t>các</a:t>
            </a:r>
            <a:r>
              <a:rPr lang="en-US" sz="2100" dirty="0">
                <a:solidFill>
                  <a:srgbClr val="00B050"/>
                </a:solidFill>
                <a:latin typeface="Times New Roman" panose="02020603050405020304" pitchFamily="18" charset="0"/>
                <a:cs typeface="Times New Roman" panose="02020603050405020304" pitchFamily="18" charset="0"/>
              </a:rPr>
              <a:t> </a:t>
            </a:r>
            <a:r>
              <a:rPr lang="en-US" sz="2100" dirty="0" err="1">
                <a:solidFill>
                  <a:srgbClr val="00B050"/>
                </a:solidFill>
                <a:latin typeface="Times New Roman" panose="02020603050405020304" pitchFamily="18" charset="0"/>
                <a:cs typeface="Times New Roman" panose="02020603050405020304" pitchFamily="18" charset="0"/>
              </a:rPr>
              <a:t>đoàn</a:t>
            </a:r>
            <a:r>
              <a:rPr lang="en-US" sz="2100" dirty="0">
                <a:solidFill>
                  <a:srgbClr val="00B050"/>
                </a:solidFill>
                <a:latin typeface="Times New Roman" panose="02020603050405020304" pitchFamily="18" charset="0"/>
                <a:cs typeface="Times New Roman" panose="02020603050405020304" pitchFamily="18" charset="0"/>
              </a:rPr>
              <a:t> </a:t>
            </a:r>
            <a:r>
              <a:rPr lang="en-US" sz="2100" dirty="0" err="1">
                <a:solidFill>
                  <a:srgbClr val="00B050"/>
                </a:solidFill>
                <a:latin typeface="Times New Roman" panose="02020603050405020304" pitchFamily="18" charset="0"/>
                <a:cs typeface="Times New Roman" panose="02020603050405020304" pitchFamily="18" charset="0"/>
              </a:rPr>
              <a:t>đi</a:t>
            </a:r>
            <a:r>
              <a:rPr lang="en-US" sz="2100" dirty="0">
                <a:solidFill>
                  <a:srgbClr val="00B050"/>
                </a:solidFill>
                <a:latin typeface="Times New Roman" panose="02020603050405020304" pitchFamily="18" charset="0"/>
                <a:cs typeface="Times New Roman" panose="02020603050405020304" pitchFamily="18" charset="0"/>
              </a:rPr>
              <a:t> </a:t>
            </a:r>
            <a:r>
              <a:rPr lang="en-US" sz="2100" dirty="0" err="1">
                <a:solidFill>
                  <a:srgbClr val="00B050"/>
                </a:solidFill>
                <a:latin typeface="Times New Roman" panose="02020603050405020304" pitchFamily="18" charset="0"/>
                <a:cs typeface="Times New Roman" panose="02020603050405020304" pitchFamily="18" charset="0"/>
              </a:rPr>
              <a:t>tập</a:t>
            </a:r>
            <a:r>
              <a:rPr lang="en-US" sz="2100" dirty="0">
                <a:solidFill>
                  <a:srgbClr val="00B050"/>
                </a:solidFill>
                <a:latin typeface="Times New Roman" panose="02020603050405020304" pitchFamily="18" charset="0"/>
                <a:cs typeface="Times New Roman" panose="02020603050405020304" pitchFamily="18" charset="0"/>
              </a:rPr>
              <a:t> </a:t>
            </a:r>
            <a:r>
              <a:rPr lang="en-US" sz="2100" dirty="0" err="1">
                <a:solidFill>
                  <a:srgbClr val="00B050"/>
                </a:solidFill>
                <a:latin typeface="Times New Roman" panose="02020603050405020304" pitchFamily="18" charset="0"/>
                <a:cs typeface="Times New Roman" panose="02020603050405020304" pitchFamily="18" charset="0"/>
              </a:rPr>
              <a:t>thể</a:t>
            </a:r>
            <a:r>
              <a:rPr lang="en-US" sz="2100" dirty="0">
                <a:solidFill>
                  <a:srgbClr val="00B05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2229895" y="4949089"/>
            <a:ext cx="5976959" cy="1708160"/>
          </a:xfrm>
          <a:prstGeom prst="rect">
            <a:avLst/>
          </a:prstGeom>
          <a:noFill/>
        </p:spPr>
        <p:txBody>
          <a:bodyPr wrap="square" rtlCol="0" anchor="ctr">
            <a:spAutoFit/>
          </a:bodyPr>
          <a:lstStyle/>
          <a:p>
            <a:pPr algn="ctr"/>
            <a:r>
              <a:rPr lang="en-US" sz="2100" b="1" dirty="0">
                <a:solidFill>
                  <a:srgbClr val="7030A0"/>
                </a:solidFill>
                <a:latin typeface="Times New Roman" panose="02020603050405020304" pitchFamily="18" charset="0"/>
                <a:cs typeface="Times New Roman" panose="02020603050405020304" pitchFamily="18" charset="0"/>
              </a:rPr>
              <a:t>MỞ MÀN</a:t>
            </a:r>
          </a:p>
          <a:p>
            <a:pPr algn="just"/>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Hằng</a:t>
            </a:r>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ngày</a:t>
            </a:r>
            <a:r>
              <a:rPr lang="en-US" sz="2100" dirty="0">
                <a:solidFill>
                  <a:srgbClr val="7030A0"/>
                </a:solidFill>
                <a:latin typeface="Times New Roman" panose="02020603050405020304" pitchFamily="18" charset="0"/>
                <a:cs typeface="Times New Roman" panose="02020603050405020304" pitchFamily="18" charset="0"/>
              </a:rPr>
              <a:t> : 19 </a:t>
            </a:r>
            <a:r>
              <a:rPr lang="en-US" sz="2100" dirty="0" err="1">
                <a:solidFill>
                  <a:srgbClr val="7030A0"/>
                </a:solidFill>
                <a:latin typeface="Times New Roman" panose="02020603050405020304" pitchFamily="18" charset="0"/>
                <a:cs typeface="Times New Roman" panose="02020603050405020304" pitchFamily="18" charset="0"/>
              </a:rPr>
              <a:t>giờ</a:t>
            </a:r>
            <a:r>
              <a:rPr lang="en-US" sz="2100" dirty="0">
                <a:solidFill>
                  <a:srgbClr val="7030A0"/>
                </a:solidFill>
                <a:latin typeface="Times New Roman" panose="02020603050405020304" pitchFamily="18" charset="0"/>
                <a:cs typeface="Times New Roman" panose="02020603050405020304" pitchFamily="18" charset="0"/>
              </a:rPr>
              <a:t>.</a:t>
            </a:r>
          </a:p>
          <a:p>
            <a:pPr algn="just"/>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Chủ</a:t>
            </a:r>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nhật</a:t>
            </a:r>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và</a:t>
            </a:r>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ngày</a:t>
            </a:r>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lễ</a:t>
            </a:r>
            <a:r>
              <a:rPr lang="en-US" sz="2100" dirty="0">
                <a:solidFill>
                  <a:srgbClr val="7030A0"/>
                </a:solidFill>
                <a:latin typeface="Times New Roman" panose="02020603050405020304" pitchFamily="18" charset="0"/>
                <a:cs typeface="Times New Roman" panose="02020603050405020304" pitchFamily="18" charset="0"/>
              </a:rPr>
              <a:t> : 8 </a:t>
            </a:r>
            <a:r>
              <a:rPr lang="en-US" sz="2100" dirty="0" err="1">
                <a:solidFill>
                  <a:srgbClr val="7030A0"/>
                </a:solidFill>
                <a:latin typeface="Times New Roman" panose="02020603050405020304" pitchFamily="18" charset="0"/>
                <a:cs typeface="Times New Roman" panose="02020603050405020304" pitchFamily="18" charset="0"/>
              </a:rPr>
              <a:t>giờ</a:t>
            </a:r>
            <a:r>
              <a:rPr lang="en-US" sz="2100" dirty="0">
                <a:solidFill>
                  <a:srgbClr val="7030A0"/>
                </a:solidFill>
                <a:latin typeface="Times New Roman" panose="02020603050405020304" pitchFamily="18" charset="0"/>
                <a:cs typeface="Times New Roman" panose="02020603050405020304" pitchFamily="18" charset="0"/>
              </a:rPr>
              <a:t>, 15 </a:t>
            </a:r>
            <a:r>
              <a:rPr lang="en-US" sz="2100" dirty="0" err="1">
                <a:solidFill>
                  <a:srgbClr val="7030A0"/>
                </a:solidFill>
                <a:latin typeface="Times New Roman" panose="02020603050405020304" pitchFamily="18" charset="0"/>
                <a:cs typeface="Times New Roman" panose="02020603050405020304" pitchFamily="18" charset="0"/>
              </a:rPr>
              <a:t>giờ</a:t>
            </a:r>
            <a:r>
              <a:rPr lang="en-US" sz="2100" dirty="0">
                <a:solidFill>
                  <a:srgbClr val="7030A0"/>
                </a:solidFill>
                <a:latin typeface="Times New Roman" panose="02020603050405020304" pitchFamily="18" charset="0"/>
                <a:cs typeface="Times New Roman" panose="02020603050405020304" pitchFamily="18" charset="0"/>
              </a:rPr>
              <a:t>, 19 </a:t>
            </a:r>
            <a:r>
              <a:rPr lang="en-US" sz="2100" dirty="0" err="1">
                <a:solidFill>
                  <a:srgbClr val="7030A0"/>
                </a:solidFill>
                <a:latin typeface="Times New Roman" panose="02020603050405020304" pitchFamily="18" charset="0"/>
                <a:cs typeface="Times New Roman" panose="02020603050405020304" pitchFamily="18" charset="0"/>
              </a:rPr>
              <a:t>giờ</a:t>
            </a:r>
            <a:r>
              <a:rPr lang="en-US" sz="2100" dirty="0">
                <a:solidFill>
                  <a:srgbClr val="7030A0"/>
                </a:solidFill>
                <a:latin typeface="Times New Roman" panose="02020603050405020304" pitchFamily="18" charset="0"/>
                <a:cs typeface="Times New Roman" panose="02020603050405020304" pitchFamily="18" charset="0"/>
              </a:rPr>
              <a:t>.</a:t>
            </a:r>
          </a:p>
          <a:p>
            <a:pPr algn="just"/>
            <a:r>
              <a:rPr lang="en-US" sz="2100" dirty="0" err="1">
                <a:solidFill>
                  <a:srgbClr val="7030A0"/>
                </a:solidFill>
                <a:latin typeface="Times New Roman" panose="02020603050405020304" pitchFamily="18" charset="0"/>
                <a:cs typeface="Times New Roman" panose="02020603050405020304" pitchFamily="18" charset="0"/>
              </a:rPr>
              <a:t>Liên</a:t>
            </a:r>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hệ</a:t>
            </a:r>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tại</a:t>
            </a:r>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rạp</a:t>
            </a:r>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theo</a:t>
            </a:r>
            <a:r>
              <a:rPr lang="en-US" sz="2100" dirty="0">
                <a:solidFill>
                  <a:srgbClr val="7030A0"/>
                </a:solidFill>
                <a:latin typeface="Times New Roman" panose="02020603050405020304" pitchFamily="18" charset="0"/>
                <a:cs typeface="Times New Roman" panose="02020603050405020304" pitchFamily="18" charset="0"/>
              </a:rPr>
              <a:t> </a:t>
            </a:r>
            <a:r>
              <a:rPr lang="en-US" sz="2100" b="1" dirty="0" err="1">
                <a:solidFill>
                  <a:srgbClr val="7030A0"/>
                </a:solidFill>
                <a:latin typeface="Times New Roman" panose="02020603050405020304" pitchFamily="18" charset="0"/>
                <a:cs typeface="Times New Roman" panose="02020603050405020304" pitchFamily="18" charset="0"/>
              </a:rPr>
              <a:t>điện</a:t>
            </a:r>
            <a:r>
              <a:rPr lang="en-US" sz="2100" b="1" dirty="0">
                <a:solidFill>
                  <a:srgbClr val="7030A0"/>
                </a:solidFill>
                <a:latin typeface="Times New Roman" panose="02020603050405020304" pitchFamily="18" charset="0"/>
                <a:cs typeface="Times New Roman" panose="02020603050405020304" pitchFamily="18" charset="0"/>
              </a:rPr>
              <a:t> </a:t>
            </a:r>
            <a:r>
              <a:rPr lang="en-US" sz="2100" b="1" dirty="0" err="1">
                <a:solidFill>
                  <a:srgbClr val="7030A0"/>
                </a:solidFill>
                <a:latin typeface="Times New Roman" panose="02020603050405020304" pitchFamily="18" charset="0"/>
                <a:cs typeface="Times New Roman" panose="02020603050405020304" pitchFamily="18" charset="0"/>
              </a:rPr>
              <a:t>thoại</a:t>
            </a:r>
            <a:r>
              <a:rPr lang="en-US" sz="2100" b="1" dirty="0">
                <a:solidFill>
                  <a:srgbClr val="7030A0"/>
                </a:solidFill>
                <a:latin typeface="Times New Roman" panose="02020603050405020304" pitchFamily="18" charset="0"/>
                <a:cs typeface="Times New Roman" panose="02020603050405020304" pitchFamily="18" charset="0"/>
              </a:rPr>
              <a:t> </a:t>
            </a:r>
            <a:r>
              <a:rPr lang="en-US" sz="2100" dirty="0">
                <a:solidFill>
                  <a:srgbClr val="7030A0"/>
                </a:solidFill>
                <a:latin typeface="Times New Roman" panose="02020603050405020304" pitchFamily="18" charset="0"/>
                <a:cs typeface="Times New Roman" panose="02020603050405020304" pitchFamily="18" charset="0"/>
              </a:rPr>
              <a:t>: 5180360.</a:t>
            </a:r>
          </a:p>
          <a:p>
            <a:pPr algn="just"/>
            <a:r>
              <a:rPr lang="en-US" sz="2100" dirty="0" err="1">
                <a:solidFill>
                  <a:srgbClr val="7030A0"/>
                </a:solidFill>
                <a:latin typeface="Times New Roman" panose="02020603050405020304" pitchFamily="18" charset="0"/>
                <a:cs typeface="Times New Roman" panose="02020603050405020304" pitchFamily="18" charset="0"/>
              </a:rPr>
              <a:t>Rất</a:t>
            </a:r>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hân</a:t>
            </a:r>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hạnh</a:t>
            </a:r>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được</a:t>
            </a:r>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phục</a:t>
            </a:r>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vụ</a:t>
            </a:r>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các</a:t>
            </a:r>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em</a:t>
            </a:r>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nhỏ</a:t>
            </a:r>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và</a:t>
            </a:r>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quý</a:t>
            </a:r>
            <a:r>
              <a:rPr lang="en-US" sz="2100" dirty="0">
                <a:solidFill>
                  <a:srgbClr val="7030A0"/>
                </a:solidFill>
                <a:latin typeface="Times New Roman" panose="02020603050405020304" pitchFamily="18" charset="0"/>
                <a:cs typeface="Times New Roman" panose="02020603050405020304" pitchFamily="18" charset="0"/>
              </a:rPr>
              <a:t> </a:t>
            </a:r>
            <a:r>
              <a:rPr lang="en-US" sz="2100" dirty="0" err="1">
                <a:solidFill>
                  <a:srgbClr val="7030A0"/>
                </a:solidFill>
                <a:latin typeface="Times New Roman" panose="02020603050405020304" pitchFamily="18" charset="0"/>
                <a:cs typeface="Times New Roman" panose="02020603050405020304" pitchFamily="18" charset="0"/>
              </a:rPr>
              <a:t>khách</a:t>
            </a:r>
            <a:r>
              <a:rPr lang="en-US" sz="2100" dirty="0">
                <a:solidFill>
                  <a:srgbClr val="7030A0"/>
                </a:solidFill>
                <a:latin typeface="Times New Roman" panose="02020603050405020304" pitchFamily="18" charset="0"/>
                <a:cs typeface="Times New Roman" panose="02020603050405020304" pitchFamily="18" charset="0"/>
              </a:rPr>
              <a:t>.</a:t>
            </a:r>
          </a:p>
        </p:txBody>
      </p:sp>
      <p:sp>
        <p:nvSpPr>
          <p:cNvPr id="4" name="Left Bracket 3"/>
          <p:cNvSpPr/>
          <p:nvPr/>
        </p:nvSpPr>
        <p:spPr>
          <a:xfrm>
            <a:off x="1915505" y="1227386"/>
            <a:ext cx="123890" cy="1185796"/>
          </a:xfrm>
          <a:prstGeom prst="leftBracket">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292859" y="1066231"/>
            <a:ext cx="1675225" cy="1446550"/>
          </a:xfrm>
          <a:prstGeom prst="rect">
            <a:avLst/>
          </a:prstGeom>
          <a:noFill/>
        </p:spPr>
        <p:txBody>
          <a:bodyPr wrap="square" rtlCol="0" anchor="ctr">
            <a:spAutoFit/>
          </a:bodyPr>
          <a:lstStyle/>
          <a:p>
            <a:r>
              <a:rPr lang="en-US" sz="2200" u="sng" dirty="0">
                <a:solidFill>
                  <a:srgbClr val="0070C0"/>
                </a:solidFill>
                <a:latin typeface="Times New Roman" panose="02020603050405020304" pitchFamily="18" charset="0"/>
                <a:cs typeface="Times New Roman" panose="02020603050405020304" pitchFamily="18" charset="0"/>
              </a:rPr>
              <a:t>Đoạn1:</a:t>
            </a:r>
          </a:p>
          <a:p>
            <a:r>
              <a:rPr lang="vi-VN" sz="2200" dirty="0">
                <a:solidFill>
                  <a:srgbClr val="0070C0"/>
                </a:solidFill>
                <a:latin typeface="Times New Roman" panose="02020603050405020304" pitchFamily="18" charset="0"/>
                <a:cs typeface="Times New Roman" panose="02020603050405020304" pitchFamily="18" charset="0"/>
              </a:rPr>
              <a:t>Tên chương</a:t>
            </a:r>
            <a:endParaRPr lang="en-US" sz="2200" dirty="0">
              <a:solidFill>
                <a:srgbClr val="0070C0"/>
              </a:solidFill>
              <a:latin typeface="Times New Roman" panose="02020603050405020304" pitchFamily="18" charset="0"/>
              <a:cs typeface="Times New Roman" panose="02020603050405020304" pitchFamily="18" charset="0"/>
            </a:endParaRPr>
          </a:p>
          <a:p>
            <a:r>
              <a:rPr lang="vi-VN" sz="2200" dirty="0">
                <a:solidFill>
                  <a:srgbClr val="0070C0"/>
                </a:solidFill>
                <a:latin typeface="Times New Roman" panose="02020603050405020304" pitchFamily="18" charset="0"/>
                <a:cs typeface="Times New Roman" panose="02020603050405020304" pitchFamily="18" charset="0"/>
              </a:rPr>
              <a:t>trình và tên rạp xiếc</a:t>
            </a:r>
            <a:r>
              <a:rPr lang="en-US" sz="2200" dirty="0">
                <a:solidFill>
                  <a:srgbClr val="0070C0"/>
                </a:solidFill>
                <a:latin typeface="Times New Roman" panose="02020603050405020304" pitchFamily="18" charset="0"/>
                <a:cs typeface="Times New Roman" panose="02020603050405020304" pitchFamily="18" charset="0"/>
              </a:rPr>
              <a:t> </a:t>
            </a:r>
          </a:p>
        </p:txBody>
      </p:sp>
      <p:sp>
        <p:nvSpPr>
          <p:cNvPr id="10" name="TextBox 9"/>
          <p:cNvSpPr txBox="1"/>
          <p:nvPr/>
        </p:nvSpPr>
        <p:spPr>
          <a:xfrm>
            <a:off x="217544" y="2656406"/>
            <a:ext cx="1764802" cy="769441"/>
          </a:xfrm>
          <a:prstGeom prst="rect">
            <a:avLst/>
          </a:prstGeom>
          <a:noFill/>
        </p:spPr>
        <p:txBody>
          <a:bodyPr wrap="square" rtlCol="0" anchor="ctr">
            <a:spAutoFit/>
          </a:bodyPr>
          <a:lstStyle/>
          <a:p>
            <a:r>
              <a:rPr lang="en-US" sz="2200" u="sng" dirty="0" err="1">
                <a:solidFill>
                  <a:srgbClr val="C00000"/>
                </a:solidFill>
                <a:latin typeface="Times New Roman" panose="02020603050405020304" pitchFamily="18" charset="0"/>
                <a:cs typeface="Times New Roman" panose="02020603050405020304" pitchFamily="18" charset="0"/>
              </a:rPr>
              <a:t>Đoạn</a:t>
            </a:r>
            <a:r>
              <a:rPr lang="en-US" sz="2200" u="sng" dirty="0">
                <a:solidFill>
                  <a:srgbClr val="C00000"/>
                </a:solidFill>
                <a:latin typeface="Times New Roman" panose="02020603050405020304" pitchFamily="18" charset="0"/>
                <a:cs typeface="Times New Roman" panose="02020603050405020304" pitchFamily="18" charset="0"/>
              </a:rPr>
              <a:t> 2:</a:t>
            </a:r>
          </a:p>
          <a:p>
            <a:r>
              <a:rPr lang="en-US" sz="2200" dirty="0" err="1">
                <a:solidFill>
                  <a:srgbClr val="C00000"/>
                </a:solidFill>
                <a:latin typeface="Times New Roman" panose="02020603050405020304" pitchFamily="18" charset="0"/>
                <a:cs typeface="Times New Roman" panose="02020603050405020304" pitchFamily="18" charset="0"/>
              </a:rPr>
              <a:t>Tiết</a:t>
            </a:r>
            <a:r>
              <a:rPr lang="en-US" sz="2200" dirty="0">
                <a:solidFill>
                  <a:srgbClr val="C00000"/>
                </a:solidFill>
                <a:latin typeface="Times New Roman" panose="02020603050405020304" pitchFamily="18" charset="0"/>
                <a:cs typeface="Times New Roman" panose="02020603050405020304" pitchFamily="18" charset="0"/>
              </a:rPr>
              <a:t> </a:t>
            </a:r>
            <a:r>
              <a:rPr lang="en-US" sz="2200" dirty="0" err="1">
                <a:solidFill>
                  <a:srgbClr val="C00000"/>
                </a:solidFill>
                <a:latin typeface="Times New Roman" panose="02020603050405020304" pitchFamily="18" charset="0"/>
                <a:cs typeface="Times New Roman" panose="02020603050405020304" pitchFamily="18" charset="0"/>
              </a:rPr>
              <a:t>mục</a:t>
            </a:r>
            <a:r>
              <a:rPr lang="en-US" sz="2200" dirty="0">
                <a:solidFill>
                  <a:srgbClr val="C00000"/>
                </a:solidFill>
                <a:latin typeface="Times New Roman" panose="02020603050405020304" pitchFamily="18" charset="0"/>
                <a:cs typeface="Times New Roman" panose="02020603050405020304" pitchFamily="18" charset="0"/>
              </a:rPr>
              <a:t> </a:t>
            </a:r>
            <a:r>
              <a:rPr lang="en-US" sz="2200" dirty="0" err="1">
                <a:solidFill>
                  <a:srgbClr val="C00000"/>
                </a:solidFill>
                <a:latin typeface="Times New Roman" panose="02020603050405020304" pitchFamily="18" charset="0"/>
                <a:cs typeface="Times New Roman" panose="02020603050405020304" pitchFamily="18" charset="0"/>
              </a:rPr>
              <a:t>mới</a:t>
            </a:r>
            <a:endParaRPr lang="en-US" sz="2200" dirty="0">
              <a:solidFill>
                <a:srgbClr val="C00000"/>
              </a:solidFill>
              <a:latin typeface="Times New Roman" panose="02020603050405020304" pitchFamily="18" charset="0"/>
              <a:cs typeface="Times New Roman" panose="02020603050405020304" pitchFamily="18" charset="0"/>
            </a:endParaRPr>
          </a:p>
        </p:txBody>
      </p:sp>
      <p:sp>
        <p:nvSpPr>
          <p:cNvPr id="11" name="Left Bracket 10"/>
          <p:cNvSpPr/>
          <p:nvPr/>
        </p:nvSpPr>
        <p:spPr>
          <a:xfrm>
            <a:off x="1915505" y="2512782"/>
            <a:ext cx="123890" cy="1082090"/>
          </a:xfrm>
          <a:prstGeom prst="leftBracket">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30A0"/>
              </a:solidFill>
            </a:endParaRPr>
          </a:p>
        </p:txBody>
      </p:sp>
      <p:sp>
        <p:nvSpPr>
          <p:cNvPr id="12" name="Left Bracket 11"/>
          <p:cNvSpPr/>
          <p:nvPr/>
        </p:nvSpPr>
        <p:spPr>
          <a:xfrm>
            <a:off x="1915505" y="3694471"/>
            <a:ext cx="123890" cy="1254618"/>
          </a:xfrm>
          <a:prstGeom prst="leftBracket">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30A0"/>
              </a:solidFill>
            </a:endParaRPr>
          </a:p>
        </p:txBody>
      </p:sp>
      <p:sp>
        <p:nvSpPr>
          <p:cNvPr id="13" name="TextBox 12"/>
          <p:cNvSpPr txBox="1"/>
          <p:nvPr/>
        </p:nvSpPr>
        <p:spPr>
          <a:xfrm>
            <a:off x="212648" y="3584117"/>
            <a:ext cx="1755436" cy="1446550"/>
          </a:xfrm>
          <a:prstGeom prst="rect">
            <a:avLst/>
          </a:prstGeom>
          <a:noFill/>
        </p:spPr>
        <p:txBody>
          <a:bodyPr wrap="square" rtlCol="0" anchor="ctr">
            <a:spAutoFit/>
          </a:bodyPr>
          <a:lstStyle/>
          <a:p>
            <a:r>
              <a:rPr lang="en-US" sz="2200" u="sng" dirty="0" err="1">
                <a:solidFill>
                  <a:schemeClr val="accent6">
                    <a:lumMod val="75000"/>
                  </a:schemeClr>
                </a:solidFill>
                <a:latin typeface="Times New Roman" panose="02020603050405020304" pitchFamily="18" charset="0"/>
                <a:cs typeface="Times New Roman" panose="02020603050405020304" pitchFamily="18" charset="0"/>
              </a:rPr>
              <a:t>Đoạn</a:t>
            </a:r>
            <a:r>
              <a:rPr lang="en-US" sz="2200" u="sng" dirty="0">
                <a:solidFill>
                  <a:schemeClr val="accent6">
                    <a:lumMod val="75000"/>
                  </a:schemeClr>
                </a:solidFill>
                <a:latin typeface="Times New Roman" panose="02020603050405020304" pitchFamily="18" charset="0"/>
                <a:cs typeface="Times New Roman" panose="02020603050405020304" pitchFamily="18" charset="0"/>
              </a:rPr>
              <a:t> 3:</a:t>
            </a:r>
          </a:p>
          <a:p>
            <a:r>
              <a:rPr lang="en-US" sz="2200" dirty="0" err="1">
                <a:solidFill>
                  <a:schemeClr val="accent6">
                    <a:lumMod val="75000"/>
                  </a:schemeClr>
                </a:solidFill>
                <a:latin typeface="Times New Roman" panose="02020603050405020304" pitchFamily="18" charset="0"/>
                <a:cs typeface="Times New Roman" panose="02020603050405020304" pitchFamily="18" charset="0"/>
              </a:rPr>
              <a:t>Tiện</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nghi</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và</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mức</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giảm</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giá</a:t>
            </a:r>
            <a:r>
              <a:rPr lang="en-US" sz="2200"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6">
                    <a:lumMod val="75000"/>
                  </a:schemeClr>
                </a:solidFill>
                <a:latin typeface="Times New Roman" panose="02020603050405020304" pitchFamily="18" charset="0"/>
                <a:cs typeface="Times New Roman" panose="02020603050405020304" pitchFamily="18" charset="0"/>
              </a:rPr>
              <a:t>vé</a:t>
            </a:r>
            <a:endParaRPr lang="en-US" sz="22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12648" y="5023288"/>
            <a:ext cx="1764802" cy="1785104"/>
          </a:xfrm>
          <a:prstGeom prst="rect">
            <a:avLst/>
          </a:prstGeom>
          <a:noFill/>
        </p:spPr>
        <p:txBody>
          <a:bodyPr wrap="square" rtlCol="0" anchor="ctr">
            <a:spAutoFit/>
          </a:bodyPr>
          <a:lstStyle/>
          <a:p>
            <a:r>
              <a:rPr lang="en-US" sz="2200" u="sng" dirty="0" err="1">
                <a:solidFill>
                  <a:schemeClr val="accent2">
                    <a:lumMod val="75000"/>
                  </a:schemeClr>
                </a:solidFill>
                <a:latin typeface="Times New Roman" panose="02020603050405020304" pitchFamily="18" charset="0"/>
                <a:cs typeface="Times New Roman" panose="02020603050405020304" pitchFamily="18" charset="0"/>
              </a:rPr>
              <a:t>Đoạn</a:t>
            </a:r>
            <a:r>
              <a:rPr lang="en-US" sz="2200" u="sng" dirty="0">
                <a:solidFill>
                  <a:schemeClr val="accent2">
                    <a:lumMod val="75000"/>
                  </a:schemeClr>
                </a:solidFill>
                <a:latin typeface="Times New Roman" panose="02020603050405020304" pitchFamily="18" charset="0"/>
                <a:cs typeface="Times New Roman" panose="02020603050405020304" pitchFamily="18" charset="0"/>
              </a:rPr>
              <a:t> 4:</a:t>
            </a:r>
          </a:p>
          <a:p>
            <a:r>
              <a:rPr lang="en-US" sz="2200" dirty="0" err="1">
                <a:solidFill>
                  <a:schemeClr val="accent2">
                    <a:lumMod val="75000"/>
                  </a:schemeClr>
                </a:solidFill>
                <a:latin typeface="Times New Roman" panose="02020603050405020304" pitchFamily="18" charset="0"/>
                <a:cs typeface="Times New Roman" panose="02020603050405020304" pitchFamily="18" charset="0"/>
              </a:rPr>
              <a:t>Thời</a:t>
            </a:r>
            <a:r>
              <a:rPr lang="en-US" sz="2200" dirty="0">
                <a:solidFill>
                  <a:schemeClr val="accent2">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2">
                    <a:lumMod val="75000"/>
                  </a:schemeClr>
                </a:solidFill>
                <a:latin typeface="Times New Roman" panose="02020603050405020304" pitchFamily="18" charset="0"/>
                <a:cs typeface="Times New Roman" panose="02020603050405020304" pitchFamily="18" charset="0"/>
              </a:rPr>
              <a:t>gian</a:t>
            </a:r>
            <a:r>
              <a:rPr lang="en-US" sz="2200" dirty="0">
                <a:solidFill>
                  <a:schemeClr val="accent2">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2">
                    <a:lumMod val="75000"/>
                  </a:schemeClr>
                </a:solidFill>
                <a:latin typeface="Times New Roman" panose="02020603050405020304" pitchFamily="18" charset="0"/>
                <a:cs typeface="Times New Roman" panose="02020603050405020304" pitchFamily="18" charset="0"/>
              </a:rPr>
              <a:t>biểu</a:t>
            </a:r>
            <a:r>
              <a:rPr lang="en-US" sz="2200" dirty="0">
                <a:solidFill>
                  <a:schemeClr val="accent2">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2">
                    <a:lumMod val="75000"/>
                  </a:schemeClr>
                </a:solidFill>
                <a:latin typeface="Times New Roman" panose="02020603050405020304" pitchFamily="18" charset="0"/>
                <a:cs typeface="Times New Roman" panose="02020603050405020304" pitchFamily="18" charset="0"/>
              </a:rPr>
              <a:t>diễn</a:t>
            </a:r>
            <a:r>
              <a:rPr lang="en-US" sz="2200" dirty="0">
                <a:solidFill>
                  <a:schemeClr val="accent2">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2">
                    <a:lumMod val="75000"/>
                  </a:schemeClr>
                </a:solidFill>
                <a:latin typeface="Times New Roman" panose="02020603050405020304" pitchFamily="18" charset="0"/>
                <a:cs typeface="Times New Roman" panose="02020603050405020304" pitchFamily="18" charset="0"/>
              </a:rPr>
              <a:t>Cách</a:t>
            </a:r>
            <a:r>
              <a:rPr lang="en-US" sz="2200" dirty="0">
                <a:solidFill>
                  <a:schemeClr val="accent2">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2">
                    <a:lumMod val="75000"/>
                  </a:schemeClr>
                </a:solidFill>
                <a:latin typeface="Times New Roman" panose="02020603050405020304" pitchFamily="18" charset="0"/>
                <a:cs typeface="Times New Roman" panose="02020603050405020304" pitchFamily="18" charset="0"/>
              </a:rPr>
              <a:t>liên</a:t>
            </a:r>
            <a:r>
              <a:rPr lang="en-US" sz="2200" dirty="0">
                <a:solidFill>
                  <a:schemeClr val="accent2">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2">
                    <a:lumMod val="75000"/>
                  </a:schemeClr>
                </a:solidFill>
                <a:latin typeface="Times New Roman" panose="02020603050405020304" pitchFamily="18" charset="0"/>
                <a:cs typeface="Times New Roman" panose="02020603050405020304" pitchFamily="18" charset="0"/>
              </a:rPr>
              <a:t>hệ</a:t>
            </a:r>
            <a:r>
              <a:rPr lang="en-US" sz="2200" dirty="0">
                <a:solidFill>
                  <a:schemeClr val="accent2">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2">
                    <a:lumMod val="75000"/>
                  </a:schemeClr>
                </a:solidFill>
                <a:latin typeface="Times New Roman" panose="02020603050405020304" pitchFamily="18" charset="0"/>
                <a:cs typeface="Times New Roman" panose="02020603050405020304" pitchFamily="18" charset="0"/>
              </a:rPr>
              <a:t>và</a:t>
            </a:r>
            <a:r>
              <a:rPr lang="en-US" sz="2200" dirty="0">
                <a:solidFill>
                  <a:schemeClr val="accent2">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2">
                    <a:lumMod val="75000"/>
                  </a:schemeClr>
                </a:solidFill>
                <a:latin typeface="Times New Roman" panose="02020603050405020304" pitchFamily="18" charset="0"/>
                <a:cs typeface="Times New Roman" panose="02020603050405020304" pitchFamily="18" charset="0"/>
              </a:rPr>
              <a:t>lời</a:t>
            </a:r>
            <a:r>
              <a:rPr lang="en-US" sz="2200" dirty="0">
                <a:solidFill>
                  <a:schemeClr val="accent2">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2">
                    <a:lumMod val="75000"/>
                  </a:schemeClr>
                </a:solidFill>
                <a:latin typeface="Times New Roman" panose="02020603050405020304" pitchFamily="18" charset="0"/>
                <a:cs typeface="Times New Roman" panose="02020603050405020304" pitchFamily="18" charset="0"/>
              </a:rPr>
              <a:t>mời</a:t>
            </a:r>
            <a:r>
              <a:rPr lang="en-US" sz="2200" dirty="0">
                <a:solidFill>
                  <a:schemeClr val="accent2">
                    <a:lumMod val="75000"/>
                  </a:schemeClr>
                </a:solidFill>
                <a:latin typeface="Times New Roman" panose="02020603050405020304" pitchFamily="18" charset="0"/>
                <a:cs typeface="Times New Roman" panose="02020603050405020304" pitchFamily="18" charset="0"/>
              </a:rPr>
              <a:t>.</a:t>
            </a:r>
          </a:p>
        </p:txBody>
      </p:sp>
      <p:sp>
        <p:nvSpPr>
          <p:cNvPr id="15" name="Left Bracket 14"/>
          <p:cNvSpPr/>
          <p:nvPr/>
        </p:nvSpPr>
        <p:spPr>
          <a:xfrm>
            <a:off x="1915505" y="5081467"/>
            <a:ext cx="123890" cy="1575782"/>
          </a:xfrm>
          <a:prstGeom prst="leftBracket">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P spid="11" grpId="0" animBg="1"/>
      <p:bldP spid="12" grpId="0" animBg="1"/>
      <p:bldP spid="13" grpId="0"/>
      <p:bldP spid="14"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p:nvPr/>
        </p:nvSpPr>
        <p:spPr>
          <a:xfrm>
            <a:off x="1527546" y="330812"/>
            <a:ext cx="585689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Chương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trình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xiếc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đặc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sắc</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2" name="TextBox 17"/>
          <p:cNvSpPr txBox="1"/>
          <p:nvPr/>
        </p:nvSpPr>
        <p:spPr>
          <a:xfrm>
            <a:off x="1142073" y="1205335"/>
            <a:ext cx="3999769" cy="646331"/>
          </a:xfrm>
          <a:prstGeom prst="rect">
            <a:avLst/>
          </a:prstGeom>
          <a:noFill/>
        </p:spPr>
        <p:txBody>
          <a:bodyPr wrap="square" rtlCol="0" anchor="ctr">
            <a:spAutoFit/>
          </a:bodyPr>
          <a:lstStyle/>
          <a:p>
            <a:r>
              <a:rPr lang="en-US" sz="3600" b="1" dirty="0">
                <a:solidFill>
                  <a:srgbClr val="0070C0"/>
                </a:solidFill>
                <a:latin typeface="Times New Roman" panose="02020603050405020304" pitchFamily="18" charset="0"/>
                <a:cs typeface="Times New Roman" panose="02020603050405020304" pitchFamily="18" charset="0"/>
              </a:rPr>
              <a:t>1. </a:t>
            </a:r>
            <a:r>
              <a:rPr lang="en-US" sz="3600" b="1" dirty="0" err="1">
                <a:solidFill>
                  <a:srgbClr val="0070C0"/>
                </a:solidFill>
                <a:latin typeface="Times New Roman" panose="02020603050405020304" pitchFamily="18" charset="0"/>
                <a:cs typeface="Times New Roman" panose="02020603050405020304" pitchFamily="18" charset="0"/>
              </a:rPr>
              <a:t>Luyện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đọc</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30" name="TextBox 23"/>
          <p:cNvSpPr txBox="1"/>
          <p:nvPr/>
        </p:nvSpPr>
        <p:spPr>
          <a:xfrm>
            <a:off x="534396" y="1812656"/>
            <a:ext cx="5856896" cy="584775"/>
          </a:xfrm>
          <a:prstGeom prst="rect">
            <a:avLst/>
          </a:prstGeom>
          <a:noFill/>
        </p:spPr>
        <p:txBody>
          <a:bodyPr wrap="square" rtlCol="0" anchor="ctr">
            <a:spAutoFit/>
          </a:bodyPr>
          <a:lstStyle/>
          <a:p>
            <a:r>
              <a:rPr lang="en-US" sz="3200" b="1" dirty="0">
                <a:latin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cs typeface="Times New Roman" panose="02020603050405020304" pitchFamily="18" charset="0"/>
              </a:rPr>
              <a:t>Luyện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âm</a:t>
            </a:r>
            <a:r>
              <a:rPr lang="en-US" sz="3200" b="1" dirty="0">
                <a:latin typeface="Times New Roman" panose="02020603050405020304" pitchFamily="18" charset="0"/>
                <a:cs typeface="Times New Roman" panose="02020603050405020304" pitchFamily="18" charset="0"/>
              </a:rPr>
              <a:t>:</a:t>
            </a:r>
          </a:p>
        </p:txBody>
      </p:sp>
      <p:sp>
        <p:nvSpPr>
          <p:cNvPr id="34" name="TextBox 12"/>
          <p:cNvSpPr txBox="1"/>
          <p:nvPr/>
        </p:nvSpPr>
        <p:spPr>
          <a:xfrm>
            <a:off x="408206" y="3001325"/>
            <a:ext cx="5674541" cy="584775"/>
          </a:xfrm>
          <a:prstGeom prst="rect">
            <a:avLst/>
          </a:prstGeom>
          <a:noFill/>
        </p:spPr>
        <p:txBody>
          <a:bodyPr wrap="square" rtlCol="0" anchor="ctr">
            <a:spAutoFit/>
          </a:bodyPr>
          <a:lstStyle/>
          <a:p>
            <a:r>
              <a:rPr lang="en-US" sz="3200" dirty="0">
                <a:solidFill>
                  <a:srgbClr val="0070C0"/>
                </a:solidFill>
                <a:latin typeface="Times New Roman" panose="02020603050405020304" pitchFamily="18" charset="0"/>
                <a:cs typeface="Times New Roman" panose="02020603050405020304" pitchFamily="18" charset="0"/>
              </a:rPr>
              <a:t>1-6;   50%;  10%;   5180360</a:t>
            </a:r>
          </a:p>
        </p:txBody>
      </p:sp>
      <p:sp>
        <p:nvSpPr>
          <p:cNvPr id="2" name="TextBox 1">
            <a:extLst>
              <a:ext uri="{FF2B5EF4-FFF2-40B4-BE49-F238E27FC236}">
                <a16:creationId xmlns:a16="http://schemas.microsoft.com/office/drawing/2014/main" id="{98CC869D-B4D5-4329-B760-929EE6FA3D1A}"/>
              </a:ext>
            </a:extLst>
          </p:cNvPr>
          <p:cNvSpPr txBox="1"/>
          <p:nvPr/>
        </p:nvSpPr>
        <p:spPr>
          <a:xfrm>
            <a:off x="534396" y="3586100"/>
            <a:ext cx="5856896" cy="646331"/>
          </a:xfrm>
          <a:prstGeom prst="rect">
            <a:avLst/>
          </a:prstGeom>
          <a:noFill/>
        </p:spPr>
        <p:txBody>
          <a:bodyPr wrap="square" rtlCol="0">
            <a:spAutoFit/>
          </a:bodyPr>
          <a:lstStyle/>
          <a:p>
            <a:r>
              <a:rPr lang="en-US" sz="3600" dirty="0" err="1">
                <a:solidFill>
                  <a:srgbClr val="0070C0"/>
                </a:solidFill>
                <a:latin typeface="Times New Roman" panose="02020603050405020304" pitchFamily="18" charset="0"/>
                <a:cs typeface="Times New Roman" panose="02020603050405020304" pitchFamily="18" charset="0"/>
              </a:rPr>
              <a:t>nhào</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lộn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khéo</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léo</a:t>
            </a:r>
            <a:endParaRPr lang="en-US" sz="36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3200" y="236220"/>
            <a:ext cx="6197600" cy="6451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Chương trình xiếc đặc sắc</a:t>
            </a:r>
          </a:p>
        </p:txBody>
      </p:sp>
      <p:sp>
        <p:nvSpPr>
          <p:cNvPr id="14" name="TextBox 13"/>
          <p:cNvSpPr txBox="1"/>
          <p:nvPr/>
        </p:nvSpPr>
        <p:spPr>
          <a:xfrm>
            <a:off x="929835" y="2388787"/>
            <a:ext cx="8024883" cy="2862322"/>
          </a:xfrm>
          <a:prstGeom prst="rect">
            <a:avLst/>
          </a:prstGeom>
          <a:noFill/>
        </p:spPr>
        <p:txBody>
          <a:bodyPr wrap="square" rtlCol="0" anchor="ctr">
            <a:spAutoFit/>
          </a:bodyPr>
          <a:lstStyle/>
          <a:p>
            <a:pPr algn="just"/>
            <a:r>
              <a:rPr lang="vi-VN" sz="3200">
                <a:latin typeface="Times New Roman" panose="02020603050405020304" pitchFamily="18" charset="0"/>
                <a:cs typeface="Times New Roman" panose="02020603050405020304" pitchFamily="18" charset="0"/>
              </a:rPr>
              <a:t>RẠP MỚI ĐƯỢC TU BỔ </a:t>
            </a:r>
            <a:r>
              <a:rPr lang="vi-VN" sz="3200" i="1">
                <a:solidFill>
                  <a:srgbClr val="FF0000"/>
                </a:solidFill>
                <a:latin typeface="Times New Roman" panose="02020603050405020304" pitchFamily="18" charset="0"/>
                <a:cs typeface="Times New Roman" panose="02020603050405020304" pitchFamily="18" charset="0"/>
              </a:rPr>
              <a:t>thoáng mát</a:t>
            </a:r>
            <a:r>
              <a:rPr lang="vi-VN" sz="3200">
                <a:latin typeface="Times New Roman" panose="02020603050405020304" pitchFamily="18" charset="0"/>
                <a:cs typeface="Times New Roman" panose="02020603050405020304" pitchFamily="18" charset="0"/>
              </a:rPr>
              <a:t>,</a:t>
            </a:r>
            <a:r>
              <a:rPr lang="en-US" sz="4000" b="1">
                <a:solidFill>
                  <a:srgbClr val="FF0000"/>
                </a:solidFill>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ghế ngồi </a:t>
            </a:r>
            <a:r>
              <a:rPr lang="vi-VN" sz="3200" i="1">
                <a:solidFill>
                  <a:srgbClr val="FF0000"/>
                </a:solidFill>
                <a:latin typeface="Times New Roman" panose="02020603050405020304" pitchFamily="18" charset="0"/>
                <a:cs typeface="Times New Roman" panose="02020603050405020304" pitchFamily="18" charset="0"/>
              </a:rPr>
              <a:t>tiện lợi</a:t>
            </a:r>
            <a:r>
              <a:rPr lang="vi-VN" sz="3200">
                <a:latin typeface="Times New Roman" panose="02020603050405020304" pitchFamily="18" charset="0"/>
                <a:cs typeface="Times New Roman" panose="02020603050405020304" pitchFamily="18" charset="0"/>
              </a:rPr>
              <a:t>,</a:t>
            </a:r>
            <a:r>
              <a:rPr lang="en-US" sz="4400" b="1">
                <a:solidFill>
                  <a:srgbClr val="FF0000"/>
                </a:solidFill>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 thoải mái cho </a:t>
            </a:r>
            <a:r>
              <a:rPr lang="vi-VN" sz="3200" i="1">
                <a:solidFill>
                  <a:srgbClr val="FF0000"/>
                </a:solidFill>
                <a:latin typeface="Times New Roman" panose="02020603050405020304" pitchFamily="18" charset="0"/>
                <a:cs typeface="Times New Roman" panose="02020603050405020304" pitchFamily="18" charset="0"/>
              </a:rPr>
              <a:t>mọi lứa tuổi</a:t>
            </a:r>
            <a:r>
              <a:rPr lang="vi-VN" sz="3200">
                <a:latin typeface="Times New Roman" panose="02020603050405020304" pitchFamily="18" charset="0"/>
                <a:cs typeface="Times New Roman" panose="02020603050405020304" pitchFamily="18" charset="0"/>
              </a:rPr>
              <a:t>.</a:t>
            </a:r>
            <a:r>
              <a:rPr lang="en-US" sz="4000" b="1">
                <a:solidFill>
                  <a:srgbClr val="FF0000"/>
                </a:solidFill>
                <a:latin typeface="Times New Roman" panose="02020603050405020304" pitchFamily="18" charset="0"/>
                <a:cs typeface="Times New Roman" panose="02020603050405020304" pitchFamily="18" charset="0"/>
              </a:rPr>
              <a:t>//</a:t>
            </a:r>
            <a:endParaRPr lang="vi-VN" sz="400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vi-VN" sz="3200" b="1">
                <a:latin typeface="Times New Roman" panose="02020603050405020304" pitchFamily="18" charset="0"/>
                <a:cs typeface="Times New Roman" panose="02020603050405020304" pitchFamily="18" charset="0"/>
              </a:rPr>
              <a:t>GIẢM GIÁ VÉ 50% </a:t>
            </a:r>
            <a:r>
              <a:rPr lang="vi-VN" sz="3200">
                <a:latin typeface="Times New Roman" panose="02020603050405020304" pitchFamily="18" charset="0"/>
                <a:cs typeface="Times New Roman" panose="02020603050405020304" pitchFamily="18" charset="0"/>
              </a:rPr>
              <a:t>cho thiếu nhi.</a:t>
            </a:r>
            <a:r>
              <a:rPr lang="en-US" sz="3200" b="1">
                <a:solidFill>
                  <a:srgbClr val="FF0000"/>
                </a:solidFill>
                <a:latin typeface="Times New Roman" panose="02020603050405020304" pitchFamily="18" charset="0"/>
                <a:cs typeface="Times New Roman" panose="02020603050405020304" pitchFamily="18" charset="0"/>
              </a:rPr>
              <a:t> //</a:t>
            </a:r>
            <a:endParaRPr lang="vi-VN" sz="3200">
              <a:latin typeface="Times New Roman" panose="02020603050405020304" pitchFamily="18" charset="0"/>
              <a:cs typeface="Times New Roman" panose="02020603050405020304" pitchFamily="18" charset="0"/>
            </a:endParaRPr>
          </a:p>
          <a:p>
            <a:pPr algn="just">
              <a:lnSpc>
                <a:spcPct val="150000"/>
              </a:lnSpc>
            </a:pPr>
            <a:r>
              <a:rPr lang="vi-VN" sz="3200" b="1">
                <a:latin typeface="Times New Roman" panose="02020603050405020304" pitchFamily="18" charset="0"/>
                <a:cs typeface="Times New Roman" panose="02020603050405020304" pitchFamily="18" charset="0"/>
              </a:rPr>
              <a:t>GIẢM 10%</a:t>
            </a:r>
            <a:r>
              <a:rPr lang="vi-VN" sz="3200">
                <a:latin typeface="Times New Roman" panose="02020603050405020304" pitchFamily="18" charset="0"/>
                <a:cs typeface="Times New Roman" panose="02020603050405020304" pitchFamily="18" charset="0"/>
              </a:rPr>
              <a:t> cho các đoàn đi tập thể.</a:t>
            </a:r>
            <a:r>
              <a:rPr lang="en-US" sz="3200" b="1">
                <a:solidFill>
                  <a:srgbClr val="FF0000"/>
                </a:solidFill>
                <a:latin typeface="Times New Roman" panose="02020603050405020304" pitchFamily="18" charset="0"/>
                <a:cs typeface="Times New Roman" panose="02020603050405020304" pitchFamily="18" charset="0"/>
              </a:rPr>
              <a:t> //</a:t>
            </a:r>
            <a:endParaRPr lang="vi-VN" sz="320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98197" y="1197784"/>
            <a:ext cx="3873803" cy="646331"/>
          </a:xfrm>
          <a:prstGeom prst="rect">
            <a:avLst/>
          </a:prstGeom>
          <a:noFill/>
        </p:spPr>
        <p:txBody>
          <a:bodyPr wrap="square" rtlCol="0" anchor="ctr">
            <a:spAutoFit/>
          </a:bodyPr>
          <a:lstStyle/>
          <a:p>
            <a:r>
              <a:rPr lang="en-US" sz="3600" b="1" dirty="0">
                <a:solidFill>
                  <a:schemeClr val="accent5">
                    <a:lumMod val="50000"/>
                  </a:schemeClr>
                </a:solidFill>
                <a:latin typeface="Times New Roman" panose="02020603050405020304" pitchFamily="18" charset="0"/>
                <a:cs typeface="Times New Roman" panose="02020603050405020304" pitchFamily="18" charset="0"/>
              </a:rPr>
              <a:t>2.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Luyện</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đọc</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câu</a:t>
            </a:r>
            <a:endParaRPr lang="en-US" sz="36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41194" y="2036081"/>
            <a:ext cx="8461612" cy="584775"/>
          </a:xfrm>
          <a:prstGeom prst="rect">
            <a:avLst/>
          </a:prstGeom>
          <a:noFill/>
        </p:spPr>
        <p:txBody>
          <a:bodyPr wrap="square" rtlCol="0" anchor="ctr">
            <a:spAutoFit/>
          </a:bodyPr>
          <a:lstStyle/>
          <a:p>
            <a:r>
              <a:rPr lang="en-US" sz="3200" b="1" i="1">
                <a:solidFill>
                  <a:srgbClr val="C00000"/>
                </a:solidFill>
                <a:latin typeface="Times New Roman" panose="02020603050405020304" pitchFamily="18" charset="0"/>
                <a:cs typeface="Times New Roman" panose="02020603050405020304" pitchFamily="18" charset="0"/>
              </a:rPr>
              <a:t>Câu 1: Rạp xiếc in tờ quảng cáo này để làm gì?</a:t>
            </a:r>
          </a:p>
        </p:txBody>
      </p:sp>
      <p:sp>
        <p:nvSpPr>
          <p:cNvPr id="2" name="Rectangle 1"/>
          <p:cNvSpPr/>
          <p:nvPr/>
        </p:nvSpPr>
        <p:spPr>
          <a:xfrm>
            <a:off x="818341" y="3128918"/>
            <a:ext cx="7531229" cy="600164"/>
          </a:xfrm>
          <a:prstGeom prst="rect">
            <a:avLst/>
          </a:prstGeom>
        </p:spPr>
        <p:txBody>
          <a:bodyPr wrap="none">
            <a:spAutoFit/>
          </a:bodyPr>
          <a:lstStyle/>
          <a:p>
            <a:r>
              <a:rPr lang="en-US" sz="3300">
                <a:latin typeface="Times New Roman" panose="02020603050405020304" pitchFamily="18" charset="0"/>
                <a:ea typeface="Calibri" panose="020F0502020204030204" charset="0"/>
                <a:sym typeface="Wingdings" panose="05000000000000000000" pitchFamily="2" charset="2"/>
              </a:rPr>
              <a:t></a:t>
            </a:r>
            <a:r>
              <a:rPr lang="en-US" sz="3300">
                <a:latin typeface="Times New Roman" panose="02020603050405020304" pitchFamily="18" charset="0"/>
                <a:ea typeface="Calibri" panose="020F0502020204030204" charset="0"/>
              </a:rPr>
              <a:t>Để lôi cuốn mọi người đến rạp xem xiếc.</a:t>
            </a:r>
            <a:endParaRPr lang="en-US" sz="3300"/>
          </a:p>
        </p:txBody>
      </p:sp>
      <p:sp>
        <p:nvSpPr>
          <p:cNvPr id="9" name="TextBox 8"/>
          <p:cNvSpPr txBox="1"/>
          <p:nvPr/>
        </p:nvSpPr>
        <p:spPr>
          <a:xfrm>
            <a:off x="646063" y="631705"/>
            <a:ext cx="5410181" cy="646331"/>
          </a:xfrm>
          <a:prstGeom prst="rect">
            <a:avLst/>
          </a:prstGeom>
          <a:noFill/>
        </p:spPr>
        <p:txBody>
          <a:bodyPr wrap="square" rtlCol="0" anchor="ctr">
            <a:spAutoFit/>
          </a:bodyPr>
          <a:lstStyle/>
          <a:p>
            <a:r>
              <a:rPr lang="en-US" sz="3600" b="1" dirty="0">
                <a:solidFill>
                  <a:srgbClr val="002060"/>
                </a:solidFill>
                <a:latin typeface="Times New Roman" panose="02020603050405020304" pitchFamily="18" charset="0"/>
                <a:cs typeface="Times New Roman" panose="02020603050405020304" pitchFamily="18" charset="0"/>
              </a:rPr>
              <a:t>2. </a:t>
            </a:r>
            <a:r>
              <a:rPr lang="en-US" sz="3600" b="1" dirty="0" err="1">
                <a:solidFill>
                  <a:srgbClr val="002060"/>
                </a:solidFill>
                <a:latin typeface="Times New Roman" panose="02020603050405020304" pitchFamily="18" charset="0"/>
                <a:cs typeface="Times New Roman" panose="02020603050405020304" pitchFamily="18" charset="0"/>
              </a:rPr>
              <a:t>Tìm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hiểu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bài</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928047" y="1865368"/>
            <a:ext cx="7328849" cy="1569660"/>
          </a:xfrm>
          <a:prstGeom prst="rect">
            <a:avLst/>
          </a:prstGeom>
          <a:noFill/>
        </p:spPr>
        <p:txBody>
          <a:bodyPr wrap="square" rtlCol="0" anchor="ctr">
            <a:spAutoFit/>
          </a:bodyPr>
          <a:lstStyle/>
          <a:p>
            <a:pPr algn="just"/>
            <a:r>
              <a:rPr lang="en-US" sz="3200" b="1" i="1">
                <a:solidFill>
                  <a:srgbClr val="C00000"/>
                </a:solidFill>
                <a:latin typeface="Times New Roman" panose="02020603050405020304" pitchFamily="18" charset="0"/>
                <a:cs typeface="Times New Roman" panose="02020603050405020304" pitchFamily="18" charset="0"/>
              </a:rPr>
              <a:t>Câu 2: Em thích những nội dung nào trong quảng cáo ? Vì sao (phần nội dung đó có lợi ích gì) ?</a:t>
            </a:r>
          </a:p>
        </p:txBody>
      </p:sp>
      <p:sp>
        <p:nvSpPr>
          <p:cNvPr id="2" name="Rectangle 1"/>
          <p:cNvSpPr/>
          <p:nvPr/>
        </p:nvSpPr>
        <p:spPr>
          <a:xfrm>
            <a:off x="928047" y="3627934"/>
            <a:ext cx="7328849" cy="2062103"/>
          </a:xfrm>
          <a:prstGeom prst="rect">
            <a:avLst/>
          </a:prstGeom>
        </p:spPr>
        <p:txBody>
          <a:bodyPr wrap="square">
            <a:spAutoFit/>
          </a:bodyPr>
          <a:lstStyle/>
          <a:p>
            <a:pPr algn="just"/>
            <a:r>
              <a:rPr lang="en-US" sz="3200">
                <a:latin typeface="Times New Roman" panose="02020603050405020304" pitchFamily="18" charset="0"/>
                <a:ea typeface="Calibri" panose="020F0502020204030204" charset="0"/>
                <a:cs typeface="Times New Roman" panose="02020603050405020304" pitchFamily="18" charset="0"/>
                <a:sym typeface="Wingdings" panose="05000000000000000000" pitchFamily="2" charset="2"/>
              </a:rPr>
              <a:t></a:t>
            </a:r>
            <a:r>
              <a:rPr lang="en-US" sz="3200">
                <a:latin typeface="Times New Roman" panose="02020603050405020304" pitchFamily="18" charset="0"/>
                <a:cs typeface="Times New Roman" panose="02020603050405020304" pitchFamily="18" charset="0"/>
              </a:rPr>
              <a:t>VD: Em thích phần quảng cáo tiết mục mới vì phần này cho biết chương trình biểu diễn xiếc đặc sắc, có cả ảo thuật là tiết mục em rất thích.</a:t>
            </a:r>
          </a:p>
        </p:txBody>
      </p:sp>
      <p:sp>
        <p:nvSpPr>
          <p:cNvPr id="7" name="TextBox 6"/>
          <p:cNvSpPr txBox="1"/>
          <p:nvPr/>
        </p:nvSpPr>
        <p:spPr>
          <a:xfrm>
            <a:off x="516834" y="583188"/>
            <a:ext cx="5459897" cy="584775"/>
          </a:xfrm>
          <a:prstGeom prst="rect">
            <a:avLst/>
          </a:prstGeom>
          <a:noFill/>
        </p:spPr>
        <p:txBody>
          <a:bodyPr wrap="square" rtlCol="0" anchor="ctr">
            <a:spAutoFit/>
          </a:bodyPr>
          <a:lstStyle/>
          <a:p>
            <a:r>
              <a:rPr lang="en-US" sz="3200" b="1" dirty="0">
                <a:solidFill>
                  <a:srgbClr val="002060"/>
                </a:solidFill>
                <a:latin typeface="Times New Roman" panose="02020603050405020304" pitchFamily="18" charset="0"/>
                <a:cs typeface="Times New Roman" panose="02020603050405020304" pitchFamily="18" charset="0"/>
              </a:rPr>
              <a:t>2. </a:t>
            </a:r>
            <a:r>
              <a:rPr lang="en-US" sz="3200" b="1" dirty="0" err="1">
                <a:solidFill>
                  <a:srgbClr val="002060"/>
                </a:solidFill>
                <a:latin typeface="Times New Roman" panose="02020603050405020304" pitchFamily="18" charset="0"/>
                <a:cs typeface="Times New Roman" panose="02020603050405020304" pitchFamily="18" charset="0"/>
              </a:rPr>
              <a:t>Tìm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hiểu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bài</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35125" y="1459499"/>
            <a:ext cx="3330054" cy="1077218"/>
          </a:xfrm>
          <a:prstGeom prst="rect">
            <a:avLst/>
          </a:prstGeom>
          <a:noFill/>
        </p:spPr>
        <p:txBody>
          <a:bodyPr wrap="square" rtlCol="0" anchor="ctr">
            <a:spAutoFit/>
          </a:bodyPr>
          <a:lstStyle/>
          <a:p>
            <a:pPr algn="just"/>
            <a:r>
              <a:rPr lang="en-US" sz="3200" b="1" i="1">
                <a:solidFill>
                  <a:srgbClr val="C00000"/>
                </a:solidFill>
                <a:latin typeface="Times New Roman" panose="02020603050405020304" pitchFamily="18" charset="0"/>
                <a:cs typeface="Times New Roman" panose="02020603050405020304" pitchFamily="18" charset="0"/>
              </a:rPr>
              <a:t> Quảng cáo thông báo những tin gì ?</a:t>
            </a:r>
          </a:p>
        </p:txBody>
      </p:sp>
      <p:sp>
        <p:nvSpPr>
          <p:cNvPr id="2" name="Rectangle 1"/>
          <p:cNvSpPr/>
          <p:nvPr/>
        </p:nvSpPr>
        <p:spPr>
          <a:xfrm>
            <a:off x="62135" y="2491023"/>
            <a:ext cx="4394580" cy="4031873"/>
          </a:xfrm>
          <a:prstGeom prst="rect">
            <a:avLst/>
          </a:prstGeom>
        </p:spPr>
        <p:txBody>
          <a:bodyPr wrap="square">
            <a:spAutoFit/>
          </a:bodyPr>
          <a:lstStyle/>
          <a:p>
            <a:pPr algn="just"/>
            <a:r>
              <a:rPr lang="en-US" sz="3200">
                <a:latin typeface="Times New Roman" panose="02020603050405020304" pitchFamily="18" charset="0"/>
                <a:ea typeface="Calibri" panose="020F0502020204030204" charset="0"/>
                <a:cs typeface="Times New Roman" panose="02020603050405020304" pitchFamily="18" charset="0"/>
                <a:sym typeface="Wingdings" panose="05000000000000000000" pitchFamily="2" charset="2"/>
              </a:rPr>
              <a:t></a:t>
            </a:r>
            <a:r>
              <a:rPr lang="en-US" sz="3200">
                <a:latin typeface="Times New Roman" panose="02020603050405020304" pitchFamily="18" charset="0"/>
                <a:cs typeface="Times New Roman" panose="02020603050405020304" pitchFamily="18" charset="0"/>
                <a:sym typeface="Wingdings" panose="05000000000000000000" pitchFamily="2" charset="2"/>
              </a:rPr>
              <a:t> </a:t>
            </a:r>
            <a:r>
              <a:rPr lang="vi-VN" sz="3200">
                <a:latin typeface="Times New Roman" panose="02020603050405020304" pitchFamily="18" charset="0"/>
                <a:cs typeface="Times New Roman" panose="02020603050405020304" pitchFamily="18" charset="0"/>
              </a:rPr>
              <a:t>Quảng cáo thông báo những tin cần thiết, được người xem quan tâm nhất như</a:t>
            </a:r>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 tiết mục mới, điều kiện của rạp xiếc, mức giảm giá vé, thời gian biểu diễn, cách liên hệ mua vé…</a:t>
            </a:r>
            <a:endParaRPr lang="en-US" sz="3200">
              <a:latin typeface="Times New Roman" panose="02020603050405020304" pitchFamily="18" charset="0"/>
              <a:cs typeface="Times New Roman" panose="02020603050405020304" pitchFamily="18" charset="0"/>
            </a:endParaRPr>
          </a:p>
        </p:txBody>
      </p:sp>
      <p:sp>
        <p:nvSpPr>
          <p:cNvPr id="7" name="TextBox 6"/>
          <p:cNvSpPr txBox="1"/>
          <p:nvPr/>
        </p:nvSpPr>
        <p:spPr>
          <a:xfrm>
            <a:off x="335125" y="620572"/>
            <a:ext cx="3627275" cy="646331"/>
          </a:xfrm>
          <a:prstGeom prst="rect">
            <a:avLst/>
          </a:prstGeom>
          <a:noFill/>
        </p:spPr>
        <p:txBody>
          <a:bodyPr wrap="square" rtlCol="0" anchor="ctr">
            <a:spAutoFit/>
          </a:bodyPr>
          <a:lstStyle/>
          <a:p>
            <a:r>
              <a:rPr lang="en-US" sz="3600" b="1" dirty="0">
                <a:solidFill>
                  <a:srgbClr val="002060"/>
                </a:solidFill>
                <a:latin typeface="Times New Roman" panose="02020603050405020304" pitchFamily="18" charset="0"/>
                <a:cs typeface="Times New Roman" panose="02020603050405020304" pitchFamily="18" charset="0"/>
              </a:rPr>
              <a:t>2. </a:t>
            </a:r>
            <a:r>
              <a:rPr lang="en-US" sz="3600" b="1" dirty="0" err="1">
                <a:solidFill>
                  <a:srgbClr val="002060"/>
                </a:solidFill>
                <a:latin typeface="Times New Roman" panose="02020603050405020304" pitchFamily="18" charset="0"/>
                <a:cs typeface="Times New Roman" panose="02020603050405020304" pitchFamily="18" charset="0"/>
              </a:rPr>
              <a:t>Tìm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hiểu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bài</a:t>
            </a:r>
            <a:endParaRPr lang="en-US" sz="3600" b="1" dirty="0">
              <a:solidFill>
                <a:srgbClr val="00206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2"/>
          <a:srcRect l="4273" r="9117"/>
          <a:stretch>
            <a:fillRect/>
          </a:stretch>
        </p:blipFill>
        <p:spPr>
          <a:xfrm>
            <a:off x="4572000" y="1126552"/>
            <a:ext cx="4564460" cy="574509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928047" y="2111589"/>
            <a:ext cx="7328849" cy="1077218"/>
          </a:xfrm>
          <a:prstGeom prst="rect">
            <a:avLst/>
          </a:prstGeom>
          <a:noFill/>
        </p:spPr>
        <p:txBody>
          <a:bodyPr wrap="square" rtlCol="0" anchor="ctr">
            <a:spAutoFit/>
          </a:bodyPr>
          <a:lstStyle/>
          <a:p>
            <a:pPr algn="just"/>
            <a:r>
              <a:rPr lang="vi-VN" sz="3200" b="1" i="1">
                <a:solidFill>
                  <a:srgbClr val="C00000"/>
                </a:solidFill>
                <a:latin typeface="Times New Roman" panose="02020603050405020304" pitchFamily="18" charset="0"/>
                <a:cs typeface="Times New Roman" panose="02020603050405020304" pitchFamily="18" charset="0"/>
              </a:rPr>
              <a:t>Cách viết các thông báo như thế nào? Có ngắn gọn, rõ ràng không</a:t>
            </a:r>
            <a:r>
              <a:rPr lang="en-US" sz="3200" b="1" i="1">
                <a:solidFill>
                  <a:srgbClr val="C00000"/>
                </a:solidFill>
                <a:latin typeface="Times New Roman" panose="02020603050405020304" pitchFamily="18" charset="0"/>
                <a:cs typeface="Times New Roman" panose="02020603050405020304" pitchFamily="18" charset="0"/>
              </a:rPr>
              <a:t> </a:t>
            </a:r>
            <a:r>
              <a:rPr lang="vi-VN" sz="3200" b="1" i="1">
                <a:solidFill>
                  <a:srgbClr val="C00000"/>
                </a:solidFill>
                <a:latin typeface="Times New Roman" panose="02020603050405020304" pitchFamily="18" charset="0"/>
                <a:cs typeface="Times New Roman" panose="02020603050405020304" pitchFamily="18" charset="0"/>
              </a:rPr>
              <a:t>?</a:t>
            </a:r>
            <a:endParaRPr lang="en-US" sz="3200" b="1" i="1">
              <a:solidFill>
                <a:srgbClr val="C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914399" y="3429000"/>
            <a:ext cx="7328849" cy="1107996"/>
          </a:xfrm>
          <a:prstGeom prst="rect">
            <a:avLst/>
          </a:prstGeom>
        </p:spPr>
        <p:txBody>
          <a:bodyPr wrap="square">
            <a:spAutoFit/>
          </a:bodyPr>
          <a:lstStyle/>
          <a:p>
            <a:pPr algn="just"/>
            <a:r>
              <a:rPr lang="en-US" sz="3300">
                <a:latin typeface="Times New Roman" panose="02020603050405020304" pitchFamily="18" charset="0"/>
                <a:ea typeface="Calibri" panose="020F0502020204030204" charset="0"/>
                <a:cs typeface="Times New Roman" panose="02020603050405020304" pitchFamily="18" charset="0"/>
                <a:sym typeface="Wingdings" panose="05000000000000000000" pitchFamily="2" charset="2"/>
              </a:rPr>
              <a:t></a:t>
            </a:r>
            <a:r>
              <a:rPr lang="en-US" sz="3300">
                <a:latin typeface="Times New Roman" panose="02020603050405020304" pitchFamily="18" charset="0"/>
                <a:cs typeface="Times New Roman" panose="02020603050405020304" pitchFamily="18" charset="0"/>
              </a:rPr>
              <a:t>Thông báo của rạp xiếc rất ngắn gọn và rõ ràng.</a:t>
            </a:r>
          </a:p>
        </p:txBody>
      </p:sp>
      <p:sp>
        <p:nvSpPr>
          <p:cNvPr id="7" name="TextBox 6"/>
          <p:cNvSpPr txBox="1"/>
          <p:nvPr/>
        </p:nvSpPr>
        <p:spPr>
          <a:xfrm>
            <a:off x="914399" y="1020571"/>
            <a:ext cx="4929810" cy="646331"/>
          </a:xfrm>
          <a:prstGeom prst="rect">
            <a:avLst/>
          </a:prstGeom>
          <a:noFill/>
        </p:spPr>
        <p:txBody>
          <a:bodyPr wrap="square" rtlCol="0" anchor="ctr">
            <a:spAutoFit/>
          </a:bodyPr>
          <a:lstStyle/>
          <a:p>
            <a:r>
              <a:rPr lang="en-US" sz="3600" b="1" dirty="0">
                <a:solidFill>
                  <a:srgbClr val="002060"/>
                </a:solidFill>
                <a:latin typeface="Times New Roman" panose="02020603050405020304" pitchFamily="18" charset="0"/>
                <a:cs typeface="Times New Roman" panose="02020603050405020304" pitchFamily="18" charset="0"/>
              </a:rPr>
              <a:t>2. </a:t>
            </a:r>
            <a:r>
              <a:rPr lang="en-US" sz="3600" b="1" dirty="0" err="1">
                <a:solidFill>
                  <a:srgbClr val="002060"/>
                </a:solidFill>
                <a:latin typeface="Times New Roman" panose="02020603050405020304" pitchFamily="18" charset="0"/>
                <a:cs typeface="Times New Roman" panose="02020603050405020304" pitchFamily="18" charset="0"/>
              </a:rPr>
              <a:t>Tìm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hiểu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bài</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907575" y="1600800"/>
            <a:ext cx="7328849" cy="1077218"/>
          </a:xfrm>
          <a:prstGeom prst="rect">
            <a:avLst/>
          </a:prstGeom>
          <a:noFill/>
        </p:spPr>
        <p:txBody>
          <a:bodyPr wrap="square" rtlCol="0" anchor="ctr">
            <a:spAutoFit/>
          </a:bodyPr>
          <a:lstStyle/>
          <a:p>
            <a:pPr algn="just"/>
            <a:r>
              <a:rPr lang="vi-VN" sz="3200" b="1" i="1">
                <a:solidFill>
                  <a:srgbClr val="C00000"/>
                </a:solidFill>
                <a:latin typeface="Times New Roman" panose="02020603050405020304" pitchFamily="18" charset="0"/>
                <a:cs typeface="Times New Roman" panose="02020603050405020304" pitchFamily="18" charset="0"/>
              </a:rPr>
              <a:t>Những từ ngữ được in đậm trong quảng cáo có ý nghĩa như thế nào</a:t>
            </a:r>
            <a:r>
              <a:rPr lang="en-US" sz="3200" b="1" i="1">
                <a:solidFill>
                  <a:srgbClr val="C00000"/>
                </a:solidFill>
                <a:latin typeface="Times New Roman" panose="02020603050405020304" pitchFamily="18" charset="0"/>
                <a:cs typeface="Times New Roman" panose="02020603050405020304" pitchFamily="18" charset="0"/>
              </a:rPr>
              <a:t> </a:t>
            </a:r>
            <a:r>
              <a:rPr lang="vi-VN" sz="3200" b="1" i="1">
                <a:solidFill>
                  <a:srgbClr val="C00000"/>
                </a:solidFill>
                <a:latin typeface="Times New Roman" panose="02020603050405020304" pitchFamily="18" charset="0"/>
                <a:cs typeface="Times New Roman" panose="02020603050405020304" pitchFamily="18" charset="0"/>
              </a:rPr>
              <a:t>?</a:t>
            </a:r>
            <a:endParaRPr lang="en-US" sz="3200" b="1" i="1">
              <a:solidFill>
                <a:srgbClr val="C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916865" y="2615690"/>
            <a:ext cx="7328849" cy="1107996"/>
          </a:xfrm>
          <a:prstGeom prst="rect">
            <a:avLst/>
          </a:prstGeom>
        </p:spPr>
        <p:txBody>
          <a:bodyPr wrap="square">
            <a:spAutoFit/>
          </a:bodyPr>
          <a:lstStyle/>
          <a:p>
            <a:pPr algn="just"/>
            <a:r>
              <a:rPr lang="en-US" sz="3300">
                <a:latin typeface="Times New Roman" panose="02020603050405020304" pitchFamily="18" charset="0"/>
                <a:ea typeface="Calibri" panose="020F0502020204030204" charset="0"/>
                <a:cs typeface="Times New Roman" panose="02020603050405020304" pitchFamily="18" charset="0"/>
                <a:sym typeface="Wingdings" panose="05000000000000000000" pitchFamily="2" charset="2"/>
              </a:rPr>
              <a:t></a:t>
            </a:r>
            <a:r>
              <a:rPr lang="vi-VN" sz="3300">
                <a:latin typeface="Times New Roman" panose="02020603050405020304" pitchFamily="18" charset="0"/>
                <a:cs typeface="Times New Roman" panose="02020603050405020304" pitchFamily="18" charset="0"/>
              </a:rPr>
              <a:t>Những từ ngữ được in đậm trong quảng cáo là </a:t>
            </a:r>
            <a:r>
              <a:rPr lang="vi-VN" sz="3300" i="1">
                <a:latin typeface="Times New Roman" panose="02020603050405020304" pitchFamily="18" charset="0"/>
                <a:cs typeface="Times New Roman" panose="02020603050405020304" pitchFamily="18" charset="0"/>
              </a:rPr>
              <a:t>những từ ngữ quan trọng</a:t>
            </a:r>
            <a:r>
              <a:rPr lang="vi-VN" sz="3300">
                <a:latin typeface="Times New Roman" panose="02020603050405020304" pitchFamily="18" charset="0"/>
                <a:cs typeface="Times New Roman" panose="02020603050405020304" pitchFamily="18" charset="0"/>
              </a:rPr>
              <a:t>.</a:t>
            </a:r>
            <a:endParaRPr lang="en-US" sz="3300">
              <a:latin typeface="Times New Roman" panose="02020603050405020304" pitchFamily="18" charset="0"/>
              <a:cs typeface="Times New Roman" panose="02020603050405020304" pitchFamily="18" charset="0"/>
            </a:endParaRPr>
          </a:p>
        </p:txBody>
      </p:sp>
      <p:sp>
        <p:nvSpPr>
          <p:cNvPr id="7" name="TextBox 6"/>
          <p:cNvSpPr txBox="1"/>
          <p:nvPr/>
        </p:nvSpPr>
        <p:spPr>
          <a:xfrm>
            <a:off x="907574" y="3737334"/>
            <a:ext cx="7328849" cy="1077218"/>
          </a:xfrm>
          <a:prstGeom prst="rect">
            <a:avLst/>
          </a:prstGeom>
          <a:noFill/>
        </p:spPr>
        <p:txBody>
          <a:bodyPr wrap="square" rtlCol="0" anchor="ctr">
            <a:spAutoFit/>
          </a:bodyPr>
          <a:lstStyle/>
          <a:p>
            <a:pPr algn="just"/>
            <a:r>
              <a:rPr lang="vi-VN" sz="3200" b="1" i="1">
                <a:solidFill>
                  <a:srgbClr val="C00000"/>
                </a:solidFill>
                <a:latin typeface="Times New Roman" panose="02020603050405020304" pitchFamily="18" charset="0"/>
                <a:cs typeface="Times New Roman" panose="02020603050405020304" pitchFamily="18" charset="0"/>
              </a:rPr>
              <a:t>Có mấy kiểu chữ, màu sắc của chữ ra sao? Làm như vậy có tác dụng gì?</a:t>
            </a:r>
            <a:endParaRPr lang="en-US" sz="3200" b="1" i="1">
              <a:solidFill>
                <a:srgbClr val="C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907573" y="4828200"/>
            <a:ext cx="7328849" cy="1615827"/>
          </a:xfrm>
          <a:prstGeom prst="rect">
            <a:avLst/>
          </a:prstGeom>
        </p:spPr>
        <p:txBody>
          <a:bodyPr wrap="square">
            <a:spAutoFit/>
          </a:bodyPr>
          <a:lstStyle/>
          <a:p>
            <a:pPr algn="just"/>
            <a:r>
              <a:rPr lang="en-US" sz="3300">
                <a:latin typeface="Times New Roman" panose="02020603050405020304" pitchFamily="18" charset="0"/>
                <a:ea typeface="Calibri" panose="020F0502020204030204" charset="0"/>
                <a:cs typeface="Times New Roman" panose="02020603050405020304" pitchFamily="18" charset="0"/>
                <a:sym typeface="Wingdings" panose="05000000000000000000" pitchFamily="2" charset="2"/>
              </a:rPr>
              <a:t></a:t>
            </a:r>
            <a:r>
              <a:rPr lang="vi-VN" sz="3300">
                <a:latin typeface="Times New Roman" panose="02020603050405020304" pitchFamily="18" charset="0"/>
                <a:cs typeface="Times New Roman" panose="02020603050405020304" pitchFamily="18" charset="0"/>
              </a:rPr>
              <a:t>Trình bày bằng nhiều kiểu chữ khác nhau, màu sắc khác nhau. Giúp người đọc chú ý</a:t>
            </a:r>
            <a:r>
              <a:rPr lang="en-US" sz="3300">
                <a:latin typeface="Times New Roman" panose="02020603050405020304" pitchFamily="18" charset="0"/>
                <a:cs typeface="Times New Roman" panose="02020603050405020304" pitchFamily="18" charset="0"/>
              </a:rPr>
              <a:t>.</a:t>
            </a:r>
          </a:p>
        </p:txBody>
      </p:sp>
      <p:sp>
        <p:nvSpPr>
          <p:cNvPr id="10" name="TextBox 9"/>
          <p:cNvSpPr txBox="1"/>
          <p:nvPr/>
        </p:nvSpPr>
        <p:spPr>
          <a:xfrm>
            <a:off x="808382" y="624480"/>
            <a:ext cx="5406888" cy="646331"/>
          </a:xfrm>
          <a:prstGeom prst="rect">
            <a:avLst/>
          </a:prstGeom>
          <a:noFill/>
        </p:spPr>
        <p:txBody>
          <a:bodyPr wrap="square" rtlCol="0" anchor="ctr">
            <a:spAutoFit/>
          </a:bodyPr>
          <a:lstStyle/>
          <a:p>
            <a:r>
              <a:rPr lang="en-US" sz="3600" b="1" dirty="0">
                <a:solidFill>
                  <a:srgbClr val="002060"/>
                </a:solidFill>
                <a:latin typeface="Times New Roman" panose="02020603050405020304" pitchFamily="18" charset="0"/>
                <a:cs typeface="Times New Roman" panose="02020603050405020304" pitchFamily="18" charset="0"/>
              </a:rPr>
              <a:t>2. </a:t>
            </a:r>
            <a:r>
              <a:rPr lang="en-US" sz="3600" b="1" dirty="0" err="1">
                <a:solidFill>
                  <a:srgbClr val="002060"/>
                </a:solidFill>
                <a:latin typeface="Times New Roman" panose="02020603050405020304" pitchFamily="18" charset="0"/>
                <a:cs typeface="Times New Roman" panose="02020603050405020304" pitchFamily="18" charset="0"/>
              </a:rPr>
              <a:t>Tìm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hiểu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bài</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28837" y="1585589"/>
            <a:ext cx="3933980" cy="1569660"/>
          </a:xfrm>
          <a:prstGeom prst="rect">
            <a:avLst/>
          </a:prstGeom>
          <a:noFill/>
        </p:spPr>
        <p:txBody>
          <a:bodyPr wrap="square" rtlCol="0" anchor="ctr">
            <a:spAutoFit/>
          </a:bodyPr>
          <a:lstStyle/>
          <a:p>
            <a:r>
              <a:rPr lang="vi-VN" sz="3200" b="1" i="1">
                <a:solidFill>
                  <a:srgbClr val="C00000"/>
                </a:solidFill>
                <a:latin typeface="Times New Roman" panose="02020603050405020304" pitchFamily="18" charset="0"/>
                <a:cs typeface="Times New Roman" panose="02020603050405020304" pitchFamily="18" charset="0"/>
              </a:rPr>
              <a:t>Ngoài phần thông tin, quảng cáo còn được trang trí như thế nào?</a:t>
            </a:r>
            <a:endParaRPr lang="en-US" sz="3200" b="1" i="1">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28837" y="803386"/>
            <a:ext cx="4043163" cy="646331"/>
          </a:xfrm>
          <a:prstGeom prst="rect">
            <a:avLst/>
          </a:prstGeom>
          <a:noFill/>
        </p:spPr>
        <p:txBody>
          <a:bodyPr wrap="square" rtlCol="0" anchor="ctr">
            <a:spAutoFit/>
          </a:bodyPr>
          <a:lstStyle/>
          <a:p>
            <a:r>
              <a:rPr lang="en-US" sz="3600" b="1">
                <a:solidFill>
                  <a:srgbClr val="002060"/>
                </a:solidFill>
                <a:latin typeface="Times New Roman" panose="02020603050405020304" pitchFamily="18" charset="0"/>
                <a:cs typeface="Times New Roman" panose="02020603050405020304" pitchFamily="18" charset="0"/>
              </a:rPr>
              <a:t>2. Tìm hiểu bài</a:t>
            </a:r>
          </a:p>
        </p:txBody>
      </p:sp>
      <p:sp>
        <p:nvSpPr>
          <p:cNvPr id="2" name="Rectangle 1"/>
          <p:cNvSpPr/>
          <p:nvPr/>
        </p:nvSpPr>
        <p:spPr>
          <a:xfrm>
            <a:off x="528837" y="3195936"/>
            <a:ext cx="3933980" cy="2123658"/>
          </a:xfrm>
          <a:prstGeom prst="rect">
            <a:avLst/>
          </a:prstGeom>
        </p:spPr>
        <p:txBody>
          <a:bodyPr wrap="square">
            <a:spAutoFit/>
          </a:bodyPr>
          <a:lstStyle/>
          <a:p>
            <a:pPr algn="just"/>
            <a:r>
              <a:rPr lang="en-US" sz="3300">
                <a:latin typeface="Times New Roman" panose="02020603050405020304" pitchFamily="18" charset="0"/>
                <a:ea typeface="Calibri" panose="020F0502020204030204" charset="0"/>
                <a:cs typeface="Times New Roman" panose="02020603050405020304" pitchFamily="18" charset="0"/>
                <a:sym typeface="Wingdings" panose="05000000000000000000" pitchFamily="2" charset="2"/>
              </a:rPr>
              <a:t></a:t>
            </a:r>
            <a:r>
              <a:rPr lang="en-US" sz="3300">
                <a:latin typeface="Times New Roman" panose="02020603050405020304" pitchFamily="18" charset="0"/>
                <a:cs typeface="Times New Roman" panose="02020603050405020304" pitchFamily="18" charset="0"/>
              </a:rPr>
              <a:t>Trang trí bắt mắt, có tranh minh họa làm cho quảng cáo thêm hấp dẫn.</a:t>
            </a:r>
          </a:p>
        </p:txBody>
      </p:sp>
      <p:pic>
        <p:nvPicPr>
          <p:cNvPr id="7" name="Picture 6"/>
          <p:cNvPicPr>
            <a:picLocks noChangeAspect="1"/>
          </p:cNvPicPr>
          <p:nvPr/>
        </p:nvPicPr>
        <p:blipFill rotWithShape="1">
          <a:blip r:embed="rId2"/>
          <a:srcRect l="4273" r="9117"/>
          <a:stretch>
            <a:fillRect/>
          </a:stretch>
        </p:blipFill>
        <p:spPr>
          <a:xfrm>
            <a:off x="4572000" y="1126552"/>
            <a:ext cx="4564460" cy="574509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914399" y="1804012"/>
            <a:ext cx="7328849" cy="1077218"/>
          </a:xfrm>
          <a:prstGeom prst="rect">
            <a:avLst/>
          </a:prstGeom>
          <a:noFill/>
        </p:spPr>
        <p:txBody>
          <a:bodyPr wrap="square" rtlCol="0" anchor="ctr">
            <a:spAutoFit/>
          </a:bodyPr>
          <a:lstStyle/>
          <a:p>
            <a:pPr algn="just"/>
            <a:r>
              <a:rPr lang="vi-VN" sz="3200" b="1" i="1">
                <a:solidFill>
                  <a:srgbClr val="FF0066"/>
                </a:solidFill>
                <a:latin typeface="Times New Roman" panose="02020603050405020304" pitchFamily="18" charset="0"/>
                <a:cs typeface="Times New Roman" panose="02020603050405020304" pitchFamily="18" charset="0"/>
              </a:rPr>
              <a:t>Em thường thấy các quảng cáo ở những đâu?</a:t>
            </a:r>
            <a:endParaRPr lang="en-US" sz="3200" b="1" i="1">
              <a:solidFill>
                <a:srgbClr val="FF0066"/>
              </a:solidFill>
              <a:latin typeface="Times New Roman" panose="02020603050405020304" pitchFamily="18" charset="0"/>
              <a:cs typeface="Times New Roman" panose="02020603050405020304" pitchFamily="18" charset="0"/>
            </a:endParaRPr>
          </a:p>
        </p:txBody>
      </p:sp>
      <p:sp>
        <p:nvSpPr>
          <p:cNvPr id="2" name="Rectangle 1"/>
          <p:cNvSpPr/>
          <p:nvPr/>
        </p:nvSpPr>
        <p:spPr>
          <a:xfrm>
            <a:off x="914399" y="2896430"/>
            <a:ext cx="7328849" cy="2631490"/>
          </a:xfrm>
          <a:prstGeom prst="rect">
            <a:avLst/>
          </a:prstGeom>
        </p:spPr>
        <p:txBody>
          <a:bodyPr wrap="square">
            <a:spAutoFit/>
          </a:bodyPr>
          <a:lstStyle/>
          <a:p>
            <a:pPr algn="just"/>
            <a:r>
              <a:rPr lang="en-US" sz="3300">
                <a:latin typeface="Times New Roman" panose="02020603050405020304" pitchFamily="18" charset="0"/>
                <a:ea typeface="Calibri" panose="020F0502020204030204" charset="0"/>
                <a:cs typeface="Times New Roman" panose="02020603050405020304" pitchFamily="18" charset="0"/>
                <a:sym typeface="Wingdings" panose="05000000000000000000" pitchFamily="2" charset="2"/>
              </a:rPr>
              <a:t></a:t>
            </a:r>
            <a:r>
              <a:rPr lang="vi-VN" sz="3300">
                <a:latin typeface="Times New Roman" panose="02020603050405020304" pitchFamily="18" charset="0"/>
                <a:cs typeface="Times New Roman" panose="02020603050405020304" pitchFamily="18" charset="0"/>
              </a:rPr>
              <a:t>Ở nhiều nơi như băng treo trên đường, treo trên các tòa nhà cao tầng, giăng dây trên đường phố,  trong các khu vui chơi giải trí, khu trung tâm mua sắm, trên tivi, trên mạng…..</a:t>
            </a:r>
            <a:endParaRPr lang="en-US" sz="3300">
              <a:latin typeface="Times New Roman" panose="02020603050405020304" pitchFamily="18" charset="0"/>
              <a:cs typeface="Times New Roman" panose="02020603050405020304" pitchFamily="18" charset="0"/>
            </a:endParaRPr>
          </a:p>
        </p:txBody>
      </p:sp>
      <p:sp>
        <p:nvSpPr>
          <p:cNvPr id="7" name="TextBox 6"/>
          <p:cNvSpPr txBox="1"/>
          <p:nvPr/>
        </p:nvSpPr>
        <p:spPr>
          <a:xfrm>
            <a:off x="914399" y="1020571"/>
            <a:ext cx="5141844" cy="646331"/>
          </a:xfrm>
          <a:prstGeom prst="rect">
            <a:avLst/>
          </a:prstGeom>
          <a:noFill/>
        </p:spPr>
        <p:txBody>
          <a:bodyPr wrap="square" rtlCol="0" anchor="ctr">
            <a:spAutoFit/>
          </a:bodyPr>
          <a:lstStyle/>
          <a:p>
            <a:r>
              <a:rPr lang="en-US" sz="3600" b="1">
                <a:solidFill>
                  <a:srgbClr val="002060"/>
                </a:solidFill>
                <a:latin typeface="Times New Roman" panose="02020603050405020304" pitchFamily="18" charset="0"/>
                <a:cs typeface="Times New Roman" panose="02020603050405020304" pitchFamily="18" charset="0"/>
              </a:rPr>
              <a:t>2. Tìm hiểu bài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9113" y="848861"/>
            <a:ext cx="7765774" cy="119197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Thứ</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tư</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altLang="en-US" sz="3600" dirty="0" smtClean="0">
                <a:latin typeface="Times New Roman" panose="02020603050405020304" pitchFamily="18" charset="0"/>
                <a:cs typeface="Times New Roman" panose="02020603050405020304" pitchFamily="18" charset="0"/>
              </a:rPr>
              <a:t>23</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tháng</a:t>
            </a:r>
            <a:r>
              <a:rPr lang="en-US" sz="3600" dirty="0">
                <a:latin typeface="Times New Roman" panose="02020603050405020304" pitchFamily="18" charset="0"/>
                <a:cs typeface="Times New Roman" panose="02020603050405020304" pitchFamily="18" charset="0"/>
              </a:rPr>
              <a:t> </a:t>
            </a:r>
            <a:r>
              <a:rPr lang="vi-VN" altLang="en-US" sz="3600" dirty="0" smtClean="0">
                <a:latin typeface="Times New Roman" panose="02020603050405020304" pitchFamily="18" charset="0"/>
                <a:cs typeface="Times New Roman" panose="02020603050405020304" pitchFamily="18" charset="0"/>
              </a:rPr>
              <a:t>2</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202</a:t>
            </a:r>
            <a:r>
              <a:rPr lang="vi-VN" altLang="en-US" sz="3600" dirty="0">
                <a:latin typeface="Times New Roman" panose="02020603050405020304" pitchFamily="18" charset="0"/>
                <a:cs typeface="Times New Roman" panose="02020603050405020304" pitchFamily="18" charset="0"/>
              </a:rPr>
              <a:t>2</a:t>
            </a:r>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r>
              <a:rPr lang="en-US" sz="3600" dirty="0" err="1">
                <a:solidFill>
                  <a:schemeClr val="accent1">
                    <a:lumMod val="50000"/>
                  </a:schemeClr>
                </a:solidFill>
                <a:latin typeface="Times New Roman" panose="02020603050405020304" pitchFamily="18" charset="0"/>
                <a:cs typeface="Times New Roman" panose="02020603050405020304" pitchFamily="18" charset="0"/>
              </a:rPr>
              <a:t>Tập</a:t>
            </a:r>
            <a:r>
              <a:rPr lang="en-US" sz="3600" dirty="0">
                <a:solidFill>
                  <a:schemeClr val="accent1">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1">
                    <a:lumMod val="50000"/>
                  </a:schemeClr>
                </a:solidFill>
                <a:latin typeface="Times New Roman" panose="02020603050405020304" pitchFamily="18" charset="0"/>
                <a:cs typeface="Times New Roman" panose="02020603050405020304" pitchFamily="18" charset="0"/>
              </a:rPr>
              <a:t>đọc</a:t>
            </a:r>
            <a:endParaRPr lang="en-US" sz="3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289714" y="2290226"/>
            <a:ext cx="7144602" cy="2277547"/>
          </a:xfrm>
          <a:prstGeom prst="rect">
            <a:avLst/>
          </a:prstGeom>
          <a:noFill/>
        </p:spPr>
        <p:txBody>
          <a:bodyPr wrap="square" rtlCol="0" anchor="ctr">
            <a:spAutoFit/>
          </a:bodyPr>
          <a:lstStyle/>
          <a:p>
            <a:r>
              <a:rPr lang="en-US" sz="3500">
                <a:latin typeface="Times New Roman" panose="02020603050405020304" pitchFamily="18" charset="0"/>
                <a:cs typeface="Times New Roman" panose="02020603050405020304" pitchFamily="18" charset="0"/>
              </a:rPr>
              <a:t>Nhiều tiết mục mới ra mắt lần đầu.</a:t>
            </a:r>
            <a:r>
              <a:rPr lang="en-US" sz="3200" b="1">
                <a:solidFill>
                  <a:srgbClr val="FF0000"/>
                </a:solidFill>
                <a:latin typeface="Times New Roman" panose="02020603050405020304" pitchFamily="18" charset="0"/>
                <a:cs typeface="Times New Roman" panose="02020603050405020304" pitchFamily="18" charset="0"/>
              </a:rPr>
              <a:t>//</a:t>
            </a:r>
            <a:r>
              <a:rPr lang="en-US" sz="3500">
                <a:latin typeface="Times New Roman" panose="02020603050405020304" pitchFamily="18" charset="0"/>
                <a:cs typeface="Times New Roman" panose="02020603050405020304" pitchFamily="18" charset="0"/>
              </a:rPr>
              <a:t> </a:t>
            </a:r>
            <a:r>
              <a:rPr lang="en-US" sz="3500" b="1" i="1">
                <a:latin typeface="Times New Roman" panose="02020603050405020304" pitchFamily="18" charset="0"/>
                <a:cs typeface="Times New Roman" panose="02020603050405020304" pitchFamily="18" charset="0"/>
              </a:rPr>
              <a:t>Xiếc thú </a:t>
            </a:r>
            <a:r>
              <a:rPr lang="en-US" sz="3500">
                <a:latin typeface="Times New Roman" panose="02020603050405020304" pitchFamily="18" charset="0"/>
                <a:cs typeface="Times New Roman" panose="02020603050405020304" pitchFamily="18" charset="0"/>
              </a:rPr>
              <a:t>vui nhộn,</a:t>
            </a:r>
            <a:r>
              <a:rPr lang="en-US" sz="3600" b="1">
                <a:solidFill>
                  <a:srgbClr val="FF0000"/>
                </a:solidFill>
                <a:latin typeface="Times New Roman" panose="02020603050405020304" pitchFamily="18" charset="0"/>
                <a:cs typeface="Times New Roman" panose="02020603050405020304" pitchFamily="18" charset="0"/>
              </a:rPr>
              <a:t>/</a:t>
            </a:r>
            <a:r>
              <a:rPr lang="en-US" sz="3500">
                <a:latin typeface="Times New Roman" panose="02020603050405020304" pitchFamily="18" charset="0"/>
                <a:cs typeface="Times New Roman" panose="02020603050405020304" pitchFamily="18" charset="0"/>
              </a:rPr>
              <a:t> dí dỏm.</a:t>
            </a:r>
            <a:r>
              <a:rPr lang="en-US" sz="3200" b="1">
                <a:solidFill>
                  <a:srgbClr val="FF0000"/>
                </a:solidFill>
                <a:latin typeface="Times New Roman" panose="02020603050405020304" pitchFamily="18" charset="0"/>
                <a:cs typeface="Times New Roman" panose="02020603050405020304" pitchFamily="18" charset="0"/>
              </a:rPr>
              <a:t>//</a:t>
            </a:r>
            <a:endParaRPr lang="en-US" sz="3500">
              <a:latin typeface="Times New Roman" panose="02020603050405020304" pitchFamily="18" charset="0"/>
              <a:cs typeface="Times New Roman" panose="02020603050405020304" pitchFamily="18" charset="0"/>
            </a:endParaRPr>
          </a:p>
          <a:p>
            <a:r>
              <a:rPr lang="en-US" sz="3500" b="1" i="1">
                <a:latin typeface="Times New Roman" panose="02020603050405020304" pitchFamily="18" charset="0"/>
                <a:cs typeface="Times New Roman" panose="02020603050405020304" pitchFamily="18" charset="0"/>
              </a:rPr>
              <a:t>Ảo thuật </a:t>
            </a:r>
            <a:r>
              <a:rPr lang="en-US" sz="3500">
                <a:latin typeface="Times New Roman" panose="02020603050405020304" pitchFamily="18" charset="0"/>
                <a:cs typeface="Times New Roman" panose="02020603050405020304" pitchFamily="18" charset="0"/>
              </a:rPr>
              <a:t>biến hóa bất ngờ,</a:t>
            </a:r>
            <a:r>
              <a:rPr lang="en-US" sz="3200" b="1">
                <a:solidFill>
                  <a:srgbClr val="FF0000"/>
                </a:solidFill>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thú vị.</a:t>
            </a:r>
            <a:r>
              <a:rPr lang="en-US" sz="3200" b="1">
                <a:solidFill>
                  <a:srgbClr val="FF0000"/>
                </a:solidFill>
                <a:latin typeface="Times New Roman" panose="02020603050405020304" pitchFamily="18" charset="0"/>
                <a:cs typeface="Times New Roman" panose="02020603050405020304" pitchFamily="18" charset="0"/>
              </a:rPr>
              <a:t> //</a:t>
            </a:r>
            <a:endParaRPr lang="en-US" sz="3500">
              <a:latin typeface="Times New Roman" panose="02020603050405020304" pitchFamily="18" charset="0"/>
              <a:cs typeface="Times New Roman" panose="02020603050405020304" pitchFamily="18" charset="0"/>
            </a:endParaRPr>
          </a:p>
          <a:p>
            <a:r>
              <a:rPr lang="en-US" sz="3500" b="1" i="1">
                <a:latin typeface="Times New Roman" panose="02020603050405020304" pitchFamily="18" charset="0"/>
                <a:cs typeface="Times New Roman" panose="02020603050405020304" pitchFamily="18" charset="0"/>
              </a:rPr>
              <a:t>Xiếc nhào lộn </a:t>
            </a:r>
            <a:r>
              <a:rPr lang="en-US" sz="3500">
                <a:latin typeface="Times New Roman" panose="02020603050405020304" pitchFamily="18" charset="0"/>
                <a:cs typeface="Times New Roman" panose="02020603050405020304" pitchFamily="18" charset="0"/>
              </a:rPr>
              <a:t>khéo léo,</a:t>
            </a:r>
            <a:r>
              <a:rPr lang="en-US" sz="3200" b="1">
                <a:solidFill>
                  <a:srgbClr val="FF0000"/>
                </a:solidFill>
                <a:latin typeface="Times New Roman" panose="02020603050405020304" pitchFamily="18" charset="0"/>
                <a:cs typeface="Times New Roman" panose="02020603050405020304" pitchFamily="18" charset="0"/>
              </a:rPr>
              <a:t> /</a:t>
            </a:r>
            <a:r>
              <a:rPr lang="en-US" sz="3500">
                <a:latin typeface="Times New Roman" panose="02020603050405020304" pitchFamily="18" charset="0"/>
                <a:cs typeface="Times New Roman" panose="02020603050405020304" pitchFamily="18" charset="0"/>
              </a:rPr>
              <a:t> dẻo dai.</a:t>
            </a:r>
            <a:r>
              <a:rPr lang="en-US" sz="3200" b="1">
                <a:solidFill>
                  <a:srgbClr val="FF0000"/>
                </a:solidFill>
                <a:latin typeface="Times New Roman" panose="02020603050405020304" pitchFamily="18" charset="0"/>
                <a:cs typeface="Times New Roman" panose="02020603050405020304" pitchFamily="18" charset="0"/>
              </a:rPr>
              <a:t>//</a:t>
            </a:r>
            <a:endParaRPr lang="en-US" sz="3500">
              <a:latin typeface="Times New Roman" panose="02020603050405020304" pitchFamily="18" charset="0"/>
              <a:cs typeface="Times New Roman" panose="02020603050405020304" pitchFamily="18" charset="0"/>
            </a:endParaRPr>
          </a:p>
        </p:txBody>
      </p:sp>
      <p:sp>
        <p:nvSpPr>
          <p:cNvPr id="7" name="TextBox 6"/>
          <p:cNvSpPr txBox="1"/>
          <p:nvPr/>
        </p:nvSpPr>
        <p:spPr>
          <a:xfrm>
            <a:off x="914398" y="1154983"/>
            <a:ext cx="5022575" cy="646331"/>
          </a:xfrm>
          <a:prstGeom prst="rect">
            <a:avLst/>
          </a:prstGeom>
          <a:noFill/>
        </p:spPr>
        <p:txBody>
          <a:bodyPr wrap="square" rtlCol="0" anchor="ctr">
            <a:spAutoFit/>
          </a:bodyPr>
          <a:lstStyle/>
          <a:p>
            <a:r>
              <a:rPr lang="en-US" sz="3600" b="1" dirty="0">
                <a:solidFill>
                  <a:srgbClr val="002060"/>
                </a:solidFill>
                <a:latin typeface="Times New Roman" panose="02020603050405020304" pitchFamily="18" charset="0"/>
                <a:cs typeface="Times New Roman" panose="02020603050405020304" pitchFamily="18" charset="0"/>
              </a:rPr>
              <a:t>3. </a:t>
            </a:r>
            <a:r>
              <a:rPr lang="en-US" sz="3600" b="1" dirty="0" err="1">
                <a:solidFill>
                  <a:srgbClr val="002060"/>
                </a:solidFill>
                <a:latin typeface="Times New Roman" panose="02020603050405020304" pitchFamily="18" charset="0"/>
                <a:cs typeface="Times New Roman" panose="02020603050405020304" pitchFamily="18" charset="0"/>
              </a:rPr>
              <a:t>Luyện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đọc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lại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bài</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914399" y="1828523"/>
            <a:ext cx="8461612" cy="584775"/>
          </a:xfrm>
          <a:prstGeom prst="rect">
            <a:avLst/>
          </a:prstGeom>
          <a:noFill/>
        </p:spPr>
        <p:txBody>
          <a:bodyPr wrap="square" rtlCol="0" anchor="ctr">
            <a:spAutoFit/>
          </a:bodyPr>
          <a:lstStyle/>
          <a:p>
            <a:r>
              <a:rPr lang="en-US" sz="3200" b="1" i="1">
                <a:solidFill>
                  <a:srgbClr val="C00000"/>
                </a:solidFill>
                <a:latin typeface="Times New Roman" panose="02020603050405020304" pitchFamily="18" charset="0"/>
                <a:cs typeface="Times New Roman" panose="02020603050405020304" pitchFamily="18" charset="0"/>
              </a:rPr>
              <a:t>*Nội dung: </a:t>
            </a:r>
          </a:p>
        </p:txBody>
      </p:sp>
      <p:sp>
        <p:nvSpPr>
          <p:cNvPr id="4" name="Rounded Rectangle 3"/>
          <p:cNvSpPr/>
          <p:nvPr/>
        </p:nvSpPr>
        <p:spPr>
          <a:xfrm>
            <a:off x="977704" y="2563836"/>
            <a:ext cx="7188592" cy="173032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500">
                <a:latin typeface="Times New Roman" panose="02020603050405020304" pitchFamily="18" charset="0"/>
                <a:cs typeface="Times New Roman" panose="02020603050405020304" pitchFamily="18" charset="0"/>
              </a:rPr>
              <a:t>Hiểu được nội dung, hình thức, cách trình bày và mục đích của một tờ quảng cáo.</a:t>
            </a:r>
            <a:endParaRPr lang="en-US" sz="35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75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0828" y="248968"/>
            <a:ext cx="7102668"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3200" dirty="0">
                <a:solidFill>
                  <a:srgbClr val="FF0000"/>
                </a:solidFill>
                <a:latin typeface="Times New Roman" panose="02020603050405020304" pitchFamily="18" charset="0"/>
                <a:cs typeface="Times New Roman" panose="02020603050405020304" pitchFamily="18" charset="0"/>
              </a:rPr>
              <a:t>Con </a:t>
            </a:r>
            <a:r>
              <a:rPr lang="en-US" sz="3200" dirty="0" err="1">
                <a:solidFill>
                  <a:srgbClr val="FF0000"/>
                </a:solidFill>
                <a:latin typeface="Times New Roman" panose="02020603050405020304" pitchFamily="18" charset="0"/>
                <a:cs typeface="Times New Roman" panose="02020603050405020304" pitchFamily="18" charset="0"/>
              </a:rPr>
              <a:t>thường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thấy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tờ</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quảng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cáo</a:t>
            </a:r>
            <a:r>
              <a:rPr lang="en-US" sz="3200" dirty="0">
                <a:solidFill>
                  <a:srgbClr val="FF0000"/>
                </a:solidFill>
                <a:latin typeface="Times New Roman" panose="02020603050405020304" pitchFamily="18" charset="0"/>
                <a:cs typeface="Times New Roman" panose="02020603050405020304" pitchFamily="18" charset="0"/>
              </a:rPr>
              <a:t> ở </a:t>
            </a:r>
            <a:r>
              <a:rPr lang="en-US" sz="3200" dirty="0" err="1">
                <a:solidFill>
                  <a:srgbClr val="FF0000"/>
                </a:solidFill>
                <a:latin typeface="Times New Roman" panose="02020603050405020304" pitchFamily="18" charset="0"/>
                <a:cs typeface="Times New Roman" panose="02020603050405020304" pitchFamily="18" charset="0"/>
              </a:rPr>
              <a:t>đâu</a:t>
            </a:r>
            <a:r>
              <a:rPr lang="en-US" sz="3200" dirty="0">
                <a:solidFill>
                  <a:srgbClr val="FF0000"/>
                </a:solidFill>
                <a:latin typeface="Times New Roman" panose="02020603050405020304" pitchFamily="18" charset="0"/>
                <a:cs typeface="Times New Roman" panose="02020603050405020304" pitchFamily="18" charset="0"/>
              </a:rPr>
              <a:t>?</a:t>
            </a:r>
          </a:p>
        </p:txBody>
      </p:sp>
      <p:pic>
        <p:nvPicPr>
          <p:cNvPr id="1026" name="Picture 2" descr="Đại Hội Xiếc Thú Tổng Hợp | Đông Đô Sh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8298"/>
            <a:ext cx="4572000" cy="56297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 mẫu Tờ rơi quảng cáo trung tâm tiếng anh đẹp mắt nhất - In Lạc Hồ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182" y="1228298"/>
            <a:ext cx="4462818" cy="56529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heel(1)">
                                      <p:cBhvr>
                                        <p:cTn id="14" dur="1000"/>
                                        <p:tgtEl>
                                          <p:spTgt spid="1026"/>
                                        </p:tgtEl>
                                      </p:cBhvr>
                                    </p:animEffect>
                                  </p:childTnLst>
                                </p:cTn>
                              </p:par>
                              <p:par>
                                <p:cTn id="15" presetID="21" presetClass="entr" presetSubtype="1"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heel(1)">
                                      <p:cBhvr>
                                        <p:cTn id="17"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a:extLst>
              <a:ext uri="{FF2B5EF4-FFF2-40B4-BE49-F238E27FC236}">
                <a16:creationId xmlns:a16="http://schemas.microsoft.com/office/drawing/2014/main" id="{151928DF-DE0D-417D-A839-14D3882F0F17}"/>
              </a:ext>
            </a:extLst>
          </p:cNvPr>
          <p:cNvSpPr>
            <a:spLocks noGrp="1"/>
          </p:cNvSpPr>
          <p:nvPr>
            <p:ph idx="1"/>
          </p:nvPr>
        </p:nvSpPr>
        <p:spPr/>
        <p:txBody>
          <a:bodyPr/>
          <a:lstStyle/>
          <a:p>
            <a:pPr eaLnBrk="1" hangingPunct="1"/>
            <a:endParaRPr lang="en-US" altLang="en-US"/>
          </a:p>
        </p:txBody>
      </p:sp>
      <p:sp>
        <p:nvSpPr>
          <p:cNvPr id="4" name="Title 3">
            <a:extLst>
              <a:ext uri="{FF2B5EF4-FFF2-40B4-BE49-F238E27FC236}">
                <a16:creationId xmlns:a16="http://schemas.microsoft.com/office/drawing/2014/main" id="{5A434A71-3D04-47E5-99FA-7F4FDBAF5CB1}"/>
              </a:ext>
            </a:extLst>
          </p:cNvPr>
          <p:cNvSpPr>
            <a:spLocks noGrp="1"/>
          </p:cNvSpPr>
          <p:nvPr>
            <p:ph type="title"/>
          </p:nvPr>
        </p:nvSpPr>
        <p:spPr>
          <a:xfrm>
            <a:off x="457200" y="152400"/>
            <a:ext cx="7886700" cy="530225"/>
          </a:xfrm>
        </p:spPr>
        <p:txBody>
          <a:bodyPr rtlCol="0">
            <a:normAutofit fontScale="90000"/>
          </a:bodyPr>
          <a:lstStyle/>
          <a:p>
            <a:pPr eaLnBrk="1" fontAlgn="auto" hangingPunct="1">
              <a:spcAft>
                <a:spcPts val="0"/>
              </a:spcAft>
              <a:defRPr/>
            </a:pPr>
            <a:r>
              <a:rPr lang="vi-VN"/>
              <a:t>Một số hình ảnh quảng cáo</a:t>
            </a:r>
            <a:endParaRPr lang="en-US"/>
          </a:p>
        </p:txBody>
      </p:sp>
      <p:pic>
        <p:nvPicPr>
          <p:cNvPr id="13316" name="Picture 2" descr="Cá sấu dài 4 m rơi xuống sân khấu, khán giả xem xiếc tháo chạy ...">
            <a:extLst>
              <a:ext uri="{FF2B5EF4-FFF2-40B4-BE49-F238E27FC236}">
                <a16:creationId xmlns:a16="http://schemas.microsoft.com/office/drawing/2014/main" id="{D3D6D6AC-4DB8-4529-B049-7DACADE08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 y="758825"/>
            <a:ext cx="8975725" cy="602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3" descr="Chiến lược marketing-mix của TH True Milk: Những câu chuyện chưa ...">
            <a:extLst>
              <a:ext uri="{FF2B5EF4-FFF2-40B4-BE49-F238E27FC236}">
                <a16:creationId xmlns:a16="http://schemas.microsoft.com/office/drawing/2014/main" id="{49F67ADC-8A4B-41D2-A9F9-321D9287A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97572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AF640D6E-3A9D-40A1-AE83-808C7F9CBB17}"/>
              </a:ext>
            </a:extLst>
          </p:cNvPr>
          <p:cNvSpPr>
            <a:spLocks noGrp="1"/>
          </p:cNvSpPr>
          <p:nvPr>
            <p:ph type="title"/>
          </p:nvPr>
        </p:nvSpPr>
        <p:spPr/>
        <p:txBody>
          <a:bodyPr/>
          <a:lstStyle/>
          <a:p>
            <a:pPr eaLnBrk="1" hangingPunct="1"/>
            <a:endParaRPr lang="en-US" altLang="en-US"/>
          </a:p>
        </p:txBody>
      </p:sp>
      <p:pic>
        <p:nvPicPr>
          <p:cNvPr id="18435" name="Picture 2" descr="Biển quảng cáo tầm cao và những vấn đề cần quan tâm">
            <a:extLst>
              <a:ext uri="{FF2B5EF4-FFF2-40B4-BE49-F238E27FC236}">
                <a16:creationId xmlns:a16="http://schemas.microsoft.com/office/drawing/2014/main" id="{F4753C50-8A12-441C-8617-505B089AC8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365125"/>
            <a:ext cx="8915400" cy="6264275"/>
          </a:xfr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3" descr="Những Mẫu Biển Quảng Cáo Đẹp, Ấn Tượng Thu Hút Khách Hàng Nhất ...">
            <a:extLst>
              <a:ext uri="{FF2B5EF4-FFF2-40B4-BE49-F238E27FC236}">
                <a16:creationId xmlns:a16="http://schemas.microsoft.com/office/drawing/2014/main" id="{18F502FA-FA71-4FED-A760-E2BB0C6CC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a:extLst>
              <a:ext uri="{FF2B5EF4-FFF2-40B4-BE49-F238E27FC236}">
                <a16:creationId xmlns:a16="http://schemas.microsoft.com/office/drawing/2014/main" id="{93613017-246F-4512-9FD0-A1B994223F5E}"/>
              </a:ext>
            </a:extLst>
          </p:cNvPr>
          <p:cNvSpPr>
            <a:spLocks noGrp="1"/>
          </p:cNvSpPr>
          <p:nvPr>
            <p:ph type="title"/>
          </p:nvPr>
        </p:nvSpPr>
        <p:spPr>
          <a:xfrm>
            <a:off x="1714500" y="76200"/>
            <a:ext cx="7886700" cy="762000"/>
          </a:xfrm>
        </p:spPr>
        <p:txBody>
          <a:bodyPr/>
          <a:lstStyle/>
          <a:p>
            <a:pPr eaLnBrk="1" hangingPunct="1"/>
            <a:r>
              <a:rPr lang="vi-VN" altLang="en-US"/>
              <a:t>Một số hình ảnh quảng cáo</a:t>
            </a:r>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5D7E088F-8FDA-4347-BC96-97C2BC4162EA}"/>
              </a:ext>
            </a:extLst>
          </p:cNvPr>
          <p:cNvSpPr>
            <a:spLocks noGrp="1"/>
          </p:cNvSpPr>
          <p:nvPr>
            <p:ph type="title"/>
          </p:nvPr>
        </p:nvSpPr>
        <p:spPr/>
        <p:txBody>
          <a:bodyPr/>
          <a:lstStyle/>
          <a:p>
            <a:pPr eaLnBrk="1" hangingPunct="1"/>
            <a:endParaRPr lang="en-US" altLang="en-US"/>
          </a:p>
        </p:txBody>
      </p:sp>
      <p:pic>
        <p:nvPicPr>
          <p:cNvPr id="19459" name="Picture 2" descr="Quảng cáo theo mô hình Grab /Uber muốn thành công phải có công ...">
            <a:extLst>
              <a:ext uri="{FF2B5EF4-FFF2-40B4-BE49-F238E27FC236}">
                <a16:creationId xmlns:a16="http://schemas.microsoft.com/office/drawing/2014/main" id="{CB09BDD3-F0B1-4A4F-AE8F-E58DA7BA1A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376238"/>
            <a:ext cx="8458200" cy="6024562"/>
          </a:xfr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 băng rôn Bến Tre! - In ấn quảng cáo Bến Tre dịch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25492"/>
            <a:ext cx="8572500" cy="5295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8069" y="1649749"/>
            <a:ext cx="5567862" cy="729250"/>
          </a:xfrm>
        </p:spPr>
        <p:txBody>
          <a:bodyPr>
            <a:noAutofit/>
          </a:bodyPr>
          <a:lstStyle/>
          <a:p>
            <a:r>
              <a:rPr lang="en-US" altLang="en-US" sz="3600" b="1" err="1">
                <a:solidFill>
                  <a:srgbClr val="FF0066"/>
                </a:solidFill>
                <a:latin typeface="Times New Roman" panose="02020603050405020304" pitchFamily="18" charset="0"/>
                <a:cs typeface="Times New Roman" panose="02020603050405020304" pitchFamily="18" charset="0"/>
              </a:rPr>
              <a:t>Trò</a:t>
            </a:r>
            <a:r>
              <a:rPr lang="en-US" altLang="en-US" sz="3600" b="1">
                <a:solidFill>
                  <a:srgbClr val="FF0066"/>
                </a:solidFill>
                <a:latin typeface="Times New Roman" panose="02020603050405020304" pitchFamily="18" charset="0"/>
                <a:cs typeface="Times New Roman" panose="02020603050405020304" pitchFamily="18" charset="0"/>
              </a:rPr>
              <a:t> chơi “</a:t>
            </a:r>
            <a:r>
              <a:rPr lang="en-US" altLang="en-US" sz="3600" b="1" err="1">
                <a:solidFill>
                  <a:srgbClr val="FF0066"/>
                </a:solidFill>
                <a:latin typeface="Times New Roman" panose="02020603050405020304" pitchFamily="18" charset="0"/>
                <a:cs typeface="Times New Roman" panose="02020603050405020304" pitchFamily="18" charset="0"/>
              </a:rPr>
              <a:t>Hộp</a:t>
            </a:r>
            <a:r>
              <a:rPr lang="en-US" altLang="en-US" sz="3600" b="1">
                <a:solidFill>
                  <a:srgbClr val="FF0066"/>
                </a:solidFill>
                <a:latin typeface="Times New Roman" panose="02020603050405020304" pitchFamily="18" charset="0"/>
                <a:cs typeface="Times New Roman" panose="02020603050405020304" pitchFamily="18" charset="0"/>
              </a:rPr>
              <a:t> </a:t>
            </a:r>
            <a:r>
              <a:rPr lang="en-US" altLang="en-US" sz="3600" b="1" err="1">
                <a:solidFill>
                  <a:srgbClr val="FF0066"/>
                </a:solidFill>
                <a:latin typeface="Times New Roman" panose="02020603050405020304" pitchFamily="18" charset="0"/>
                <a:cs typeface="Times New Roman" panose="02020603050405020304" pitchFamily="18" charset="0"/>
              </a:rPr>
              <a:t>quà</a:t>
            </a:r>
            <a:r>
              <a:rPr lang="en-US" altLang="en-US" sz="3600" b="1">
                <a:solidFill>
                  <a:srgbClr val="FF0066"/>
                </a:solidFill>
                <a:latin typeface="Times New Roman" panose="02020603050405020304" pitchFamily="18" charset="0"/>
                <a:cs typeface="Times New Roman" panose="02020603050405020304" pitchFamily="18" charset="0"/>
              </a:rPr>
              <a:t> </a:t>
            </a:r>
            <a:r>
              <a:rPr lang="en-US" altLang="en-US" sz="3600" b="1" err="1">
                <a:solidFill>
                  <a:srgbClr val="FF0066"/>
                </a:solidFill>
                <a:latin typeface="Times New Roman" panose="02020603050405020304" pitchFamily="18" charset="0"/>
                <a:cs typeface="Times New Roman" panose="02020603050405020304" pitchFamily="18" charset="0"/>
              </a:rPr>
              <a:t>bí</a:t>
            </a:r>
            <a:r>
              <a:rPr lang="en-US" altLang="en-US" sz="3600" b="1">
                <a:solidFill>
                  <a:srgbClr val="FF0066"/>
                </a:solidFill>
                <a:latin typeface="Times New Roman" panose="02020603050405020304" pitchFamily="18" charset="0"/>
                <a:cs typeface="Times New Roman" panose="02020603050405020304" pitchFamily="18" charset="0"/>
              </a:rPr>
              <a:t> </a:t>
            </a:r>
            <a:r>
              <a:rPr lang="en-US" altLang="en-US" sz="3600" b="1" err="1">
                <a:solidFill>
                  <a:srgbClr val="FF0066"/>
                </a:solidFill>
                <a:latin typeface="Times New Roman" panose="02020603050405020304" pitchFamily="18" charset="0"/>
                <a:cs typeface="Times New Roman" panose="02020603050405020304" pitchFamily="18" charset="0"/>
              </a:rPr>
              <a:t>mật</a:t>
            </a:r>
            <a:r>
              <a:rPr lang="en-US" altLang="en-US" sz="3600" b="1">
                <a:solidFill>
                  <a:srgbClr val="FF0066"/>
                </a:solidFill>
                <a:latin typeface="Times New Roman" panose="02020603050405020304" pitchFamily="18" charset="0"/>
                <a:cs typeface="Times New Roman" panose="02020603050405020304" pitchFamily="18" charset="0"/>
              </a:rPr>
              <a:t>”</a:t>
            </a:r>
            <a:endParaRPr lang="en-US" sz="3600" b="1">
              <a:solidFill>
                <a:srgbClr val="FF0066"/>
              </a:solidFill>
            </a:endParaRPr>
          </a:p>
        </p:txBody>
      </p:sp>
      <p:pic>
        <p:nvPicPr>
          <p:cNvPr id="4" name="Picture 3">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750" b="95500" l="10000" r="90000"/>
                    </a14:imgEffect>
                  </a14:imgLayer>
                </a14:imgProps>
              </a:ext>
              <a:ext uri="{28A0092B-C50C-407E-A947-70E740481C1C}">
                <a14:useLocalDpi xmlns:a14="http://schemas.microsoft.com/office/drawing/2010/main" val="0"/>
              </a:ext>
            </a:extLst>
          </a:blip>
          <a:stretch>
            <a:fillRect/>
          </a:stretch>
        </p:blipFill>
        <p:spPr bwMode="auto">
          <a:xfrm>
            <a:off x="0" y="2866030"/>
            <a:ext cx="3343701" cy="33996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 b="92000" l="0" r="99000"/>
                    </a14:imgEffect>
                  </a14:imgLayer>
                </a14:imgProps>
              </a:ext>
              <a:ext uri="{28A0092B-C50C-407E-A947-70E740481C1C}">
                <a14:useLocalDpi xmlns:a14="http://schemas.microsoft.com/office/drawing/2010/main" val="0"/>
              </a:ext>
            </a:extLst>
          </a:blip>
          <a:stretch>
            <a:fillRect/>
          </a:stretch>
        </p:blipFill>
        <p:spPr bwMode="auto">
          <a:xfrm>
            <a:off x="3069129" y="2866030"/>
            <a:ext cx="3372613" cy="36219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8125" l="10000" r="90000"/>
                    </a14:imgEffect>
                  </a14:imgLayer>
                </a14:imgProps>
              </a:ext>
              <a:ext uri="{28A0092B-C50C-407E-A947-70E740481C1C}">
                <a14:useLocalDpi xmlns:a14="http://schemas.microsoft.com/office/drawing/2010/main" val="0"/>
              </a:ext>
            </a:extLst>
          </a:blip>
          <a:stretch>
            <a:fillRect/>
          </a:stretch>
        </p:blipFill>
        <p:spPr bwMode="auto">
          <a:xfrm>
            <a:off x="6174851" y="2974641"/>
            <a:ext cx="3364934" cy="32910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0"/>
                                        </p:tgtEl>
                                        <p:attrNameLst>
                                          <p:attrName>r</p:attrName>
                                        </p:attrNameLst>
                                      </p:cBhvr>
                                    </p:animRot>
                                    <p:animRot by="-240000">
                                      <p:cBhvr>
                                        <p:cTn id="19" dur="200" fill="hold">
                                          <p:stCondLst>
                                            <p:cond delay="200"/>
                                          </p:stCondLst>
                                        </p:cTn>
                                        <p:tgtEl>
                                          <p:spTgt spid="2050"/>
                                        </p:tgtEl>
                                        <p:attrNameLst>
                                          <p:attrName>r</p:attrName>
                                        </p:attrNameLst>
                                      </p:cBhvr>
                                    </p:animRot>
                                    <p:animRot by="240000">
                                      <p:cBhvr>
                                        <p:cTn id="20" dur="200" fill="hold">
                                          <p:stCondLst>
                                            <p:cond delay="400"/>
                                          </p:stCondLst>
                                        </p:cTn>
                                        <p:tgtEl>
                                          <p:spTgt spid="2050"/>
                                        </p:tgtEl>
                                        <p:attrNameLst>
                                          <p:attrName>r</p:attrName>
                                        </p:attrNameLst>
                                      </p:cBhvr>
                                    </p:animRot>
                                    <p:animRot by="-240000">
                                      <p:cBhvr>
                                        <p:cTn id="21" dur="200" fill="hold">
                                          <p:stCondLst>
                                            <p:cond delay="600"/>
                                          </p:stCondLst>
                                        </p:cTn>
                                        <p:tgtEl>
                                          <p:spTgt spid="2050"/>
                                        </p:tgtEl>
                                        <p:attrNameLst>
                                          <p:attrName>r</p:attrName>
                                        </p:attrNameLst>
                                      </p:cBhvr>
                                    </p:animRot>
                                    <p:animRot by="120000">
                                      <p:cBhvr>
                                        <p:cTn id="22" dur="200" fill="hold">
                                          <p:stCondLst>
                                            <p:cond delay="800"/>
                                          </p:stCondLst>
                                        </p:cTn>
                                        <p:tgtEl>
                                          <p:spTgt spid="2050"/>
                                        </p:tgtEl>
                                        <p:attrNameLst>
                                          <p:attrName>r</p:attrName>
                                        </p:attrNameLst>
                                      </p:cBhvr>
                                    </p:animRot>
                                  </p:childTnLst>
                                </p:cTn>
                              </p:par>
                              <p:par>
                                <p:cTn id="23" presetID="16" presetClass="emph" presetSubtype="0" repeatCount="indefinite" fill="hold" grpId="0" nodeType="withEffect">
                                  <p:stCondLst>
                                    <p:cond delay="0"/>
                                  </p:stCondLst>
                                  <p:iterate type="lt">
                                    <p:tmPct val="4000"/>
                                  </p:iterate>
                                  <p:childTnLst>
                                    <p:set>
                                      <p:cBhvr override="childStyle">
                                        <p:cTn id="24" dur="1000" fill="hold"/>
                                        <p:tgtEl>
                                          <p:spTgt spid="2"/>
                                        </p:tgtEl>
                                        <p:attrNameLst>
                                          <p:attrName>style.color</p:attrName>
                                        </p:attrNameLst>
                                      </p:cBhvr>
                                      <p:to>
                                        <p:clrVal>
                                          <a:srgbClr val="7030A0"/>
                                        </p:clrVal>
                                      </p:to>
                                    </p:set>
                                    <p:set>
                                      <p:cBhvr>
                                        <p:cTn id="25" dur="1000" fill="hold"/>
                                        <p:tgtEl>
                                          <p:spTgt spid="2"/>
                                        </p:tgtEl>
                                        <p:attrNameLst>
                                          <p:attrName>fillcolor</p:attrName>
                                        </p:attrNameLst>
                                      </p:cBhvr>
                                      <p:to>
                                        <p:clrVal>
                                          <a:srgbClr val="7030A0"/>
                                        </p:clrVal>
                                      </p:to>
                                    </p:set>
                                    <p:set>
                                      <p:cBhvr>
                                        <p:cTn id="26"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53" presetClass="exit" presetSubtype="32" fill="hold"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5"/>
                                        </p:tgtEl>
                                        <p:attrNameLst>
                                          <p:attrName>ppt_w</p:attrName>
                                        </p:attrNameLst>
                                      </p:cBhvr>
                                      <p:tavLst>
                                        <p:tav tm="0">
                                          <p:val>
                                            <p:strVal val="ppt_w"/>
                                          </p:val>
                                        </p:tav>
                                        <p:tav tm="100000">
                                          <p:val>
                                            <p:fltVal val="0"/>
                                          </p:val>
                                        </p:tav>
                                      </p:tavLst>
                                    </p:anim>
                                    <p:anim calcmode="lin" valueType="num">
                                      <p:cBhvr>
                                        <p:cTn id="40" dur="500"/>
                                        <p:tgtEl>
                                          <p:spTgt spid="5"/>
                                        </p:tgtEl>
                                        <p:attrNameLst>
                                          <p:attrName>ppt_h</p:attrName>
                                        </p:attrNameLst>
                                      </p:cBhvr>
                                      <p:tavLst>
                                        <p:tav tm="0">
                                          <p:val>
                                            <p:strVal val="ppt_h"/>
                                          </p:val>
                                        </p:tav>
                                        <p:tav tm="100000">
                                          <p:val>
                                            <p:fltVal val="0"/>
                                          </p:val>
                                        </p:tav>
                                      </p:tavLst>
                                    </p:anim>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2050"/>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2050"/>
                                        </p:tgtEl>
                                        <p:attrNameLst>
                                          <p:attrName>ppt_w</p:attrName>
                                        </p:attrNameLst>
                                      </p:cBhvr>
                                      <p:tavLst>
                                        <p:tav tm="0">
                                          <p:val>
                                            <p:strVal val="ppt_w"/>
                                          </p:val>
                                        </p:tav>
                                        <p:tav tm="100000">
                                          <p:val>
                                            <p:fltVal val="0"/>
                                          </p:val>
                                        </p:tav>
                                      </p:tavLst>
                                    </p:anim>
                                    <p:anim calcmode="lin" valueType="num">
                                      <p:cBhvr>
                                        <p:cTn id="48" dur="500"/>
                                        <p:tgtEl>
                                          <p:spTgt spid="2050"/>
                                        </p:tgtEl>
                                        <p:attrNameLst>
                                          <p:attrName>ppt_h</p:attrName>
                                        </p:attrNameLst>
                                      </p:cBhvr>
                                      <p:tavLst>
                                        <p:tav tm="0">
                                          <p:val>
                                            <p:strVal val="ppt_h"/>
                                          </p:val>
                                        </p:tav>
                                        <p:tav tm="100000">
                                          <p:val>
                                            <p:fltVal val="0"/>
                                          </p:val>
                                        </p:tav>
                                      </p:tavLst>
                                    </p:anim>
                                    <p:animEffect transition="out" filter="fade">
                                      <p:cBhvr>
                                        <p:cTn id="49" dur="500"/>
                                        <p:tgtEl>
                                          <p:spTgt spid="2050"/>
                                        </p:tgtEl>
                                      </p:cBhvr>
                                    </p:animEffect>
                                    <p:set>
                                      <p:cBhvr>
                                        <p:cTn id="50" dur="1" fill="hold">
                                          <p:stCondLst>
                                            <p:cond delay="499"/>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đọc đoạn 1"/>
          <p:cNvSpPr txBox="1"/>
          <p:nvPr/>
        </p:nvSpPr>
        <p:spPr>
          <a:xfrm>
            <a:off x="791571" y="2924886"/>
            <a:ext cx="7574508" cy="63462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3200" b="1">
                <a:solidFill>
                  <a:srgbClr val="C00000"/>
                </a:solidFill>
                <a:latin typeface="Times New Roman" panose="02020603050405020304" pitchFamily="18" charset="0"/>
                <a:cs typeface="Times New Roman" panose="02020603050405020304" pitchFamily="18" charset="0"/>
              </a:rPr>
              <a:t>Đọc đoạn 1 bài tập đọc “Nhà ảo thuật”</a:t>
            </a:r>
          </a:p>
        </p:txBody>
      </p:sp>
      <p:sp>
        <p:nvSpPr>
          <p:cNvPr id="5" name="câu TN1"/>
          <p:cNvSpPr txBox="1"/>
          <p:nvPr/>
        </p:nvSpPr>
        <p:spPr>
          <a:xfrm>
            <a:off x="655092" y="1555667"/>
            <a:ext cx="7847463" cy="4524315"/>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just"/>
            <a:r>
              <a:rPr lang="en-US" sz="3200" i="1">
                <a:solidFill>
                  <a:srgbClr val="C00000"/>
                </a:solidFill>
                <a:latin typeface="Times New Roman" panose="02020603050405020304" pitchFamily="18" charset="0"/>
                <a:cs typeface="Times New Roman" panose="02020603050405020304" pitchFamily="18" charset="0"/>
              </a:rPr>
              <a:t>Chọn câu trả lời đúng nhất</a:t>
            </a:r>
          </a:p>
          <a:p>
            <a:pPr algn="just"/>
            <a:r>
              <a:rPr lang="en-US" sz="3200" b="1">
                <a:solidFill>
                  <a:schemeClr val="accent1">
                    <a:lumMod val="50000"/>
                  </a:schemeClr>
                </a:solidFill>
                <a:latin typeface="Times New Roman" panose="02020603050405020304" pitchFamily="18" charset="0"/>
                <a:cs typeface="Times New Roman" panose="02020603050405020304" pitchFamily="18" charset="0"/>
              </a:rPr>
              <a:t>Câu 1: Vì sao chị em Xô-phi không đi xem ảo thuật?</a:t>
            </a:r>
          </a:p>
          <a:p>
            <a:pPr marL="557530" indent="-557530" algn="just">
              <a:buAutoNum type="alphaUcPeriod"/>
            </a:pPr>
            <a:r>
              <a:rPr lang="en-US" sz="3200">
                <a:latin typeface="Times New Roman" panose="02020603050405020304" pitchFamily="18" charset="0"/>
                <a:cs typeface="Times New Roman" panose="02020603050405020304" pitchFamily="18" charset="0"/>
              </a:rPr>
              <a:t>Vì bố của hai chị em đang nằm viện, mẹ rất cần tiền chữa bệnh cho bố, các em không dám xin tiền mẹ mua vé.</a:t>
            </a:r>
          </a:p>
          <a:p>
            <a:pPr marL="557530" indent="-557530" algn="just">
              <a:buAutoNum type="alphaUcPeriod"/>
            </a:pPr>
            <a:r>
              <a:rPr lang="en-US" sz="3200">
                <a:latin typeface="Times New Roman" panose="02020603050405020304" pitchFamily="18" charset="0"/>
                <a:cs typeface="Times New Roman" panose="02020603050405020304" pitchFamily="18" charset="0"/>
              </a:rPr>
              <a:t>Vì mẹ của hai chị em Xô-phi không cho xem ảo thuật.</a:t>
            </a:r>
          </a:p>
          <a:p>
            <a:pPr marL="557530" indent="-557530" algn="just">
              <a:buAutoNum type="alphaUcPeriod"/>
            </a:pPr>
            <a:r>
              <a:rPr lang="en-US" sz="3200">
                <a:latin typeface="Times New Roman" panose="02020603050405020304" pitchFamily="18" charset="0"/>
                <a:cs typeface="Times New Roman" panose="02020603050405020304" pitchFamily="18" charset="0"/>
              </a:rPr>
              <a:t>Vì bố của hai chị em nằm viện.</a:t>
            </a:r>
          </a:p>
        </p:txBody>
      </p:sp>
      <p:sp>
        <p:nvSpPr>
          <p:cNvPr id="6" name="Oval 5"/>
          <p:cNvSpPr/>
          <p:nvPr/>
        </p:nvSpPr>
        <p:spPr>
          <a:xfrm>
            <a:off x="650993" y="3069724"/>
            <a:ext cx="548640" cy="548640"/>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pic>
        <p:nvPicPr>
          <p:cNvPr id="8" name="Picture 7">
            <a:hlinkClick r:id="rId2" action="ppaction://hlinksldjump"/>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750" b="95500" l="10000" r="90000"/>
                    </a14:imgEffect>
                  </a14:imgLayer>
                </a14:imgProps>
              </a:ext>
              <a:ext uri="{28A0092B-C50C-407E-A947-70E740481C1C}">
                <a14:useLocalDpi xmlns:a14="http://schemas.microsoft.com/office/drawing/2010/main" val="0"/>
              </a:ext>
            </a:extLst>
          </a:blip>
          <a:stretch>
            <a:fillRect/>
          </a:stretch>
        </p:blipFill>
        <p:spPr bwMode="auto">
          <a:xfrm>
            <a:off x="7192370" y="98550"/>
            <a:ext cx="1542197" cy="14884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par>
                                    <p:cTn id="10" presetID="2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14:presetBounceEnd="4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
                                          <p:cBhvr additive="base">
                                            <p:cTn id="18" dur="250" fill="hold"/>
                                            <p:tgtEl>
                                              <p:spTgt spid="6"/>
                                            </p:tgtEl>
                                            <p:attrNameLst>
                                              <p:attrName>ppt_x</p:attrName>
                                            </p:attrNameLst>
                                          </p:cBhvr>
                                          <p:tavLst>
                                            <p:tav tm="0">
                                              <p:val>
                                                <p:strVal val="#ppt_x"/>
                                              </p:val>
                                            </p:tav>
                                            <p:tav tm="100000">
                                              <p:val>
                                                <p:strVal val="#ppt_x"/>
                                              </p:val>
                                            </p:tav>
                                          </p:tavLst>
                                        </p:anim>
                                        <p:anim calcmode="lin" valueType="num" p14:bounceEnd="4000">
                                          <p:cBhvr additive="base">
                                            <p:cTn id="19" dur="2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par>
                                    <p:cTn id="10" presetID="2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250" fill="hold"/>
                                            <p:tgtEl>
                                              <p:spTgt spid="6"/>
                                            </p:tgtEl>
                                            <p:attrNameLst>
                                              <p:attrName>ppt_x</p:attrName>
                                            </p:attrNameLst>
                                          </p:cBhvr>
                                          <p:tavLst>
                                            <p:tav tm="0">
                                              <p:val>
                                                <p:strVal val="#ppt_x"/>
                                              </p:val>
                                            </p:tav>
                                            <p:tav tm="100000">
                                              <p:val>
                                                <p:strVal val="#ppt_x"/>
                                              </p:val>
                                            </p:tav>
                                          </p:tavLst>
                                        </p:anim>
                                        <p:anim calcmode="lin" valueType="num">
                                          <p:cBhvr additive="base">
                                            <p:cTn id="19" dur="2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đọc đoạn 1"/>
          <p:cNvSpPr txBox="1"/>
          <p:nvPr/>
        </p:nvSpPr>
        <p:spPr>
          <a:xfrm>
            <a:off x="832514" y="3111689"/>
            <a:ext cx="7478973" cy="63462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accent2">
                    <a:lumMod val="75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3200" b="1">
                <a:solidFill>
                  <a:schemeClr val="accent2">
                    <a:lumMod val="75000"/>
                  </a:schemeClr>
                </a:solidFill>
                <a:latin typeface="Times New Roman" panose="02020603050405020304" pitchFamily="18" charset="0"/>
                <a:cs typeface="Times New Roman" panose="02020603050405020304" pitchFamily="18" charset="0"/>
              </a:rPr>
              <a:t>Đọc đoạn 3 bài tập đọc “Nhà ảo thuật”</a:t>
            </a:r>
          </a:p>
        </p:txBody>
      </p:sp>
      <p:sp>
        <p:nvSpPr>
          <p:cNvPr id="5" name="câu TN2"/>
          <p:cNvSpPr txBox="1"/>
          <p:nvPr/>
        </p:nvSpPr>
        <p:spPr>
          <a:xfrm>
            <a:off x="487908" y="1518142"/>
            <a:ext cx="8168185" cy="4524315"/>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just"/>
            <a:r>
              <a:rPr lang="en-US" sz="3200" b="1">
                <a:solidFill>
                  <a:schemeClr val="accent1">
                    <a:lumMod val="50000"/>
                  </a:schemeClr>
                </a:solidFill>
                <a:latin typeface="Times New Roman" panose="02020603050405020304" pitchFamily="18" charset="0"/>
                <a:cs typeface="Times New Roman" panose="02020603050405020304" pitchFamily="18" charset="0"/>
              </a:rPr>
              <a:t>Câu 2: Những chuyện gì đã xảy ra khi mọi người uống trà?</a:t>
            </a:r>
          </a:p>
          <a:p>
            <a:pPr marL="557530" indent="-557530" algn="just">
              <a:buAutoNum type="alphaUcPeriod"/>
            </a:pPr>
            <a:r>
              <a:rPr lang="en-US" sz="3200">
                <a:latin typeface="Times New Roman" panose="02020603050405020304" pitchFamily="18" charset="0"/>
                <a:cs typeface="Times New Roman" panose="02020603050405020304" pitchFamily="18" charset="0"/>
              </a:rPr>
              <a:t>Các dải băng từ lọ đường bắn ra, một chú thỏ trên chân Mác.</a:t>
            </a:r>
          </a:p>
          <a:p>
            <a:pPr marL="557530" indent="-557530" algn="just">
              <a:buAutoNum type="alphaUcPeriod"/>
            </a:pPr>
            <a:r>
              <a:rPr lang="en-US" sz="3200">
                <a:latin typeface="Times New Roman" panose="02020603050405020304" pitchFamily="18" charset="0"/>
                <a:cs typeface="Times New Roman" panose="02020603050405020304" pitchFamily="18" charset="0"/>
              </a:rPr>
              <a:t>Cái bánh bỗng biến thành hai, một chú mèo trắng trên chân Mác.</a:t>
            </a:r>
          </a:p>
          <a:p>
            <a:pPr marL="557530" indent="-557530" algn="just">
              <a:buAutoNum type="alphaUcPeriod"/>
            </a:pPr>
            <a:r>
              <a:rPr lang="vi-VN" sz="3200">
                <a:latin typeface="Times New Roman" panose="02020603050405020304" pitchFamily="18" charset="0"/>
                <a:cs typeface="Times New Roman" panose="02020603050405020304" pitchFamily="18" charset="0"/>
              </a:rPr>
              <a:t>Cái bánh bỗng biến thành hai, các dải băng đủ sắc màu từ lọ đường bắn ra, một chú thỏ trắng mắt hồng trên chân Mác</a:t>
            </a:r>
            <a:r>
              <a:rPr lang="en-US" sz="3200">
                <a:latin typeface="Times New Roman" panose="02020603050405020304" pitchFamily="18" charset="0"/>
                <a:cs typeface="Times New Roman" panose="02020603050405020304" pitchFamily="18" charset="0"/>
              </a:rPr>
              <a:t>.</a:t>
            </a:r>
          </a:p>
        </p:txBody>
      </p:sp>
      <p:sp>
        <p:nvSpPr>
          <p:cNvPr id="6" name="Oval 5"/>
          <p:cNvSpPr/>
          <p:nvPr/>
        </p:nvSpPr>
        <p:spPr>
          <a:xfrm>
            <a:off x="433316" y="4448604"/>
            <a:ext cx="640080" cy="640080"/>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pic>
        <p:nvPicPr>
          <p:cNvPr id="9" name="Picture 8">
            <a:hlinkClick r:id="rId2" action="ppaction://hlinksldjump"/>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 b="92000" l="0" r="99000"/>
                    </a14:imgEffect>
                  </a14:imgLayer>
                </a14:imgProps>
              </a:ext>
              <a:ext uri="{28A0092B-C50C-407E-A947-70E740481C1C}">
                <a14:useLocalDpi xmlns:a14="http://schemas.microsoft.com/office/drawing/2010/main" val="0"/>
              </a:ext>
            </a:extLst>
          </a:blip>
          <a:stretch>
            <a:fillRect/>
          </a:stretch>
        </p:blipFill>
        <p:spPr bwMode="auto">
          <a:xfrm>
            <a:off x="7365143" y="107775"/>
            <a:ext cx="1577554" cy="14103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par>
                                    <p:cTn id="10" presetID="2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14:presetBounceEnd="4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
                                          <p:cBhvr additive="base">
                                            <p:cTn id="18" dur="250" fill="hold"/>
                                            <p:tgtEl>
                                              <p:spTgt spid="6"/>
                                            </p:tgtEl>
                                            <p:attrNameLst>
                                              <p:attrName>ppt_x</p:attrName>
                                            </p:attrNameLst>
                                          </p:cBhvr>
                                          <p:tavLst>
                                            <p:tav tm="0">
                                              <p:val>
                                                <p:strVal val="#ppt_x"/>
                                              </p:val>
                                            </p:tav>
                                            <p:tav tm="100000">
                                              <p:val>
                                                <p:strVal val="#ppt_x"/>
                                              </p:val>
                                            </p:tav>
                                          </p:tavLst>
                                        </p:anim>
                                        <p:anim calcmode="lin" valueType="num" p14:bounceEnd="4000">
                                          <p:cBhvr additive="base">
                                            <p:cTn id="19" dur="2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par>
                                    <p:cTn id="10" presetID="2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250" fill="hold"/>
                                            <p:tgtEl>
                                              <p:spTgt spid="6"/>
                                            </p:tgtEl>
                                            <p:attrNameLst>
                                              <p:attrName>ppt_x</p:attrName>
                                            </p:attrNameLst>
                                          </p:cBhvr>
                                          <p:tavLst>
                                            <p:tav tm="0">
                                              <p:val>
                                                <p:strVal val="#ppt_x"/>
                                              </p:val>
                                            </p:tav>
                                            <p:tav tm="100000">
                                              <p:val>
                                                <p:strVal val="#ppt_x"/>
                                              </p:val>
                                            </p:tav>
                                          </p:tavLst>
                                        </p:anim>
                                        <p:anim calcmode="lin" valueType="num">
                                          <p:cBhvr additive="base">
                                            <p:cTn id="19" dur="2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đọc đoạn 1"/>
          <p:cNvSpPr txBox="1"/>
          <p:nvPr/>
        </p:nvSpPr>
        <p:spPr>
          <a:xfrm>
            <a:off x="905870" y="2924886"/>
            <a:ext cx="7352732" cy="634622"/>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Nêu nội dung </a:t>
            </a:r>
            <a:r>
              <a:rPr lang="en-US" sz="3000" b="1">
                <a:solidFill>
                  <a:schemeClr val="tx2"/>
                </a:solidFill>
                <a:latin typeface="Times New Roman" panose="02020603050405020304" pitchFamily="18" charset="0"/>
                <a:cs typeface="Times New Roman" panose="02020603050405020304" pitchFamily="18" charset="0"/>
              </a:rPr>
              <a:t>bài tập đọc “Nhà ảo thuật”</a:t>
            </a:r>
          </a:p>
        </p:txBody>
      </p:sp>
      <p:pic>
        <p:nvPicPr>
          <p:cNvPr id="5" name="Picture 2">
            <a:hlinkClick r:id="rId2" action="ppaction://hlinksldjump"/>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125" l="10000" r="90000"/>
                    </a14:imgEffect>
                  </a14:imgLayer>
                </a14:imgProps>
              </a:ext>
              <a:ext uri="{28A0092B-C50C-407E-A947-70E740481C1C}">
                <a14:useLocalDpi xmlns:a14="http://schemas.microsoft.com/office/drawing/2010/main" val="0"/>
              </a:ext>
            </a:extLst>
          </a:blip>
          <a:stretch>
            <a:fillRect/>
          </a:stretch>
        </p:blipFill>
        <p:spPr bwMode="auto">
          <a:xfrm>
            <a:off x="6761747" y="379940"/>
            <a:ext cx="1965726" cy="17764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2035" y="463827"/>
            <a:ext cx="8640417" cy="6394174"/>
          </a:xfrm>
          <a:prstGeom prst="rect">
            <a:avLst/>
          </a:prstGeom>
        </p:spPr>
      </p:pic>
      <p:sp>
        <p:nvSpPr>
          <p:cNvPr id="6" name="đọc đoạn 1"/>
          <p:cNvSpPr txBox="1"/>
          <p:nvPr/>
        </p:nvSpPr>
        <p:spPr>
          <a:xfrm>
            <a:off x="0" y="68058"/>
            <a:ext cx="5876995" cy="1112293"/>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F"/>
            </a:pPr>
            <a:r>
              <a:rPr lang="en-US" sz="27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Đây</a:t>
            </a:r>
            <a:r>
              <a:rPr lang="en-US" sz="27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27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buổi</a:t>
            </a:r>
            <a:r>
              <a:rPr lang="en-US" sz="27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27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27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7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gì</a:t>
            </a:r>
            <a:r>
              <a:rPr lang="en-US" sz="27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p>
          <a:p>
            <a:endParaRPr lang="en-US" sz="2700" b="1" dirty="0">
              <a:solidFill>
                <a:srgbClr val="C00000"/>
              </a:solidFill>
              <a:latin typeface="Times New Roman" panose="02020603050405020304" pitchFamily="18" charset="0"/>
              <a:cs typeface="Times New Roman" panose="02020603050405020304" pitchFamily="18" charset="0"/>
            </a:endParaRPr>
          </a:p>
        </p:txBody>
      </p:sp>
      <p:pic>
        <p:nvPicPr>
          <p:cNvPr id="2" name="Picture 1" descr="image-removebg-preview (12)"/>
          <p:cNvPicPr>
            <a:picLocks noChangeAspect="1"/>
          </p:cNvPicPr>
          <p:nvPr/>
        </p:nvPicPr>
        <p:blipFill>
          <a:blip r:embed="rId3"/>
          <a:stretch>
            <a:fillRect/>
          </a:stretch>
        </p:blipFill>
        <p:spPr>
          <a:xfrm>
            <a:off x="3535680" y="4465955"/>
            <a:ext cx="1767840" cy="17678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7165" y="1024857"/>
            <a:ext cx="7891867"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Chương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trình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xiếc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đặc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sắc</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75861" y="1643270"/>
            <a:ext cx="7460974" cy="5214730"/>
          </a:xfrm>
          <a:prstGeom prst="rect">
            <a:avLst/>
          </a:prstGeom>
          <a:ln>
            <a:noFill/>
          </a:ln>
          <a:effectLst>
            <a:softEdge rad="112500"/>
          </a:effectLst>
        </p:spPr>
      </p:pic>
      <p:sp>
        <p:nvSpPr>
          <p:cNvPr id="8" name="Rectangle 7"/>
          <p:cNvSpPr/>
          <p:nvPr/>
        </p:nvSpPr>
        <p:spPr>
          <a:xfrm>
            <a:off x="258616" y="151602"/>
            <a:ext cx="8640416" cy="71650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Thứ</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tư</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23</a:t>
            </a:r>
            <a:r>
              <a:rPr lang="vi-VN" alt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tháng</a:t>
            </a:r>
            <a:r>
              <a:rPr lang="en-US" sz="3600">
                <a:latin typeface="Times New Roman" panose="02020603050405020304" pitchFamily="18" charset="0"/>
                <a:cs typeface="Times New Roman" panose="02020603050405020304" pitchFamily="18" charset="0"/>
              </a:rPr>
              <a:t> </a:t>
            </a:r>
            <a:r>
              <a:rPr lang="vi-VN" altLang="en-US" sz="3600" smtClean="0">
                <a:latin typeface="Times New Roman" panose="02020603050405020304" pitchFamily="18" charset="0"/>
                <a:cs typeface="Times New Roman" panose="02020603050405020304" pitchFamily="18" charset="0"/>
              </a:rPr>
              <a:t>2</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202</a:t>
            </a:r>
            <a:r>
              <a:rPr lang="vi-VN" altLang="en-US" sz="3600" dirty="0">
                <a:latin typeface="Times New Roman" panose="02020603050405020304" pitchFamily="18" charset="0"/>
                <a:cs typeface="Times New Roman" panose="02020603050405020304" pitchFamily="18" charset="0"/>
              </a:rPr>
              <a:t>2</a:t>
            </a:r>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r>
              <a:rPr lang="en-US" sz="3600" b="1" dirty="0" err="1">
                <a:solidFill>
                  <a:schemeClr val="accent1">
                    <a:lumMod val="50000"/>
                  </a:schemeClr>
                </a:solidFill>
                <a:latin typeface="Times New Roman" panose="02020603050405020304" pitchFamily="18" charset="0"/>
                <a:cs typeface="Times New Roman" panose="02020603050405020304" pitchFamily="18" charset="0"/>
              </a:rPr>
              <a:t>Tập</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đọc</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WordArt 7">
            <a:extLst>
              <a:ext uri="{FF2B5EF4-FFF2-40B4-BE49-F238E27FC236}">
                <a16:creationId xmlns:a16="http://schemas.microsoft.com/office/drawing/2014/main" id="{6678695B-13B2-4B08-AFD4-13803C723190}"/>
              </a:ext>
            </a:extLst>
          </p:cNvPr>
          <p:cNvSpPr>
            <a:spLocks noChangeArrowheads="1" noChangeShapeType="1" noTextEdit="1"/>
          </p:cNvSpPr>
          <p:nvPr/>
        </p:nvSpPr>
        <p:spPr bwMode="auto">
          <a:xfrm>
            <a:off x="1990725" y="1366838"/>
            <a:ext cx="4705350"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3600" b="1" kern="10">
                <a:solidFill>
                  <a:srgbClr val="FF0000"/>
                </a:solidFill>
                <a:effectLst>
                  <a:outerShdw dist="35921" dir="2700000" algn="ctr" rotWithShape="0">
                    <a:srgbClr val="C0C0C0">
                      <a:alpha val="79999"/>
                    </a:srgbClr>
                  </a:outerShdw>
                </a:effectLst>
                <a:cs typeface="Times New Roman" panose="02020603050405020304" pitchFamily="18" charset="0"/>
              </a:rPr>
              <a:t>Chương trình xiếc đặc sắc</a:t>
            </a:r>
            <a:endParaRPr lang="en-US" sz="3600" b="1" kern="10">
              <a:solidFill>
                <a:srgbClr val="FF0000"/>
              </a:solidFill>
              <a:effectLst>
                <a:outerShdw dist="35921" dir="2700000" algn="ctr" rotWithShape="0">
                  <a:srgbClr val="C0C0C0">
                    <a:alpha val="79999"/>
                  </a:srgbClr>
                </a:outerShdw>
              </a:effectLst>
              <a:cs typeface="Times New Roman" panose="02020603050405020304" pitchFamily="18" charset="0"/>
            </a:endParaRPr>
          </a:p>
        </p:txBody>
      </p:sp>
      <p:sp>
        <p:nvSpPr>
          <p:cNvPr id="260104" name="Text Box 8">
            <a:extLst>
              <a:ext uri="{FF2B5EF4-FFF2-40B4-BE49-F238E27FC236}">
                <a16:creationId xmlns:a16="http://schemas.microsoft.com/office/drawing/2014/main" id="{0470D434-341A-4832-BF1F-19C4DCE69DF3}"/>
              </a:ext>
            </a:extLst>
          </p:cNvPr>
          <p:cNvSpPr txBox="1">
            <a:spLocks noChangeArrowheads="1"/>
          </p:cNvSpPr>
          <p:nvPr/>
        </p:nvSpPr>
        <p:spPr bwMode="auto">
          <a:xfrm>
            <a:off x="990600" y="2138228"/>
            <a:ext cx="7086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spcBef>
                <a:spcPct val="50000"/>
              </a:spcBef>
            </a:pPr>
            <a:r>
              <a:rPr lang="en-US" altLang="en-US" dirty="0" err="1">
                <a:solidFill>
                  <a:srgbClr val="0000FF"/>
                </a:solidFill>
              </a:rPr>
              <a:t>Các</a:t>
            </a:r>
            <a:r>
              <a:rPr lang="en-US" altLang="en-US" dirty="0">
                <a:solidFill>
                  <a:srgbClr val="0000FF"/>
                </a:solidFill>
              </a:rPr>
              <a:t> </a:t>
            </a:r>
            <a:r>
              <a:rPr lang="en-US" altLang="en-US" dirty="0" err="1">
                <a:solidFill>
                  <a:srgbClr val="0000FF"/>
                </a:solidFill>
              </a:rPr>
              <a:t>em</a:t>
            </a:r>
            <a:r>
              <a:rPr lang="en-US" altLang="en-US" dirty="0">
                <a:solidFill>
                  <a:srgbClr val="0000FF"/>
                </a:solidFill>
              </a:rPr>
              <a:t> </a:t>
            </a:r>
            <a:r>
              <a:rPr lang="en-US" altLang="en-US" dirty="0" err="1">
                <a:solidFill>
                  <a:srgbClr val="0000FF"/>
                </a:solidFill>
              </a:rPr>
              <a:t>lưu</a:t>
            </a:r>
            <a:r>
              <a:rPr lang="en-US" altLang="en-US" dirty="0">
                <a:solidFill>
                  <a:srgbClr val="0000FF"/>
                </a:solidFill>
              </a:rPr>
              <a:t> ý: Khi </a:t>
            </a:r>
            <a:r>
              <a:rPr lang="en-US" altLang="en-US" dirty="0" err="1">
                <a:solidFill>
                  <a:srgbClr val="0000FF"/>
                </a:solidFill>
              </a:rPr>
              <a:t>đọc</a:t>
            </a:r>
            <a:r>
              <a:rPr lang="en-US" altLang="en-US" dirty="0">
                <a:solidFill>
                  <a:srgbClr val="0000FF"/>
                </a:solidFill>
              </a:rPr>
              <a:t> </a:t>
            </a:r>
            <a:r>
              <a:rPr lang="en-US" altLang="en-US" dirty="0" err="1">
                <a:solidFill>
                  <a:srgbClr val="0000FF"/>
                </a:solidFill>
              </a:rPr>
              <a:t>tờ</a:t>
            </a:r>
            <a:r>
              <a:rPr lang="en-US" altLang="en-US" dirty="0">
                <a:solidFill>
                  <a:srgbClr val="0000FF"/>
                </a:solidFill>
              </a:rPr>
              <a:t> </a:t>
            </a:r>
            <a:r>
              <a:rPr lang="en-US" altLang="en-US" dirty="0" err="1">
                <a:solidFill>
                  <a:srgbClr val="0000FF"/>
                </a:solidFill>
              </a:rPr>
              <a:t>quảng</a:t>
            </a:r>
            <a:r>
              <a:rPr lang="en-US" altLang="en-US" dirty="0">
                <a:solidFill>
                  <a:srgbClr val="0000FF"/>
                </a:solidFill>
              </a:rPr>
              <a:t> </a:t>
            </a:r>
            <a:r>
              <a:rPr lang="en-US" altLang="en-US" dirty="0" err="1">
                <a:solidFill>
                  <a:srgbClr val="0000FF"/>
                </a:solidFill>
              </a:rPr>
              <a:t>cáo</a:t>
            </a:r>
            <a:r>
              <a:rPr lang="en-US" altLang="en-US" dirty="0">
                <a:solidFill>
                  <a:srgbClr val="0000FF"/>
                </a:solidFill>
              </a:rPr>
              <a:t> </a:t>
            </a:r>
            <a:r>
              <a:rPr lang="en-US" altLang="en-US" dirty="0" err="1">
                <a:solidFill>
                  <a:srgbClr val="0000FF"/>
                </a:solidFill>
              </a:rPr>
              <a:t>phải</a:t>
            </a:r>
            <a:r>
              <a:rPr lang="en-US" altLang="en-US" dirty="0">
                <a:solidFill>
                  <a:srgbClr val="0000FF"/>
                </a:solidFill>
              </a:rPr>
              <a:t> </a:t>
            </a:r>
            <a:r>
              <a:rPr lang="en-US" altLang="en-US" dirty="0" err="1">
                <a:solidFill>
                  <a:srgbClr val="0000FF"/>
                </a:solidFill>
              </a:rPr>
              <a:t>ngắt</a:t>
            </a:r>
            <a:r>
              <a:rPr lang="en-US" altLang="en-US" dirty="0">
                <a:solidFill>
                  <a:srgbClr val="0000FF"/>
                </a:solidFill>
              </a:rPr>
              <a:t> </a:t>
            </a:r>
            <a:r>
              <a:rPr lang="en-US" altLang="en-US" dirty="0" err="1">
                <a:solidFill>
                  <a:srgbClr val="0000FF"/>
                </a:solidFill>
              </a:rPr>
              <a:t>nghỉ</a:t>
            </a:r>
            <a:r>
              <a:rPr lang="en-US" altLang="en-US" dirty="0">
                <a:solidFill>
                  <a:srgbClr val="0000FF"/>
                </a:solidFill>
              </a:rPr>
              <a:t> </a:t>
            </a:r>
            <a:r>
              <a:rPr lang="en-US" altLang="en-US" dirty="0" err="1">
                <a:solidFill>
                  <a:srgbClr val="0000FF"/>
                </a:solidFill>
              </a:rPr>
              <a:t>hơi</a:t>
            </a:r>
            <a:r>
              <a:rPr lang="en-US" altLang="en-US" dirty="0">
                <a:solidFill>
                  <a:srgbClr val="0000FF"/>
                </a:solidFill>
              </a:rPr>
              <a:t> </a:t>
            </a:r>
            <a:r>
              <a:rPr lang="en-US" altLang="en-US" dirty="0" err="1">
                <a:solidFill>
                  <a:srgbClr val="0000FF"/>
                </a:solidFill>
              </a:rPr>
              <a:t>đúng</a:t>
            </a:r>
            <a:r>
              <a:rPr lang="en-US" altLang="en-US" dirty="0">
                <a:solidFill>
                  <a:srgbClr val="0000FF"/>
                </a:solidFill>
              </a:rPr>
              <a:t> </a:t>
            </a:r>
            <a:r>
              <a:rPr lang="en-US" altLang="en-US" dirty="0" err="1">
                <a:solidFill>
                  <a:srgbClr val="0000FF"/>
                </a:solidFill>
              </a:rPr>
              <a:t>chỗ</a:t>
            </a:r>
            <a:r>
              <a:rPr lang="en-US" altLang="en-US" dirty="0">
                <a:solidFill>
                  <a:srgbClr val="0000FF"/>
                </a:solidFill>
              </a:rPr>
              <a:t>, </a:t>
            </a:r>
            <a:r>
              <a:rPr lang="en-US" altLang="en-US" dirty="0" err="1">
                <a:solidFill>
                  <a:srgbClr val="0000FF"/>
                </a:solidFill>
              </a:rPr>
              <a:t>đọc</a:t>
            </a:r>
            <a:r>
              <a:rPr lang="en-US" altLang="en-US" dirty="0">
                <a:solidFill>
                  <a:srgbClr val="0000FF"/>
                </a:solidFill>
              </a:rPr>
              <a:t> </a:t>
            </a:r>
            <a:r>
              <a:rPr lang="en-US" altLang="en-US" dirty="0" err="1">
                <a:solidFill>
                  <a:srgbClr val="0000FF"/>
                </a:solidFill>
              </a:rPr>
              <a:t>với</a:t>
            </a:r>
            <a:r>
              <a:rPr lang="en-US" altLang="en-US" dirty="0">
                <a:solidFill>
                  <a:srgbClr val="0000FF"/>
                </a:solidFill>
              </a:rPr>
              <a:t> </a:t>
            </a:r>
            <a:r>
              <a:rPr lang="en-US" altLang="en-US" dirty="0" err="1">
                <a:solidFill>
                  <a:srgbClr val="0000FF"/>
                </a:solidFill>
              </a:rPr>
              <a:t>giọng</a:t>
            </a:r>
            <a:r>
              <a:rPr lang="en-US" altLang="en-US" dirty="0">
                <a:solidFill>
                  <a:srgbClr val="0000FF"/>
                </a:solidFill>
              </a:rPr>
              <a:t> </a:t>
            </a:r>
            <a:r>
              <a:rPr lang="en-US" altLang="en-US" dirty="0" err="1">
                <a:solidFill>
                  <a:srgbClr val="0000FF"/>
                </a:solidFill>
              </a:rPr>
              <a:t>vui</a:t>
            </a:r>
            <a:r>
              <a:rPr lang="en-US" altLang="en-US" dirty="0">
                <a:solidFill>
                  <a:srgbClr val="0000FF"/>
                </a:solidFill>
              </a:rPr>
              <a:t> </a:t>
            </a:r>
            <a:r>
              <a:rPr lang="en-US" altLang="en-US" dirty="0" err="1">
                <a:solidFill>
                  <a:srgbClr val="0000FF"/>
                </a:solidFill>
              </a:rPr>
              <a:t>nhộn</a:t>
            </a:r>
            <a:r>
              <a:rPr lang="en-US" altLang="en-US" dirty="0">
                <a:solidFill>
                  <a:srgbClr val="0000FF"/>
                </a:solidFill>
              </a:rPr>
              <a:t>.</a:t>
            </a:r>
          </a:p>
        </p:txBody>
      </p:sp>
      <p:sp>
        <p:nvSpPr>
          <p:cNvPr id="260105" name="Text Box 9">
            <a:extLst>
              <a:ext uri="{FF2B5EF4-FFF2-40B4-BE49-F238E27FC236}">
                <a16:creationId xmlns:a16="http://schemas.microsoft.com/office/drawing/2014/main" id="{C99B4FAB-5A29-4BCD-8D7B-37527830467E}"/>
              </a:ext>
            </a:extLst>
          </p:cNvPr>
          <p:cNvSpPr txBox="1">
            <a:spLocks noChangeArrowheads="1"/>
          </p:cNvSpPr>
          <p:nvPr/>
        </p:nvSpPr>
        <p:spPr bwMode="auto">
          <a:xfrm>
            <a:off x="1066800" y="2326858"/>
            <a:ext cx="701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spcBef>
                <a:spcPct val="50000"/>
              </a:spcBef>
            </a:pPr>
            <a:r>
              <a:rPr lang="en-US" altLang="en-US" dirty="0" err="1">
                <a:solidFill>
                  <a:srgbClr val="0000FF"/>
                </a:solidFill>
              </a:rPr>
              <a:t>Em</a:t>
            </a:r>
            <a:r>
              <a:rPr lang="en-US" altLang="en-US" dirty="0">
                <a:solidFill>
                  <a:srgbClr val="0000FF"/>
                </a:solidFill>
              </a:rPr>
              <a:t> </a:t>
            </a:r>
            <a:r>
              <a:rPr lang="en-US" altLang="en-US" dirty="0" err="1">
                <a:solidFill>
                  <a:srgbClr val="0000FF"/>
                </a:solidFill>
              </a:rPr>
              <a:t>hãy</a:t>
            </a:r>
            <a:r>
              <a:rPr lang="en-US" altLang="en-US" dirty="0">
                <a:solidFill>
                  <a:srgbClr val="0000FF"/>
                </a:solidFill>
              </a:rPr>
              <a:t> </a:t>
            </a:r>
            <a:r>
              <a:rPr lang="en-US" altLang="en-US" dirty="0" err="1">
                <a:solidFill>
                  <a:srgbClr val="0000FF"/>
                </a:solidFill>
              </a:rPr>
              <a:t>cho</a:t>
            </a:r>
            <a:r>
              <a:rPr lang="en-US" altLang="en-US" dirty="0">
                <a:solidFill>
                  <a:srgbClr val="0000FF"/>
                </a:solidFill>
              </a:rPr>
              <a:t> </a:t>
            </a:r>
            <a:r>
              <a:rPr lang="en-US" altLang="en-US" dirty="0" err="1">
                <a:solidFill>
                  <a:srgbClr val="0000FF"/>
                </a:solidFill>
              </a:rPr>
              <a:t>biết</a:t>
            </a:r>
            <a:r>
              <a:rPr lang="en-US" altLang="en-US" dirty="0">
                <a:solidFill>
                  <a:srgbClr val="0000FF"/>
                </a:solidFill>
              </a:rPr>
              <a:t> 19 </a:t>
            </a:r>
            <a:r>
              <a:rPr lang="en-US" altLang="en-US" dirty="0" err="1">
                <a:solidFill>
                  <a:srgbClr val="0000FF"/>
                </a:solidFill>
              </a:rPr>
              <a:t>giờ</a:t>
            </a:r>
            <a:r>
              <a:rPr lang="en-US" altLang="en-US" dirty="0">
                <a:solidFill>
                  <a:srgbClr val="0000FF"/>
                </a:solidFill>
              </a:rPr>
              <a:t>, 15 </a:t>
            </a:r>
            <a:r>
              <a:rPr lang="en-US" altLang="en-US" dirty="0" err="1">
                <a:solidFill>
                  <a:srgbClr val="0000FF"/>
                </a:solidFill>
              </a:rPr>
              <a:t>giờ</a:t>
            </a:r>
            <a:r>
              <a:rPr lang="en-US" altLang="en-US" dirty="0">
                <a:solidFill>
                  <a:srgbClr val="0000FF"/>
                </a:solidFill>
              </a:rPr>
              <a:t> </a:t>
            </a:r>
            <a:r>
              <a:rPr lang="en-US" altLang="en-US" dirty="0" err="1">
                <a:solidFill>
                  <a:srgbClr val="0000FF"/>
                </a:solidFill>
              </a:rPr>
              <a:t>là</a:t>
            </a:r>
            <a:r>
              <a:rPr lang="en-US" altLang="en-US" dirty="0">
                <a:solidFill>
                  <a:srgbClr val="0000FF"/>
                </a:solidFill>
              </a:rPr>
              <a:t> </a:t>
            </a:r>
            <a:r>
              <a:rPr lang="en-US" altLang="en-US" dirty="0" err="1">
                <a:solidFill>
                  <a:srgbClr val="0000FF"/>
                </a:solidFill>
              </a:rPr>
              <a:t>mấy</a:t>
            </a:r>
            <a:r>
              <a:rPr lang="en-US" altLang="en-US" dirty="0">
                <a:solidFill>
                  <a:srgbClr val="0000FF"/>
                </a:solidFill>
              </a:rPr>
              <a:t> </a:t>
            </a:r>
            <a:r>
              <a:rPr lang="en-US" altLang="en-US" dirty="0" err="1">
                <a:solidFill>
                  <a:srgbClr val="0000FF"/>
                </a:solidFill>
              </a:rPr>
              <a:t>giờ</a:t>
            </a:r>
            <a:r>
              <a:rPr lang="en-US" altLang="en-US" dirty="0">
                <a:solidFill>
                  <a:srgbClr val="0000FF"/>
                </a:solidFill>
              </a:rPr>
              <a:t>?</a:t>
            </a:r>
          </a:p>
        </p:txBody>
      </p:sp>
      <p:sp>
        <p:nvSpPr>
          <p:cNvPr id="260106" name="Text Box 10">
            <a:extLst>
              <a:ext uri="{FF2B5EF4-FFF2-40B4-BE49-F238E27FC236}">
                <a16:creationId xmlns:a16="http://schemas.microsoft.com/office/drawing/2014/main" id="{971C98BA-6D89-4A70-8E25-8461F5F1C04E}"/>
              </a:ext>
            </a:extLst>
          </p:cNvPr>
          <p:cNvSpPr txBox="1">
            <a:spLocks noChangeArrowheads="1"/>
          </p:cNvSpPr>
          <p:nvPr/>
        </p:nvSpPr>
        <p:spPr bwMode="auto">
          <a:xfrm>
            <a:off x="1143000" y="3048000"/>
            <a:ext cx="640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spcBef>
                <a:spcPct val="50000"/>
              </a:spcBef>
            </a:pPr>
            <a:r>
              <a:rPr lang="en-US" altLang="en-US">
                <a:solidFill>
                  <a:srgbClr val="FF0000"/>
                </a:solidFill>
              </a:rPr>
              <a:t>19 giờ là 7 giờ tối; 15 giờ là 3 giờ chiều</a:t>
            </a:r>
          </a:p>
        </p:txBody>
      </p:sp>
      <p:sp>
        <p:nvSpPr>
          <p:cNvPr id="2" name="TextBox 1">
            <a:extLst>
              <a:ext uri="{FF2B5EF4-FFF2-40B4-BE49-F238E27FC236}">
                <a16:creationId xmlns:a16="http://schemas.microsoft.com/office/drawing/2014/main" id="{DE1B6E07-5C68-40DD-B7FF-1EED1BE9CCC9}"/>
              </a:ext>
            </a:extLst>
          </p:cNvPr>
          <p:cNvSpPr txBox="1"/>
          <p:nvPr/>
        </p:nvSpPr>
        <p:spPr>
          <a:xfrm>
            <a:off x="1143000" y="3631395"/>
            <a:ext cx="7321826" cy="584775"/>
          </a:xfrm>
          <a:prstGeom prst="rect">
            <a:avLst/>
          </a:prstGeom>
          <a:noFill/>
        </p:spPr>
        <p:txBody>
          <a:bodyPr wrap="square" rtlCol="0">
            <a:spAutoFit/>
          </a:bodyPr>
          <a:lstStyle/>
          <a:p>
            <a:r>
              <a:rPr lang="en-US" sz="3200" dirty="0" err="1">
                <a:solidFill>
                  <a:srgbClr val="7030A0"/>
                </a:solidFill>
                <a:latin typeface="Times New Roman" panose="02020603050405020304" pitchFamily="18" charset="0"/>
                <a:cs typeface="Times New Roman" panose="02020603050405020304" pitchFamily="18" charset="0"/>
              </a:rPr>
              <a:t>Bài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tập</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đọc</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được</a:t>
            </a:r>
            <a:r>
              <a:rPr lang="en-US" sz="3200" dirty="0">
                <a:solidFill>
                  <a:srgbClr val="7030A0"/>
                </a:solidFill>
                <a:latin typeface="Times New Roman" panose="02020603050405020304" pitchFamily="18" charset="0"/>
                <a:cs typeface="Times New Roman" panose="02020603050405020304" pitchFamily="18" charset="0"/>
              </a:rPr>
              <a:t> chia </a:t>
            </a:r>
            <a:r>
              <a:rPr lang="en-US" sz="3200" dirty="0" err="1">
                <a:solidFill>
                  <a:srgbClr val="7030A0"/>
                </a:solidFill>
                <a:latin typeface="Times New Roman" panose="02020603050405020304" pitchFamily="18" charset="0"/>
                <a:cs typeface="Times New Roman" panose="02020603050405020304" pitchFamily="18" charset="0"/>
              </a:rPr>
              <a:t>làm</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mấy</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đoạn</a:t>
            </a:r>
            <a:r>
              <a:rPr lang="en-US" sz="3200" dirty="0">
                <a:solidFill>
                  <a:srgbClr val="7030A0"/>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FED15A8F-AE9D-4D52-BEC7-67C9A644A54B}"/>
              </a:ext>
            </a:extLst>
          </p:cNvPr>
          <p:cNvSpPr txBox="1"/>
          <p:nvPr/>
        </p:nvSpPr>
        <p:spPr>
          <a:xfrm>
            <a:off x="1258957" y="4572000"/>
            <a:ext cx="4890052" cy="646331"/>
          </a:xfrm>
          <a:prstGeom prst="rect">
            <a:avLst/>
          </a:prstGeom>
          <a:noFill/>
        </p:spPr>
        <p:txBody>
          <a:bodyPr wrap="square" rtlCol="0">
            <a:spAutoFit/>
          </a:bodyPr>
          <a:lstStyle/>
          <a:p>
            <a:r>
              <a:rPr lang="en-US" sz="3600" dirty="0">
                <a:solidFill>
                  <a:srgbClr val="7030A0"/>
                </a:solidFill>
                <a:latin typeface="Times New Roman" panose="02020603050405020304" pitchFamily="18" charset="0"/>
                <a:cs typeface="Times New Roman" panose="02020603050405020304" pitchFamily="18" charset="0"/>
              </a:rPr>
              <a:t>4 </a:t>
            </a:r>
            <a:r>
              <a:rPr lang="en-US" sz="3600" dirty="0" err="1">
                <a:solidFill>
                  <a:srgbClr val="7030A0"/>
                </a:solidFill>
                <a:latin typeface="Times New Roman" panose="02020603050405020304" pitchFamily="18" charset="0"/>
                <a:cs typeface="Times New Roman" panose="02020603050405020304" pitchFamily="18" charset="0"/>
              </a:rPr>
              <a:t>đoạn</a:t>
            </a:r>
            <a:endParaRPr lang="en-US" sz="3600"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0104"/>
                                        </p:tgtEl>
                                        <p:attrNameLst>
                                          <p:attrName>style.visibility</p:attrName>
                                        </p:attrNameLst>
                                      </p:cBhvr>
                                      <p:to>
                                        <p:strVal val="visible"/>
                                      </p:to>
                                    </p:set>
                                    <p:animEffect transition="in" filter="box(in)">
                                      <p:cBhvr>
                                        <p:cTn id="7" dur="500"/>
                                        <p:tgtEl>
                                          <p:spTgt spid="2601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60104"/>
                                        </p:tgtEl>
                                      </p:cBhvr>
                                    </p:animEffect>
                                    <p:set>
                                      <p:cBhvr>
                                        <p:cTn id="12" dur="1" fill="hold">
                                          <p:stCondLst>
                                            <p:cond delay="499"/>
                                          </p:stCondLst>
                                        </p:cTn>
                                        <p:tgtEl>
                                          <p:spTgt spid="26010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60105"/>
                                        </p:tgtEl>
                                        <p:attrNameLst>
                                          <p:attrName>style.visibility</p:attrName>
                                        </p:attrNameLst>
                                      </p:cBhvr>
                                      <p:to>
                                        <p:strVal val="visible"/>
                                      </p:to>
                                    </p:set>
                                    <p:animEffect transition="in" filter="checkerboard(across)">
                                      <p:cBhvr>
                                        <p:cTn id="17" dur="500"/>
                                        <p:tgtEl>
                                          <p:spTgt spid="2601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260106">
                                            <p:txEl>
                                              <p:pRg st="0" end="0"/>
                                            </p:txEl>
                                          </p:spTgt>
                                        </p:tgtEl>
                                        <p:attrNameLst>
                                          <p:attrName>style.visibility</p:attrName>
                                        </p:attrNameLst>
                                      </p:cBhvr>
                                      <p:to>
                                        <p:strVal val="visible"/>
                                      </p:to>
                                    </p:set>
                                    <p:animEffect transition="in" filter="diamond(in)">
                                      <p:cBhvr>
                                        <p:cTn id="22" dur="2000"/>
                                        <p:tgtEl>
                                          <p:spTgt spid="260106">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xit" presetSubtype="16" fill="hold" grpId="1" nodeType="clickEffect">
                                  <p:stCondLst>
                                    <p:cond delay="0"/>
                                  </p:stCondLst>
                                  <p:childTnLst>
                                    <p:animEffect transition="out" filter="box(in)">
                                      <p:cBhvr>
                                        <p:cTn id="26" dur="500"/>
                                        <p:tgtEl>
                                          <p:spTgt spid="260105"/>
                                        </p:tgtEl>
                                      </p:cBhvr>
                                    </p:animEffect>
                                    <p:set>
                                      <p:cBhvr>
                                        <p:cTn id="27" dur="1" fill="hold">
                                          <p:stCondLst>
                                            <p:cond delay="499"/>
                                          </p:stCondLst>
                                        </p:cTn>
                                        <p:tgtEl>
                                          <p:spTgt spid="260105"/>
                                        </p:tgtEl>
                                        <p:attrNameLst>
                                          <p:attrName>style.visibility</p:attrName>
                                        </p:attrNameLst>
                                      </p:cBhvr>
                                      <p:to>
                                        <p:strVal val="hidden"/>
                                      </p:to>
                                    </p:set>
                                  </p:childTnLst>
                                </p:cTn>
                              </p:par>
                              <p:par>
                                <p:cTn id="28" presetID="4" presetClass="exit" presetSubtype="16" fill="hold" grpId="0" nodeType="withEffect">
                                  <p:stCondLst>
                                    <p:cond delay="0"/>
                                  </p:stCondLst>
                                  <p:childTnLst>
                                    <p:animEffect transition="out" filter="box(in)">
                                      <p:cBhvr>
                                        <p:cTn id="29" dur="500"/>
                                        <p:tgtEl>
                                          <p:spTgt spid="260106">
                                            <p:txEl>
                                              <p:pRg st="0" end="0"/>
                                            </p:txEl>
                                          </p:spTgt>
                                        </p:tgtEl>
                                      </p:cBhvr>
                                    </p:animEffect>
                                    <p:set>
                                      <p:cBhvr>
                                        <p:cTn id="30" dur="1" fill="hold">
                                          <p:stCondLst>
                                            <p:cond delay="499"/>
                                          </p:stCondLst>
                                        </p:cTn>
                                        <p:tgtEl>
                                          <p:spTgt spid="260106">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4" grpId="0"/>
      <p:bldP spid="260104" grpId="1"/>
      <p:bldP spid="260105" grpId="0"/>
      <p:bldP spid="260105" grpId="1"/>
      <p:bldP spid="260106" grpId="0" build="allAtOnce"/>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VIOLETID" val="13378559"/>
  <p:tag name="VIOLETTITLE" val="Tuần 23: Chương trình xiếc đặc sắc"/>
  <p:tag name="VIOLETLESSON" val="65"/>
  <p:tag name="VIOLETCATID" val="2202"/>
  <p:tag name="VIOLETSUBJECT" val="Tập đọc 3"/>
  <p:tag name="VIOLETAUTHORID" val="12503422"/>
  <p:tag name="VIOLETAUTHORNAME" val="Hoàng Thị Hướng"/>
  <p:tag name="VIOLETAUTHORAVATAR" val="no_avatar.jpg"/>
  <p:tag name="VIOLETAUTHORADDRESS" val="Trường TH Cổ Loa - Hà Nội"/>
  <p:tag name="VIOLETDATE" val="2022-02-19 09:55:00"/>
  <p:tag name="VIOLETHIT" val="111"/>
  <p:tag name="VIOLETLIKE" val="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TotalTime>
  <Words>1022</Words>
  <Application>Microsoft Office PowerPoint</Application>
  <PresentationFormat>On-screen Show (4:3)</PresentationFormat>
  <Paragraphs>94</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Times New Roman</vt:lpstr>
      <vt:lpstr>Wingdings</vt:lpstr>
      <vt:lpstr>Office Theme</vt:lpstr>
      <vt:lpstr>PowerPoint Presentation</vt:lpstr>
      <vt:lpstr>PowerPoint Presentation</vt:lpstr>
      <vt:lpstr>Trò chơi “Hộp quà bí mật”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hình ảnh quảng cáo</vt:lpstr>
      <vt:lpstr>PowerPoint Presentation</vt:lpstr>
      <vt:lpstr>PowerPoint Presentation</vt:lpstr>
      <vt:lpstr>Một số hình ảnh quảng cáo</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Thuyen Thuyen</dc:creator>
  <cp:lastModifiedBy>Admin</cp:lastModifiedBy>
  <cp:revision>73</cp:revision>
  <dcterms:created xsi:type="dcterms:W3CDTF">2021-03-06T11:36:00Z</dcterms:created>
  <dcterms:modified xsi:type="dcterms:W3CDTF">2022-02-20T02:37:44Z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D974FAB2454349C1901F03FA076EEC93</vt:lpwstr>
  </property>
  <property fmtid="{D5CDD505-2E9C-101B-9397-08002B2CF9AE}" pid="3" name="KSOProductBuildVer">
    <vt:lpwstr>1033-11.2.0.10463</vt:lpwstr>
  </property>
</Properties>
</file>