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63" r:id="rId3"/>
    <p:sldId id="267" r:id="rId4"/>
    <p:sldId id="258" r:id="rId5"/>
    <p:sldId id="259" r:id="rId6"/>
    <p:sldId id="270" r:id="rId7"/>
    <p:sldId id="269" r:id="rId8"/>
    <p:sldId id="271" r:id="rId9"/>
    <p:sldId id="264" r:id="rId10"/>
    <p:sldId id="272" r:id="rId11"/>
    <p:sldId id="273" r:id="rId12"/>
    <p:sldId id="277" r:id="rId13"/>
    <p:sldId id="274" r:id="rId14"/>
    <p:sldId id="276" r:id="rId15"/>
    <p:sldId id="279" r:id="rId16"/>
    <p:sldId id="275" r:id="rId17"/>
    <p:sldId id="278" r:id="rId18"/>
    <p:sldId id="260" r:id="rId19"/>
    <p:sldId id="280" r:id="rId20"/>
    <p:sldId id="281" r:id="rId21"/>
    <p:sldId id="283" r:id="rId22"/>
    <p:sldId id="282" r:id="rId23"/>
    <p:sldId id="284" r:id="rId24"/>
    <p:sldId id="265" r:id="rId25"/>
    <p:sldId id="266" r:id="rId26"/>
    <p:sldId id="285" r:id="rId27"/>
    <p:sldId id="286" r:id="rId28"/>
    <p:sldId id="295" r:id="rId29"/>
    <p:sldId id="287" r:id="rId30"/>
    <p:sldId id="288" r:id="rId31"/>
    <p:sldId id="289" r:id="rId32"/>
    <p:sldId id="291" r:id="rId33"/>
    <p:sldId id="292" r:id="rId34"/>
    <p:sldId id="293" r:id="rId35"/>
    <p:sldId id="294" r:id="rId36"/>
    <p:sldId id="290" r:id="rId37"/>
    <p:sldId id="261" r:id="rId38"/>
    <p:sldId id="296" r:id="rId39"/>
    <p:sldId id="297" r:id="rId40"/>
    <p:sldId id="298" r:id="rId41"/>
    <p:sldId id="257" r:id="rId42"/>
  </p:sldIdLst>
  <p:sldSz cx="12192000" cy="6858000"/>
  <p:notesSz cx="6858000" cy="9144000"/>
  <p:embeddedFontLst>
    <p:embeddedFont>
      <p:font typeface="#9Slide01 Noi dung ngan" panose="020B0604020202020204" charset="0"/>
      <p:regular r:id="rId44"/>
    </p:embeddedFont>
    <p:embeddedFont>
      <p:font typeface="#9Slide01 Tieu de ngan" panose="020B0604020202020204" charset="0"/>
      <p:bold r:id="rId45"/>
    </p:embeddedFont>
    <p:embeddedFont>
      <p:font typeface="#9Slide02 Noi dung dai" panose="020B0604020202020204" charset="0"/>
      <p:regular r:id="rId46"/>
    </p:embeddedFont>
    <p:embeddedFont>
      <p:font typeface="#9Slide02 Noi dung rat dai" panose="020B0604020202020204" charset="0"/>
      <p:regular r:id="rId47"/>
    </p:embeddedFont>
    <p:embeddedFont>
      <p:font typeface="#9Slide02 Tieu de rat dai 02" panose="020B0604020202020204" charset="0"/>
      <p:bold r:id="rId48"/>
    </p:embeddedFont>
    <p:embeddedFont>
      <p:font typeface="#9Slide03 Aturdida" panose="020B0604020202020204" charset="0"/>
      <p:regular r:id="rId49"/>
    </p:embeddedFont>
    <p:embeddedFont>
      <p:font typeface="#9Slide03 Cabin Condensed SemiB" panose="020B0604020202020204" charset="0"/>
      <p:bold r:id="rId50"/>
    </p:embeddedFont>
    <p:embeddedFont>
      <p:font typeface="#9Slide03 Encode SeEx SemiBold" panose="020B0604020202020204" charset="0"/>
      <p:bold r:id="rId51"/>
    </p:embeddedFont>
    <p:embeddedFont>
      <p:font typeface="#9Slide05 Fourth Medium" panose="020B0604020202020204" charset="0"/>
      <p:bold r:id="rId52"/>
    </p:embeddedFont>
    <p:embeddedFont>
      <p:font typeface="#9Slide05 Lobster" panose="020B0604020202020204" charset="0"/>
      <p:regular r:id="rId53"/>
    </p:embeddedFont>
    <p:embeddedFont>
      <p:font typeface="#9Slide07 IcielCadena" panose="020B0604020202020204" charset="0"/>
      <p:bold r:id="rId54"/>
    </p:embeddedFont>
    <p:embeddedFont>
      <p:font typeface="#9Slide07 IcielKoni" panose="020B0604020202020204" charset="0"/>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P001 4 hàng" panose="020B0603050302020204" pitchFamily="34" charset="0"/>
      <p:regular r:id="rId62"/>
      <p:bold r:id="rId63"/>
    </p:embeddedFont>
    <p:embeddedFont>
      <p:font typeface="iCiel Cadena" panose="02000503000000020004" charset="0"/>
      <p:bold r:id="rId64"/>
    </p:embeddedFont>
    <p:embeddedFont>
      <p:font typeface="LNTH-Purrfect" panose="020B0604020202020204" charset="0"/>
      <p:regular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C45"/>
    <a:srgbClr val="869A81"/>
    <a:srgbClr val="7B5135"/>
    <a:srgbClr val="A56E47"/>
    <a:srgbClr val="E6E6E6"/>
    <a:srgbClr val="FEABA4"/>
    <a:srgbClr val="F8FAEC"/>
    <a:srgbClr val="51347B"/>
    <a:srgbClr val="E7C6BE"/>
    <a:srgbClr val="AD9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79" autoAdjust="0"/>
    <p:restoredTop sz="88534" autoAdjust="0"/>
  </p:normalViewPr>
  <p:slideViewPr>
    <p:cSldViewPr snapToGrid="0" showGuides="1">
      <p:cViewPr varScale="1">
        <p:scale>
          <a:sx n="65" d="100"/>
          <a:sy n="65" d="100"/>
        </p:scale>
        <p:origin x="642" y="84"/>
      </p:cViewPr>
      <p:guideLst>
        <p:guide orient="horz" pos="2184"/>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t>02/17/2022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t>‹#›</a:t>
            </a:fld>
            <a:endParaRPr lang="en-US"/>
          </a:p>
        </p:txBody>
      </p:sp>
    </p:spTree>
    <p:extLst>
      <p:ext uri="{BB962C8B-B14F-4D97-AF65-F5344CB8AC3E}">
        <p14:creationId xmlns:p14="http://schemas.microsoft.com/office/powerpoint/2010/main" val="238358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a:t>
            </a:fld>
            <a:endParaRPr lang="en-US"/>
          </a:p>
        </p:txBody>
      </p:sp>
    </p:spTree>
    <p:extLst>
      <p:ext uri="{BB962C8B-B14F-4D97-AF65-F5344CB8AC3E}">
        <p14:creationId xmlns:p14="http://schemas.microsoft.com/office/powerpoint/2010/main" val="100449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 BT1,2: Qua BT1 và 2 các con đã biết cách so sánh thể tích của các hình khối có hình dạng, kích thước khác nhau bằng cách đếm và so sánh số hình lập phương đơn vị tạo </a:t>
            </a:r>
            <a:r>
              <a:rPr lang="en-US" baseline="0"/>
              <a:t>thành mỗi hình. </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28</a:t>
            </a:fld>
            <a:endParaRPr lang="en-US"/>
          </a:p>
        </p:txBody>
      </p:sp>
    </p:spTree>
    <p:extLst>
      <p:ext uri="{BB962C8B-B14F-4D97-AF65-F5344CB8AC3E}">
        <p14:creationId xmlns:p14="http://schemas.microsoft.com/office/powerpoint/2010/main" val="31143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Cách thứ 3, 4, 5 để HS không bỏ sót nên em đã xếp theo thứ tự số lớp tăng dần: Cách 3: hình gồm 1 lớp; cách 4: hình gồm 2 lớp; cách 5: hình gồm 3 lớp. Nếu thầy cô tiếp cận khác có thể đảo vị trí các slides nhé ạ!</a:t>
            </a:r>
          </a:p>
        </p:txBody>
      </p:sp>
      <p:sp>
        <p:nvSpPr>
          <p:cNvPr id="4" name="Slide Number Placeholder 3"/>
          <p:cNvSpPr>
            <a:spLocks noGrp="1"/>
          </p:cNvSpPr>
          <p:nvPr>
            <p:ph type="sldNum" sz="quarter" idx="5"/>
          </p:nvPr>
        </p:nvSpPr>
        <p:spPr/>
        <p:txBody>
          <a:bodyPr/>
          <a:lstStyle/>
          <a:p>
            <a:fld id="{F864E4EC-A37B-42A8-B7CD-D2693AB7AF6B}" type="slidenum">
              <a:rPr lang="en-US" smtClean="0"/>
              <a:t>33</a:t>
            </a:fld>
            <a:endParaRPr lang="en-US"/>
          </a:p>
        </p:txBody>
      </p:sp>
    </p:spTree>
    <p:extLst>
      <p:ext uri="{BB962C8B-B14F-4D97-AF65-F5344CB8AC3E}">
        <p14:creationId xmlns:p14="http://schemas.microsoft.com/office/powerpoint/2010/main" val="72960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36</a:t>
            </a:fld>
            <a:endParaRPr lang="en-US"/>
          </a:p>
        </p:txBody>
      </p:sp>
    </p:spTree>
    <p:extLst>
      <p:ext uri="{BB962C8B-B14F-4D97-AF65-F5344CB8AC3E}">
        <p14:creationId xmlns:p14="http://schemas.microsoft.com/office/powerpoint/2010/main" val="172271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38</a:t>
            </a:fld>
            <a:endParaRPr lang="en-US"/>
          </a:p>
        </p:txBody>
      </p:sp>
    </p:spTree>
    <p:extLst>
      <p:ext uri="{BB962C8B-B14F-4D97-AF65-F5344CB8AC3E}">
        <p14:creationId xmlns:p14="http://schemas.microsoft.com/office/powerpoint/2010/main" val="221981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39</a:t>
            </a:fld>
            <a:endParaRPr lang="en-US"/>
          </a:p>
        </p:txBody>
      </p:sp>
    </p:spTree>
    <p:extLst>
      <p:ext uri="{BB962C8B-B14F-4D97-AF65-F5344CB8AC3E}">
        <p14:creationId xmlns:p14="http://schemas.microsoft.com/office/powerpoint/2010/main" val="376566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5</a:t>
            </a:fld>
            <a:endParaRPr lang="en-US"/>
          </a:p>
        </p:txBody>
      </p:sp>
    </p:spTree>
    <p:extLst>
      <p:ext uri="{BB962C8B-B14F-4D97-AF65-F5344CB8AC3E}">
        <p14:creationId xmlns:p14="http://schemas.microsoft.com/office/powerpoint/2010/main" val="83169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6</a:t>
            </a:fld>
            <a:endParaRPr lang="en-US"/>
          </a:p>
        </p:txBody>
      </p:sp>
    </p:spTree>
    <p:extLst>
      <p:ext uri="{BB962C8B-B14F-4D97-AF65-F5344CB8AC3E}">
        <p14:creationId xmlns:p14="http://schemas.microsoft.com/office/powerpoint/2010/main" val="335052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7</a:t>
            </a:fld>
            <a:endParaRPr lang="en-US"/>
          </a:p>
        </p:txBody>
      </p:sp>
    </p:spTree>
    <p:extLst>
      <p:ext uri="{BB962C8B-B14F-4D97-AF65-F5344CB8AC3E}">
        <p14:creationId xmlns:p14="http://schemas.microsoft.com/office/powerpoint/2010/main" val="20629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8</a:t>
            </a:fld>
            <a:endParaRPr lang="en-US"/>
          </a:p>
        </p:txBody>
      </p:sp>
    </p:spTree>
    <p:extLst>
      <p:ext uri="{BB962C8B-B14F-4D97-AF65-F5344CB8AC3E}">
        <p14:creationId xmlns:p14="http://schemas.microsoft.com/office/powerpoint/2010/main" val="100315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p>
        </p:txBody>
      </p:sp>
      <p:sp>
        <p:nvSpPr>
          <p:cNvPr id="4" name="Slide Number Placeholder 3"/>
          <p:cNvSpPr>
            <a:spLocks noGrp="1"/>
          </p:cNvSpPr>
          <p:nvPr>
            <p:ph type="sldNum" sz="quarter" idx="5"/>
          </p:nvPr>
        </p:nvSpPr>
        <p:spPr/>
        <p:txBody>
          <a:bodyPr/>
          <a:lstStyle/>
          <a:p>
            <a:fld id="{F864E4EC-A37B-42A8-B7CD-D2693AB7AF6B}" type="slidenum">
              <a:rPr lang="en-US" smtClean="0"/>
              <a:t>11</a:t>
            </a:fld>
            <a:endParaRPr lang="en-US"/>
          </a:p>
        </p:txBody>
      </p:sp>
    </p:spTree>
    <p:extLst>
      <p:ext uri="{BB962C8B-B14F-4D97-AF65-F5344CB8AC3E}">
        <p14:creationId xmlns:p14="http://schemas.microsoft.com/office/powerpoint/2010/main" val="274360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13</a:t>
            </a:fld>
            <a:endParaRPr lang="en-US"/>
          </a:p>
        </p:txBody>
      </p:sp>
    </p:spTree>
    <p:extLst>
      <p:ext uri="{BB962C8B-B14F-4D97-AF65-F5344CB8AC3E}">
        <p14:creationId xmlns:p14="http://schemas.microsoft.com/office/powerpoint/2010/main" val="428079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14</a:t>
            </a:fld>
            <a:endParaRPr lang="en-US"/>
          </a:p>
        </p:txBody>
      </p:sp>
    </p:spTree>
    <p:extLst>
      <p:ext uri="{BB962C8B-B14F-4D97-AF65-F5344CB8AC3E}">
        <p14:creationId xmlns:p14="http://schemas.microsoft.com/office/powerpoint/2010/main" val="77374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Giảng: Bẳng mắt thường chúng ta chỉ thấy hình P được tạo bởi 5 hình lập phương nhỏ, song trên thực tế không phải như vậy. Các em hãy cùng quan sát nhé! --&gt; Bấm hiệu ứng tách hình P</a:t>
            </a:r>
          </a:p>
        </p:txBody>
      </p:sp>
      <p:sp>
        <p:nvSpPr>
          <p:cNvPr id="4" name="Slide Number Placeholder 3"/>
          <p:cNvSpPr>
            <a:spLocks noGrp="1"/>
          </p:cNvSpPr>
          <p:nvPr>
            <p:ph type="sldNum" sz="quarter" idx="5"/>
          </p:nvPr>
        </p:nvSpPr>
        <p:spPr/>
        <p:txBody>
          <a:bodyPr/>
          <a:lstStyle/>
          <a:p>
            <a:fld id="{F864E4EC-A37B-42A8-B7CD-D2693AB7AF6B}" type="slidenum">
              <a:rPr lang="en-US" smtClean="0"/>
              <a:t>16</a:t>
            </a:fld>
            <a:endParaRPr lang="en-US"/>
          </a:p>
        </p:txBody>
      </p:sp>
    </p:spTree>
    <p:extLst>
      <p:ext uri="{BB962C8B-B14F-4D97-AF65-F5344CB8AC3E}">
        <p14:creationId xmlns:p14="http://schemas.microsoft.com/office/powerpoint/2010/main" val="10503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8BDA-0A76-4B7F-ABDB-A39784801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D8297-510E-4E24-9683-999DA44AE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7FE1F-720C-4769-B2B6-B3E8D62F5477}"/>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43D12AD8-EE55-46FD-8F0E-A717FE6DD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9E793-A036-4A3F-82E8-C500D963ED06}"/>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98763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13111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96862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91520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420609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50915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611271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660793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043250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269039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7457-CFCD-4B37-BF20-E912FCCCB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4640B-ABD2-413B-95FC-8366B9650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882E4-CD57-44B0-88C8-C17BEFF02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D4BBD-3663-4B0B-A8F4-BACAEB563BA3}"/>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6" name="Footer Placeholder 5">
            <a:extLst>
              <a:ext uri="{FF2B5EF4-FFF2-40B4-BE49-F238E27FC236}">
                <a16:creationId xmlns:a16="http://schemas.microsoft.com/office/drawing/2014/main" id="{BE1CDD77-8604-4605-8077-4B23A52D6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0AF72-B4BD-43D4-B068-A0D01122667D}"/>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12430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1C90-A2DF-41BE-BA32-9C9477326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DE62F-5E36-44BF-B437-DAAC67B76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38565-98CB-44A8-98BC-BDEEBCD81FA1}"/>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2C2B9145-E908-49C5-B7C7-579FB1DD5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971A6-B368-47E8-9F87-C6601200A48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560061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C40B-A875-4DFE-B5E8-B57B1DDA5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5566E4-DDEE-48CB-B06A-64F6971EE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8D26C-02F1-47AD-8455-6D52FE9D3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A477-79E1-4D27-8793-90A3463DF16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6" name="Footer Placeholder 5">
            <a:extLst>
              <a:ext uri="{FF2B5EF4-FFF2-40B4-BE49-F238E27FC236}">
                <a16:creationId xmlns:a16="http://schemas.microsoft.com/office/drawing/2014/main" id="{5FE7467F-AF0A-437D-913F-8E51136E1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4C8A8-6133-41CA-BBD9-3F9A044846B1}"/>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799005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A49-2012-41DE-945C-54014ED613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235D6-FCB7-4BF8-A48C-E9134A13D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37545-859E-4CBF-AC10-525AFDF2CA1C}"/>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F31CC0D6-A8D4-41A0-AA76-889F9E3F2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48B47-26A3-4CA9-A63E-4CA04418AB23}"/>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65339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C4A98-9274-446E-8CB1-EC42F376AA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E0F2E-473D-4D3B-9B50-D7E062775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02670-DFB9-43AA-82F7-24D25D04E425}"/>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1536E075-38F6-4904-8484-FDF165DF2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C6889-2A5D-4193-9999-6AEF6FDEA392}"/>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7780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ADF1-D8D1-4F83-8ED3-781D96063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898FCC-9485-4D98-848F-ACDCEB0ACA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F3760-A1E8-444D-8F9A-D5A11BFCF4A9}"/>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D848E5FF-C6F4-4544-B6D3-ACFC8CAD2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E8ED4-D962-4949-9888-1252402AB47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84596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9F5F-68D1-40A1-94BC-7DC4DA619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2D5C2-10F9-40C4-9F19-751436BE3B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54BC9-C87D-4586-82F9-855BD22DB4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09440-BACA-456D-A3CB-4D000322E12F}"/>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6" name="Footer Placeholder 5">
            <a:extLst>
              <a:ext uri="{FF2B5EF4-FFF2-40B4-BE49-F238E27FC236}">
                <a16:creationId xmlns:a16="http://schemas.microsoft.com/office/drawing/2014/main" id="{3E4B21F0-18B3-440D-A817-E36D615EA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C8193-F66C-42A5-A968-89A5DCCA397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93884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35AB-59D1-4924-BDFA-AFA413E4E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46295E-1E8A-4FF6-9B8B-7F3C7810D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A091CF-7A90-48A0-839F-0563C7143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6B5FE-1FB3-4A06-905F-1FBAFC1F9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810ACE-0E4C-4B72-9316-1F39B833F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E06CBA-3842-487E-97F7-B6F5DD7E95C1}"/>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8" name="Footer Placeholder 7">
            <a:extLst>
              <a:ext uri="{FF2B5EF4-FFF2-40B4-BE49-F238E27FC236}">
                <a16:creationId xmlns:a16="http://schemas.microsoft.com/office/drawing/2014/main" id="{95A38FBE-449A-4481-93CE-97ED2EA236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BD727-536F-4CAA-9864-C2ECEC70BF28}"/>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43626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036B-DD1B-43BD-994B-2E3311799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5351-4E33-45DC-B466-7AD4E30DD9BA}"/>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4" name="Footer Placeholder 3">
            <a:extLst>
              <a:ext uri="{FF2B5EF4-FFF2-40B4-BE49-F238E27FC236}">
                <a16:creationId xmlns:a16="http://schemas.microsoft.com/office/drawing/2014/main" id="{4B4CA910-3E42-4FF6-8076-301962261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E5807-C754-4213-A06D-E6769CA7C65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16379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65504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06454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02/17/2022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05375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B8221F-4E7B-48C9-AB9D-5669F7197C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762DF8C-F608-4033-9A0B-5FBED181E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132A8-7240-4F0D-98E0-C115BA1FF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29F20-9CB1-44A7-8141-89665B414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t>02/17/2022</a:t>
            </a:fld>
            <a:endParaRPr lang="en-US"/>
          </a:p>
        </p:txBody>
      </p:sp>
      <p:sp>
        <p:nvSpPr>
          <p:cNvPr id="5" name="Footer Placeholder 4">
            <a:extLst>
              <a:ext uri="{FF2B5EF4-FFF2-40B4-BE49-F238E27FC236}">
                <a16:creationId xmlns:a16="http://schemas.microsoft.com/office/drawing/2014/main" id="{D75BA639-E44F-4067-9F36-D37FCD77A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D626B5-6DA1-4850-8DC2-296531B76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t>‹#›</a:t>
            </a:fld>
            <a:endParaRPr lang="en-US"/>
          </a:p>
        </p:txBody>
      </p:sp>
    </p:spTree>
    <p:extLst>
      <p:ext uri="{BB962C8B-B14F-4D97-AF65-F5344CB8AC3E}">
        <p14:creationId xmlns:p14="http://schemas.microsoft.com/office/powerpoint/2010/main" val="302044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60"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1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gif"/><Relationship Id="rId5" Type="http://schemas.microsoft.com/office/2007/relationships/hdphoto" Target="../media/hdphoto15.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gif"/><Relationship Id="rId5" Type="http://schemas.microsoft.com/office/2007/relationships/hdphoto" Target="../media/hdphoto15.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9.jfif"/><Relationship Id="rId3" Type="http://schemas.openxmlformats.org/officeDocument/2006/relationships/image" Target="../media/image4.png"/><Relationship Id="rId7" Type="http://schemas.microsoft.com/office/2007/relationships/hdphoto" Target="../media/hdphoto16.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7.wdp"/><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slide" Target="slide37.xml"/><Relationship Id="rId5" Type="http://schemas.openxmlformats.org/officeDocument/2006/relationships/slide" Target="slide18.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microsoft.com/office/2007/relationships/hdphoto" Target="../media/hdphoto20.wdp"/><Relationship Id="rId3" Type="http://schemas.microsoft.com/office/2007/relationships/hdphoto" Target="../media/hdphoto18.wdp"/><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9.wdp"/><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1.wdp"/><Relationship Id="rId3" Type="http://schemas.openxmlformats.org/officeDocument/2006/relationships/image" Target="../media/image4.png"/><Relationship Id="rId7" Type="http://schemas.microsoft.com/office/2007/relationships/hdphoto" Target="../media/hdphoto8.wdp"/><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E122FD-4BF1-427F-9299-9FCF88A90A5A}"/>
              </a:ext>
            </a:extLst>
          </p:cNvPr>
          <p:cNvSpPr/>
          <p:nvPr/>
        </p:nvSpPr>
        <p:spPr>
          <a:xfrm>
            <a:off x="1619327" y="126274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C9EDA9-BC8D-4BAC-877B-97F1C6770831}"/>
              </a:ext>
            </a:extLst>
          </p:cNvPr>
          <p:cNvSpPr txBox="1"/>
          <p:nvPr/>
        </p:nvSpPr>
        <p:spPr>
          <a:xfrm>
            <a:off x="3320143" y="1582340"/>
            <a:ext cx="580208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a:solidFill>
                  <a:srgbClr val="165083"/>
                </a:solidFill>
                <a:effectLst>
                  <a:outerShdw blurRad="38100" dist="38100" dir="2700000" algn="tl">
                    <a:srgbClr val="000000">
                      <a:alpha val="43137"/>
                    </a:srgbClr>
                  </a:outerShdw>
                </a:effectLst>
                <a:latin typeface="iCiel Ciaobella" pitchFamily="50" charset="0"/>
              </a:rPr>
              <a:t>Môn Toán - Lớp 5</a:t>
            </a:r>
            <a:endParaRPr lang="en-US" sz="5400" b="1" dirty="0">
              <a:solidFill>
                <a:srgbClr val="165083"/>
              </a:solidFill>
              <a:effectLst>
                <a:outerShdw blurRad="38100" dist="38100" dir="2700000" algn="tl">
                  <a:srgbClr val="000000">
                    <a:alpha val="43137"/>
                  </a:srgbClr>
                </a:outerShdw>
              </a:effectLst>
              <a:latin typeface="iCiel Ciaobella" pitchFamily="50" charset="0"/>
            </a:endParaRPr>
          </a:p>
        </p:txBody>
      </p:sp>
      <p:sp>
        <p:nvSpPr>
          <p:cNvPr id="5" name="TextBox 4">
            <a:extLst>
              <a:ext uri="{FF2B5EF4-FFF2-40B4-BE49-F238E27FC236}">
                <a16:creationId xmlns:a16="http://schemas.microsoft.com/office/drawing/2014/main" id="{977F6FFE-2F89-4FDC-BB45-B6616F6B9C39}"/>
              </a:ext>
            </a:extLst>
          </p:cNvPr>
          <p:cNvSpPr txBox="1"/>
          <p:nvPr/>
        </p:nvSpPr>
        <p:spPr>
          <a:xfrm>
            <a:off x="1910519" y="2598343"/>
            <a:ext cx="8370962" cy="969496"/>
          </a:xfrm>
          <a:prstGeom prst="rect">
            <a:avLst/>
          </a:prstGeom>
          <a:noFill/>
        </p:spPr>
        <p:txBody>
          <a:bodyPr wrap="square" rtlCol="0">
            <a:prstTxWarp prst="textPlain">
              <a:avLst/>
            </a:prstTxWarp>
            <a:spAutoFit/>
            <a:scene3d>
              <a:camera prst="orthographicFront"/>
              <a:lightRig rig="threePt" dir="t"/>
            </a:scene3d>
            <a:sp3d extrusionH="57150">
              <a:bevelT w="50800" h="38100" prst="riblet"/>
            </a:sp3d>
          </a:bodyPr>
          <a:lstStyle/>
          <a:p>
            <a:pPr algn="ctr"/>
            <a:r>
              <a:rPr lang="en-US" sz="5700">
                <a:ln>
                  <a:solidFill>
                    <a:schemeClr val="tx1">
                      <a:lumMod val="75000"/>
                      <a:lumOff val="25000"/>
                    </a:schemeClr>
                  </a:solidFill>
                </a:ln>
                <a:solidFill>
                  <a:srgbClr val="B35C80"/>
                </a:solidFill>
                <a:effectLst>
                  <a:reflection blurRad="6350" stA="55000" endA="300" endPos="45500" dir="5400000" sy="-100000" algn="bl" rotWithShape="0"/>
                </a:effectLst>
                <a:latin typeface="LNTH-Purrfect" panose="02000503000000000000" pitchFamily="2" charset="0"/>
              </a:rPr>
              <a:t>THỂ</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51347B"/>
                </a:solidFill>
                <a:effectLst>
                  <a:reflection blurRad="6350" stA="55000" endA="300" endPos="45500" dir="5400000" sy="-100000" algn="bl" rotWithShape="0"/>
                </a:effectLst>
                <a:latin typeface="LNTH-Purrfect" panose="02000503000000000000" pitchFamily="2" charset="0"/>
              </a:rPr>
              <a:t>TÍCH </a:t>
            </a:r>
            <a:r>
              <a:rPr lang="en-US" sz="5700">
                <a:ln>
                  <a:solidFill>
                    <a:schemeClr val="tx1">
                      <a:lumMod val="75000"/>
                      <a:lumOff val="25000"/>
                    </a:schemeClr>
                  </a:solidFill>
                </a:ln>
                <a:solidFill>
                  <a:srgbClr val="FFC776"/>
                </a:solidFill>
                <a:effectLst>
                  <a:reflection blurRad="6350" stA="55000" endA="300" endPos="45500" dir="5400000" sy="-100000" algn="bl" rotWithShape="0"/>
                </a:effectLst>
                <a:latin typeface="LNTH-Purrfect" panose="02000503000000000000" pitchFamily="2" charset="0"/>
              </a:rPr>
              <a:t>CỦA</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2CA349"/>
                </a:solidFill>
                <a:effectLst>
                  <a:reflection blurRad="6350" stA="55000" endA="300" endPos="45500" dir="5400000" sy="-100000" algn="bl" rotWithShape="0"/>
                </a:effectLst>
                <a:latin typeface="LNTH-Purrfect" panose="02000503000000000000" pitchFamily="2" charset="0"/>
              </a:rPr>
              <a:t>MỘT</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rPr>
              <a:t>HÌNH</a:t>
            </a:r>
            <a:endParaRPr lang="en-US" sz="5700" dirty="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endParaRPr>
          </a:p>
        </p:txBody>
      </p:sp>
      <p:pic>
        <p:nvPicPr>
          <p:cNvPr id="1026" name="Picture 2" descr="We Bare Bears - Wikipedia">
            <a:extLst>
              <a:ext uri="{FF2B5EF4-FFF2-40B4-BE49-F238E27FC236}">
                <a16:creationId xmlns:a16="http://schemas.microsoft.com/office/drawing/2014/main" id="{B0CCCD62-F44D-42FB-B8EA-3DCAC85AA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7384" y="190256"/>
            <a:ext cx="1072997" cy="505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B1AA2C-9260-4BAF-93F0-6BB0140EDAED}"/>
              </a:ext>
            </a:extLst>
          </p:cNvPr>
          <p:cNvSpPr txBox="1"/>
          <p:nvPr/>
        </p:nvSpPr>
        <p:spPr>
          <a:xfrm>
            <a:off x="6858001" y="3660512"/>
            <a:ext cx="2593980" cy="523220"/>
          </a:xfrm>
          <a:prstGeom prst="rect">
            <a:avLst/>
          </a:prstGeom>
          <a:noFill/>
        </p:spPr>
        <p:txBody>
          <a:bodyPr wrap="none" rtlCol="0">
            <a:spAutoFit/>
          </a:bodyPr>
          <a:lstStyle/>
          <a:p>
            <a:r>
              <a:rPr lang="en-US" sz="2800">
                <a:latin typeface="#9Slide03 Encode SeEx SemiBold" panose="00000705000000000000" pitchFamily="2" charset="0"/>
              </a:rPr>
              <a:t>Trang 114, 115</a:t>
            </a:r>
          </a:p>
        </p:txBody>
      </p:sp>
    </p:spTree>
    <p:extLst>
      <p:ext uri="{BB962C8B-B14F-4D97-AF65-F5344CB8AC3E}">
        <p14:creationId xmlns:p14="http://schemas.microsoft.com/office/powerpoint/2010/main" val="16742914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1"/>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4475312" y="2693853"/>
            <a:ext cx="2000940" cy="4029165"/>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6A7A1A-5202-4F03-8A76-494EB197FD75}"/>
              </a:ext>
            </a:extLst>
          </p:cNvPr>
          <p:cNvPicPr>
            <a:picLocks noChangeAspect="1"/>
          </p:cNvPicPr>
          <p:nvPr/>
        </p:nvPicPr>
        <p:blipFill rotWithShape="1">
          <a:blip r:embed="rId7">
            <a:extLst>
              <a:ext uri="{28A0092B-C50C-407E-A947-70E740481C1C}">
                <a14:useLocalDpi xmlns:a14="http://schemas.microsoft.com/office/drawing/2010/main" val="0"/>
              </a:ext>
            </a:extLst>
          </a:blip>
          <a:srcRect t="8544" r="46518" b="65227"/>
          <a:stretch/>
        </p:blipFill>
        <p:spPr>
          <a:xfrm rot="273148">
            <a:off x="7465871" y="1420606"/>
            <a:ext cx="5021277" cy="3292240"/>
          </a:xfrm>
          <a:prstGeom prst="rect">
            <a:avLst/>
          </a:prstGeom>
        </p:spPr>
      </p:pic>
      <p:sp>
        <p:nvSpPr>
          <p:cNvPr id="6" name="TextBox 5">
            <a:extLst>
              <a:ext uri="{FF2B5EF4-FFF2-40B4-BE49-F238E27FC236}">
                <a16:creationId xmlns:a16="http://schemas.microsoft.com/office/drawing/2014/main" id="{0503B980-068E-41E4-B2C1-0D22CFCFC84C}"/>
              </a:ext>
            </a:extLst>
          </p:cNvPr>
          <p:cNvSpPr txBox="1"/>
          <p:nvPr/>
        </p:nvSpPr>
        <p:spPr>
          <a:xfrm rot="21116595">
            <a:off x="8323452" y="2390711"/>
            <a:ext cx="2807179" cy="1077218"/>
          </a:xfrm>
          <a:prstGeom prst="rect">
            <a:avLst/>
          </a:prstGeom>
          <a:noFill/>
        </p:spPr>
        <p:txBody>
          <a:bodyPr wrap="none" rtlCol="0">
            <a:spAutoFit/>
          </a:bodyPr>
          <a:lstStyle/>
          <a:p>
            <a:pPr algn="ctr"/>
            <a:r>
              <a:rPr lang="en-US" sz="3200">
                <a:latin typeface="#9Slide05 Lobster" panose="02000506000000020003" pitchFamily="2" charset="0"/>
              </a:rPr>
              <a:t>Hãy nêu tên hai </a:t>
            </a:r>
          </a:p>
          <a:p>
            <a:pPr algn="ctr"/>
            <a:r>
              <a:rPr lang="en-US" sz="3200">
                <a:latin typeface="#9Slide05 Lobster" panose="02000506000000020003" pitchFamily="2" charset="0"/>
              </a:rPr>
              <a:t>hình khối này.</a:t>
            </a:r>
          </a:p>
        </p:txBody>
      </p:sp>
      <p:sp>
        <p:nvSpPr>
          <p:cNvPr id="22" name="TextBox 21">
            <a:extLst>
              <a:ext uri="{FF2B5EF4-FFF2-40B4-BE49-F238E27FC236}">
                <a16:creationId xmlns:a16="http://schemas.microsoft.com/office/drawing/2014/main" id="{4FC3AFE0-3207-489C-90C0-38A6D8768B52}"/>
              </a:ext>
            </a:extLst>
          </p:cNvPr>
          <p:cNvSpPr txBox="1"/>
          <p:nvPr/>
        </p:nvSpPr>
        <p:spPr>
          <a:xfrm rot="21116595">
            <a:off x="8290647" y="2431428"/>
            <a:ext cx="3055645" cy="1077218"/>
          </a:xfrm>
          <a:prstGeom prst="rect">
            <a:avLst/>
          </a:prstGeom>
          <a:noFill/>
        </p:spPr>
        <p:txBody>
          <a:bodyPr wrap="none" rtlCol="0">
            <a:spAutoFit/>
          </a:bodyPr>
          <a:lstStyle/>
          <a:p>
            <a:pPr algn="ctr"/>
            <a:r>
              <a:rPr lang="en-US" sz="3200">
                <a:latin typeface="#9Slide05 Lobster" panose="02000506000000020003" pitchFamily="2" charset="0"/>
              </a:rPr>
              <a:t>Theo bạn, thể tích </a:t>
            </a:r>
          </a:p>
          <a:p>
            <a:pPr algn="ctr"/>
            <a:r>
              <a:rPr lang="en-US" sz="3200">
                <a:latin typeface="#9Slide05 Lobster" panose="02000506000000020003" pitchFamily="2" charset="0"/>
              </a:rPr>
              <a:t>hình nào lớn hơn?</a:t>
            </a:r>
          </a:p>
        </p:txBody>
      </p:sp>
      <p:sp>
        <p:nvSpPr>
          <p:cNvPr id="24" name="Cube 23">
            <a:extLst>
              <a:ext uri="{FF2B5EF4-FFF2-40B4-BE49-F238E27FC236}">
                <a16:creationId xmlns:a16="http://schemas.microsoft.com/office/drawing/2014/main" id="{58668989-6EA4-45C6-9564-E21FC9C930B2}"/>
              </a:ext>
            </a:extLst>
          </p:cNvPr>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217EA339-849F-4973-90B0-E4694260B274}"/>
              </a:ext>
            </a:extLst>
          </p:cNvPr>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FF654F7-138A-4DA8-B726-45F022CA13DE}"/>
              </a:ext>
            </a:extLst>
          </p:cNvPr>
          <p:cNvSpPr txBox="1"/>
          <p:nvPr/>
        </p:nvSpPr>
        <p:spPr>
          <a:xfrm rot="21116595">
            <a:off x="8643568" y="2422614"/>
            <a:ext cx="2351926" cy="1077218"/>
          </a:xfrm>
          <a:prstGeom prst="rect">
            <a:avLst/>
          </a:prstGeom>
          <a:noFill/>
        </p:spPr>
        <p:txBody>
          <a:bodyPr wrap="none" rtlCol="0">
            <a:spAutoFit/>
          </a:bodyPr>
          <a:lstStyle/>
          <a:p>
            <a:pPr algn="ctr"/>
            <a:r>
              <a:rPr lang="en-US" sz="3200">
                <a:latin typeface="#9Slide05 Lobster" panose="02000506000000020003" pitchFamily="2" charset="0"/>
              </a:rPr>
              <a:t>Hãy tiếp tục </a:t>
            </a:r>
          </a:p>
          <a:p>
            <a:pPr algn="ctr"/>
            <a:r>
              <a:rPr lang="en-US" sz="3200">
                <a:latin typeface="#9Slide05 Lobster" panose="02000506000000020003" pitchFamily="2" charset="0"/>
              </a:rPr>
              <a:t>quan sát nhé!</a:t>
            </a:r>
          </a:p>
        </p:txBody>
      </p:sp>
    </p:spTree>
    <p:extLst>
      <p:ext uri="{BB962C8B-B14F-4D97-AF65-F5344CB8AC3E}">
        <p14:creationId xmlns:p14="http://schemas.microsoft.com/office/powerpoint/2010/main" val="191314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250"/>
                                        <p:tgtEl>
                                          <p:spTgt spid="5"/>
                                        </p:tgtEl>
                                      </p:cBhvr>
                                    </p:animEffect>
                                    <p:anim calcmode="lin" valueType="num">
                                      <p:cBhvr>
                                        <p:cTn id="23" dur="1250" fill="hold"/>
                                        <p:tgtEl>
                                          <p:spTgt spid="5"/>
                                        </p:tgtEl>
                                        <p:attrNameLst>
                                          <p:attrName>style.rotation</p:attrName>
                                        </p:attrNameLst>
                                      </p:cBhvr>
                                      <p:tavLst>
                                        <p:tav tm="0">
                                          <p:val>
                                            <p:fltVal val="720"/>
                                          </p:val>
                                        </p:tav>
                                        <p:tav tm="100000">
                                          <p:val>
                                            <p:fltVal val="0"/>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 calcmode="lin" valueType="num">
                                      <p:cBhvr>
                                        <p:cTn id="25" dur="1250" fill="hold"/>
                                        <p:tgtEl>
                                          <p:spTgt spid="5"/>
                                        </p:tgtEl>
                                        <p:attrNameLst>
                                          <p:attrName>ppt_w</p:attrName>
                                        </p:attrNameLst>
                                      </p:cBhvr>
                                      <p:tavLst>
                                        <p:tav tm="0">
                                          <p:val>
                                            <p:fltVal val="0"/>
                                          </p:val>
                                        </p:tav>
                                        <p:tav tm="100000">
                                          <p:val>
                                            <p:strVal val="#ppt_w"/>
                                          </p:val>
                                        </p:tav>
                                      </p:tavLst>
                                    </p:anim>
                                  </p:childTnLst>
                                </p:cTn>
                              </p:par>
                              <p:par>
                                <p:cTn id="26" presetID="35"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250"/>
                                        <p:tgtEl>
                                          <p:spTgt spid="6"/>
                                        </p:tgtEl>
                                      </p:cBhvr>
                                    </p:animEffect>
                                    <p:anim calcmode="lin" valueType="num">
                                      <p:cBhvr>
                                        <p:cTn id="29" dur="1250" fill="hold"/>
                                        <p:tgtEl>
                                          <p:spTgt spid="6"/>
                                        </p:tgtEl>
                                        <p:attrNameLst>
                                          <p:attrName>style.rotation</p:attrName>
                                        </p:attrNameLst>
                                      </p:cBhvr>
                                      <p:tavLst>
                                        <p:tav tm="0">
                                          <p:val>
                                            <p:fltVal val="720"/>
                                          </p:val>
                                        </p:tav>
                                        <p:tav tm="100000">
                                          <p:val>
                                            <p:fltVal val="0"/>
                                          </p:val>
                                        </p:tav>
                                      </p:tavLst>
                                    </p:anim>
                                    <p:anim calcmode="lin" valueType="num">
                                      <p:cBhvr>
                                        <p:cTn id="30" dur="1250" fill="hold"/>
                                        <p:tgtEl>
                                          <p:spTgt spid="6"/>
                                        </p:tgtEl>
                                        <p:attrNameLst>
                                          <p:attrName>ppt_h</p:attrName>
                                        </p:attrNameLst>
                                      </p:cBhvr>
                                      <p:tavLst>
                                        <p:tav tm="0">
                                          <p:val>
                                            <p:fltVal val="0"/>
                                          </p:val>
                                        </p:tav>
                                        <p:tav tm="100000">
                                          <p:val>
                                            <p:strVal val="#ppt_h"/>
                                          </p:val>
                                        </p:tav>
                                      </p:tavLst>
                                    </p:anim>
                                    <p:anim calcmode="lin" valueType="num">
                                      <p:cBhvr>
                                        <p:cTn id="31" dur="1250" fill="hold"/>
                                        <p:tgtEl>
                                          <p:spTgt spid="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grpId="1" nodeType="clickEffect">
                                  <p:stCondLst>
                                    <p:cond delay="0"/>
                                  </p:stCondLst>
                                  <p:childTnLst>
                                    <p:animMotion origin="layout" path="M -2.29167E-6 -1.85185E-6 L 0.00443 -0.30972 " pathEditMode="relative" rAng="0" ptsTypes="AA">
                                      <p:cBhvr>
                                        <p:cTn id="56" dur="2000" fill="hold"/>
                                        <p:tgtEl>
                                          <p:spTgt spid="3"/>
                                        </p:tgtEl>
                                        <p:attrNameLst>
                                          <p:attrName>ppt_x</p:attrName>
                                          <p:attrName>ppt_y</p:attrName>
                                        </p:attrNameLst>
                                      </p:cBhvr>
                                      <p:rCtr x="208" y="-15440"/>
                                    </p:animMotion>
                                  </p:childTnLst>
                                </p:cTn>
                              </p:par>
                            </p:childTnLst>
                          </p:cTn>
                        </p:par>
                        <p:par>
                          <p:cTn id="57" fill="hold">
                            <p:stCondLst>
                              <p:cond delay="2000"/>
                            </p:stCondLst>
                            <p:childTnLst>
                              <p:par>
                                <p:cTn id="58" presetID="1" presetClass="exit" presetSubtype="0" fill="hold" grpId="2" nodeType="after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2000"/>
                            </p:stCondLst>
                            <p:childTnLst>
                              <p:par>
                                <p:cTn id="63" presetID="35" presetClass="path" presetSubtype="0" accel="50000" decel="50000" fill="hold" grpId="1" nodeType="afterEffect">
                                  <p:stCondLst>
                                    <p:cond delay="0"/>
                                  </p:stCondLst>
                                  <p:childTnLst>
                                    <p:animMotion origin="layout" path="M 1.45833E-6 1.85185E-6 L -0.30287 -0.0169 " pathEditMode="relative" rAng="0" ptsTypes="AA">
                                      <p:cBhvr>
                                        <p:cTn id="64" dur="2000" fill="hold"/>
                                        <p:tgtEl>
                                          <p:spTgt spid="24"/>
                                        </p:tgtEl>
                                        <p:attrNameLst>
                                          <p:attrName>ppt_x</p:attrName>
                                          <p:attrName>ppt_y</p:attrName>
                                        </p:attrNameLst>
                                      </p:cBhvr>
                                      <p:rCtr x="-15117" y="-833"/>
                                    </p:animMotion>
                                  </p:childTnLst>
                                </p:cTn>
                              </p:par>
                            </p:childTnLst>
                          </p:cTn>
                        </p:par>
                        <p:par>
                          <p:cTn id="65" fill="hold">
                            <p:stCondLst>
                              <p:cond delay="4000"/>
                            </p:stCondLst>
                            <p:childTnLst>
                              <p:par>
                                <p:cTn id="66" presetID="1" presetClass="exit" presetSubtype="0" fill="hold" grpId="2" nodeType="afterEffect">
                                  <p:stCondLst>
                                    <p:cond delay="0"/>
                                  </p:stCondLst>
                                  <p:childTnLst>
                                    <p:set>
                                      <p:cBhvr>
                                        <p:cTn id="67" dur="1" fill="hold">
                                          <p:stCondLst>
                                            <p:cond delay="0"/>
                                          </p:stCondLst>
                                        </p:cTn>
                                        <p:tgtEl>
                                          <p:spTgt spid="2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4000"/>
                            </p:stCondLst>
                            <p:childTnLst>
                              <p:par>
                                <p:cTn id="71" presetID="64" presetClass="path" presetSubtype="0" accel="50000" decel="50000" fill="hold" grpId="1" nodeType="afterEffect">
                                  <p:stCondLst>
                                    <p:cond delay="0"/>
                                  </p:stCondLst>
                                  <p:childTnLst>
                                    <p:animMotion origin="layout" path="M -3.75E-6 0 L -3.75E-6 0.31134 " pathEditMode="relative" rAng="0" ptsTypes="AA">
                                      <p:cBhvr>
                                        <p:cTn id="72"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6" grpId="0"/>
      <p:bldP spid="6" grpId="1"/>
      <p:bldP spid="22" grpId="1"/>
      <p:bldP spid="22" grpId="3"/>
      <p:bldP spid="24" grpId="0" animBg="1"/>
      <p:bldP spid="24" grpId="1" animBg="1"/>
      <p:bldP spid="24" grpId="2" animBg="1"/>
      <p:bldP spid="25" grpId="0" animBg="1"/>
      <p:bldP spid="25" grpId="1" animBg="1"/>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5023974" y="3798659"/>
            <a:ext cx="1452278" cy="2924359"/>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23" name="Group 22">
            <a:extLst>
              <a:ext uri="{FF2B5EF4-FFF2-40B4-BE49-F238E27FC236}">
                <a16:creationId xmlns:a16="http://schemas.microsoft.com/office/drawing/2014/main" id="{E274C73E-F4F8-491A-9F21-007D917718E2}"/>
              </a:ext>
            </a:extLst>
          </p:cNvPr>
          <p:cNvGrpSpPr/>
          <p:nvPr/>
        </p:nvGrpSpPr>
        <p:grpSpPr>
          <a:xfrm>
            <a:off x="1245617" y="3231924"/>
            <a:ext cx="4483779" cy="2546576"/>
            <a:chOff x="1245617" y="3167735"/>
            <a:chExt cx="4483779" cy="2546576"/>
          </a:xfrm>
        </p:grpSpPr>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11D52B2-4AA4-4343-AD09-0A468D409FAF}"/>
              </a:ext>
            </a:extLst>
          </p:cNvPr>
          <p:cNvSpPr txBox="1"/>
          <p:nvPr/>
        </p:nvSpPr>
        <p:spPr>
          <a:xfrm>
            <a:off x="5977467" y="2262254"/>
            <a:ext cx="6214533" cy="2677656"/>
          </a:xfrm>
          <a:custGeom>
            <a:avLst/>
            <a:gdLst>
              <a:gd name="connsiteX0" fmla="*/ 0 w 6214533"/>
              <a:gd name="connsiteY0" fmla="*/ 0 h 2677656"/>
              <a:gd name="connsiteX1" fmla="*/ 690504 w 6214533"/>
              <a:gd name="connsiteY1" fmla="*/ 0 h 2677656"/>
              <a:gd name="connsiteX2" fmla="*/ 1505298 w 6214533"/>
              <a:gd name="connsiteY2" fmla="*/ 0 h 2677656"/>
              <a:gd name="connsiteX3" fmla="*/ 2009366 w 6214533"/>
              <a:gd name="connsiteY3" fmla="*/ 0 h 2677656"/>
              <a:gd name="connsiteX4" fmla="*/ 2699869 w 6214533"/>
              <a:gd name="connsiteY4" fmla="*/ 0 h 2677656"/>
              <a:gd name="connsiteX5" fmla="*/ 3203937 w 6214533"/>
              <a:gd name="connsiteY5" fmla="*/ 0 h 2677656"/>
              <a:gd name="connsiteX6" fmla="*/ 3770150 w 6214533"/>
              <a:gd name="connsiteY6" fmla="*/ 0 h 2677656"/>
              <a:gd name="connsiteX7" fmla="*/ 4336363 w 6214533"/>
              <a:gd name="connsiteY7" fmla="*/ 0 h 2677656"/>
              <a:gd name="connsiteX8" fmla="*/ 5089012 w 6214533"/>
              <a:gd name="connsiteY8" fmla="*/ 0 h 2677656"/>
              <a:gd name="connsiteX9" fmla="*/ 6214533 w 6214533"/>
              <a:gd name="connsiteY9" fmla="*/ 0 h 2677656"/>
              <a:gd name="connsiteX10" fmla="*/ 6214533 w 6214533"/>
              <a:gd name="connsiteY10" fmla="*/ 669414 h 2677656"/>
              <a:gd name="connsiteX11" fmla="*/ 6214533 w 6214533"/>
              <a:gd name="connsiteY11" fmla="*/ 1312051 h 2677656"/>
              <a:gd name="connsiteX12" fmla="*/ 6214533 w 6214533"/>
              <a:gd name="connsiteY12" fmla="*/ 2008242 h 2677656"/>
              <a:gd name="connsiteX13" fmla="*/ 6214533 w 6214533"/>
              <a:gd name="connsiteY13" fmla="*/ 2677656 h 2677656"/>
              <a:gd name="connsiteX14" fmla="*/ 5648320 w 6214533"/>
              <a:gd name="connsiteY14" fmla="*/ 2677656 h 2677656"/>
              <a:gd name="connsiteX15" fmla="*/ 4833526 w 6214533"/>
              <a:gd name="connsiteY15" fmla="*/ 2677656 h 2677656"/>
              <a:gd name="connsiteX16" fmla="*/ 4080877 w 6214533"/>
              <a:gd name="connsiteY16" fmla="*/ 2677656 h 2677656"/>
              <a:gd name="connsiteX17" fmla="*/ 3266082 w 6214533"/>
              <a:gd name="connsiteY17" fmla="*/ 2677656 h 2677656"/>
              <a:gd name="connsiteX18" fmla="*/ 2637724 w 6214533"/>
              <a:gd name="connsiteY18" fmla="*/ 2677656 h 2677656"/>
              <a:gd name="connsiteX19" fmla="*/ 2071511 w 6214533"/>
              <a:gd name="connsiteY19" fmla="*/ 2677656 h 2677656"/>
              <a:gd name="connsiteX20" fmla="*/ 1567443 w 6214533"/>
              <a:gd name="connsiteY20" fmla="*/ 2677656 h 2677656"/>
              <a:gd name="connsiteX21" fmla="*/ 876940 w 6214533"/>
              <a:gd name="connsiteY21" fmla="*/ 2677656 h 2677656"/>
              <a:gd name="connsiteX22" fmla="*/ 0 w 6214533"/>
              <a:gd name="connsiteY22" fmla="*/ 2677656 h 2677656"/>
              <a:gd name="connsiteX23" fmla="*/ 0 w 6214533"/>
              <a:gd name="connsiteY23" fmla="*/ 2035019 h 2677656"/>
              <a:gd name="connsiteX24" fmla="*/ 0 w 6214533"/>
              <a:gd name="connsiteY24" fmla="*/ 1338828 h 2677656"/>
              <a:gd name="connsiteX25" fmla="*/ 0 w 6214533"/>
              <a:gd name="connsiteY25" fmla="*/ 615861 h 2677656"/>
              <a:gd name="connsiteX26" fmla="*/ 0 w 6214533"/>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4533" h="2677656" fill="none" extrusionOk="0">
                <a:moveTo>
                  <a:pt x="0" y="0"/>
                </a:moveTo>
                <a:cubicBezTo>
                  <a:pt x="151938" y="-11245"/>
                  <a:pt x="477114" y="-25491"/>
                  <a:pt x="690504" y="0"/>
                </a:cubicBezTo>
                <a:cubicBezTo>
                  <a:pt x="903894" y="25491"/>
                  <a:pt x="1298029" y="19906"/>
                  <a:pt x="1505298" y="0"/>
                </a:cubicBezTo>
                <a:cubicBezTo>
                  <a:pt x="1712567" y="-19906"/>
                  <a:pt x="1873122" y="-19401"/>
                  <a:pt x="2009366" y="0"/>
                </a:cubicBezTo>
                <a:cubicBezTo>
                  <a:pt x="2145610" y="19401"/>
                  <a:pt x="2394189" y="-11388"/>
                  <a:pt x="2699869" y="0"/>
                </a:cubicBezTo>
                <a:cubicBezTo>
                  <a:pt x="3005549" y="11388"/>
                  <a:pt x="3070955" y="-19717"/>
                  <a:pt x="3203937" y="0"/>
                </a:cubicBezTo>
                <a:cubicBezTo>
                  <a:pt x="3336919" y="19717"/>
                  <a:pt x="3600258" y="16504"/>
                  <a:pt x="3770150" y="0"/>
                </a:cubicBezTo>
                <a:cubicBezTo>
                  <a:pt x="3940042" y="-16504"/>
                  <a:pt x="4139559" y="8827"/>
                  <a:pt x="4336363" y="0"/>
                </a:cubicBezTo>
                <a:cubicBezTo>
                  <a:pt x="4533167" y="-8827"/>
                  <a:pt x="4752526" y="-20326"/>
                  <a:pt x="5089012" y="0"/>
                </a:cubicBezTo>
                <a:cubicBezTo>
                  <a:pt x="5425498" y="20326"/>
                  <a:pt x="5851195" y="1316"/>
                  <a:pt x="6214533" y="0"/>
                </a:cubicBezTo>
                <a:cubicBezTo>
                  <a:pt x="6184189" y="247028"/>
                  <a:pt x="6183455" y="429907"/>
                  <a:pt x="6214533" y="669414"/>
                </a:cubicBezTo>
                <a:cubicBezTo>
                  <a:pt x="6245611" y="908921"/>
                  <a:pt x="6216536" y="1148233"/>
                  <a:pt x="6214533" y="1312051"/>
                </a:cubicBezTo>
                <a:cubicBezTo>
                  <a:pt x="6212530" y="1475869"/>
                  <a:pt x="6219926" y="1840777"/>
                  <a:pt x="6214533" y="2008242"/>
                </a:cubicBezTo>
                <a:cubicBezTo>
                  <a:pt x="6209140" y="2175707"/>
                  <a:pt x="6237810" y="2366553"/>
                  <a:pt x="6214533" y="2677656"/>
                </a:cubicBezTo>
                <a:cubicBezTo>
                  <a:pt x="6092754" y="2666830"/>
                  <a:pt x="5775516" y="2677301"/>
                  <a:pt x="5648320" y="2677656"/>
                </a:cubicBezTo>
                <a:cubicBezTo>
                  <a:pt x="5521124" y="2678011"/>
                  <a:pt x="5103290" y="2645966"/>
                  <a:pt x="4833526" y="2677656"/>
                </a:cubicBezTo>
                <a:cubicBezTo>
                  <a:pt x="4563762" y="2709346"/>
                  <a:pt x="4396187" y="2698907"/>
                  <a:pt x="4080877" y="2677656"/>
                </a:cubicBezTo>
                <a:cubicBezTo>
                  <a:pt x="3765567" y="2656405"/>
                  <a:pt x="3625568" y="2662011"/>
                  <a:pt x="3266082" y="2677656"/>
                </a:cubicBezTo>
                <a:cubicBezTo>
                  <a:pt x="2906597" y="2693301"/>
                  <a:pt x="2878591" y="2679946"/>
                  <a:pt x="2637724" y="2677656"/>
                </a:cubicBezTo>
                <a:cubicBezTo>
                  <a:pt x="2396857" y="2675366"/>
                  <a:pt x="2186075" y="2658405"/>
                  <a:pt x="2071511" y="2677656"/>
                </a:cubicBezTo>
                <a:cubicBezTo>
                  <a:pt x="1956947" y="2696907"/>
                  <a:pt x="1677672" y="2665009"/>
                  <a:pt x="1567443" y="2677656"/>
                </a:cubicBezTo>
                <a:cubicBezTo>
                  <a:pt x="1457214" y="2690303"/>
                  <a:pt x="1202325" y="2688809"/>
                  <a:pt x="876940" y="2677656"/>
                </a:cubicBezTo>
                <a:cubicBezTo>
                  <a:pt x="551555" y="2666503"/>
                  <a:pt x="324104" y="2655715"/>
                  <a:pt x="0" y="2677656"/>
                </a:cubicBezTo>
                <a:cubicBezTo>
                  <a:pt x="-15402" y="2429784"/>
                  <a:pt x="10207" y="2281306"/>
                  <a:pt x="0" y="2035019"/>
                </a:cubicBezTo>
                <a:cubicBezTo>
                  <a:pt x="-10207" y="1788732"/>
                  <a:pt x="-17232" y="1621807"/>
                  <a:pt x="0" y="1338828"/>
                </a:cubicBezTo>
                <a:cubicBezTo>
                  <a:pt x="17232" y="1055849"/>
                  <a:pt x="-7081" y="777731"/>
                  <a:pt x="0" y="615861"/>
                </a:cubicBezTo>
                <a:cubicBezTo>
                  <a:pt x="7081" y="453991"/>
                  <a:pt x="20552" y="255687"/>
                  <a:pt x="0" y="0"/>
                </a:cubicBezTo>
                <a:close/>
              </a:path>
              <a:path w="6214533" h="2677656"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24820" y="203458"/>
                  <a:pt x="6232421" y="334560"/>
                  <a:pt x="6214533" y="642637"/>
                </a:cubicBezTo>
                <a:cubicBezTo>
                  <a:pt x="6196645" y="950714"/>
                  <a:pt x="6206375" y="1010989"/>
                  <a:pt x="6214533" y="1258498"/>
                </a:cubicBezTo>
                <a:cubicBezTo>
                  <a:pt x="6222691" y="1506007"/>
                  <a:pt x="6237515" y="1674243"/>
                  <a:pt x="6214533" y="1847583"/>
                </a:cubicBezTo>
                <a:cubicBezTo>
                  <a:pt x="6191551" y="2020923"/>
                  <a:pt x="6197117" y="2333097"/>
                  <a:pt x="6214533" y="2677656"/>
                </a:cubicBezTo>
                <a:cubicBezTo>
                  <a:pt x="6091121" y="2682492"/>
                  <a:pt x="5855592" y="2661940"/>
                  <a:pt x="5710465" y="2677656"/>
                </a:cubicBezTo>
                <a:cubicBezTo>
                  <a:pt x="5565338" y="2693372"/>
                  <a:pt x="5232560" y="2674752"/>
                  <a:pt x="4895671" y="2677656"/>
                </a:cubicBezTo>
                <a:cubicBezTo>
                  <a:pt x="4558782" y="2680560"/>
                  <a:pt x="4303237" y="2693996"/>
                  <a:pt x="4143022" y="2677656"/>
                </a:cubicBezTo>
                <a:cubicBezTo>
                  <a:pt x="3982807" y="2661316"/>
                  <a:pt x="3562234" y="2695111"/>
                  <a:pt x="3328228" y="2677656"/>
                </a:cubicBezTo>
                <a:cubicBezTo>
                  <a:pt x="3094222" y="2660201"/>
                  <a:pt x="2947881" y="2696187"/>
                  <a:pt x="2824160" y="2677656"/>
                </a:cubicBezTo>
                <a:cubicBezTo>
                  <a:pt x="2700439" y="2659125"/>
                  <a:pt x="2365931" y="2663316"/>
                  <a:pt x="2195802" y="2677656"/>
                </a:cubicBezTo>
                <a:cubicBezTo>
                  <a:pt x="2025673" y="2691996"/>
                  <a:pt x="1722439" y="2700713"/>
                  <a:pt x="1567443" y="2677656"/>
                </a:cubicBezTo>
                <a:cubicBezTo>
                  <a:pt x="1412447" y="2654599"/>
                  <a:pt x="1237650" y="2683624"/>
                  <a:pt x="1063376" y="2677656"/>
                </a:cubicBezTo>
                <a:cubicBezTo>
                  <a:pt x="889102" y="2671688"/>
                  <a:pt x="485747" y="2698079"/>
                  <a:pt x="0" y="2677656"/>
                </a:cubicBezTo>
                <a:cubicBezTo>
                  <a:pt x="9497" y="2515872"/>
                  <a:pt x="-11437" y="2314813"/>
                  <a:pt x="0" y="2035019"/>
                </a:cubicBezTo>
                <a:cubicBezTo>
                  <a:pt x="11437" y="1755225"/>
                  <a:pt x="23512" y="1562045"/>
                  <a:pt x="0" y="1365605"/>
                </a:cubicBezTo>
                <a:cubicBezTo>
                  <a:pt x="-23512" y="1169165"/>
                  <a:pt x="-21759" y="932362"/>
                  <a:pt x="0" y="776520"/>
                </a:cubicBezTo>
                <a:cubicBezTo>
                  <a:pt x="21759" y="620679"/>
                  <a:pt x="-13176" y="292747"/>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algn="just"/>
            <a:r>
              <a:rPr lang="en-US" sz="2800">
                <a:latin typeface="#9Slide05 Lobster" panose="02000506000000020003" pitchFamily="2" charset="0"/>
              </a:rPr>
              <a:t>Nhận xét: </a:t>
            </a:r>
          </a:p>
          <a:p>
            <a:pPr algn="just"/>
            <a:r>
              <a:rPr lang="en-US" sz="2800">
                <a:solidFill>
                  <a:srgbClr val="002060"/>
                </a:solidFill>
                <a:latin typeface="#9Slide05 Lobster" panose="02000506000000020003" pitchFamily="2" charset="0"/>
              </a:rPr>
              <a:t>1) Hình lập phương </a:t>
            </a:r>
            <a:r>
              <a:rPr lang="en-US" sz="2800" u="sng">
                <a:solidFill>
                  <a:srgbClr val="FF0000"/>
                </a:solidFill>
                <a:latin typeface="#9Slide05 Lobster" panose="02000506000000020003" pitchFamily="2" charset="0"/>
              </a:rPr>
              <a:t>nằm hoàn toàn bên trong</a:t>
            </a:r>
            <a:r>
              <a:rPr lang="en-US" sz="2800">
                <a:solidFill>
                  <a:srgbClr val="002060"/>
                </a:solidFill>
                <a:latin typeface="#9Slide05 Lobster" panose="02000506000000020003" pitchFamily="2" charset="0"/>
              </a:rPr>
              <a:t> hình hộp chữ nhật.</a:t>
            </a:r>
          </a:p>
          <a:p>
            <a:pPr algn="just"/>
            <a:r>
              <a:rPr lang="en-US" sz="2800">
                <a:solidFill>
                  <a:schemeClr val="accent6">
                    <a:lumMod val="50000"/>
                  </a:schemeClr>
                </a:solidFill>
                <a:latin typeface="#9Slide05 Lobster" panose="02000506000000020003" pitchFamily="2" charset="0"/>
              </a:rPr>
              <a:t>2) Khoảng không gian mà hình lập phương chiếm </a:t>
            </a:r>
            <a:r>
              <a:rPr lang="en-US" sz="2800" u="sng">
                <a:solidFill>
                  <a:srgbClr val="FF0000"/>
                </a:solidFill>
                <a:latin typeface="#9Slide05 Lobster" panose="02000506000000020003" pitchFamily="2" charset="0"/>
              </a:rPr>
              <a:t>nhỏ hơn</a:t>
            </a:r>
            <a:r>
              <a:rPr lang="en-US" sz="2800" u="sng">
                <a:solidFill>
                  <a:schemeClr val="accent6">
                    <a:lumMod val="50000"/>
                  </a:schemeClr>
                </a:solidFill>
                <a:latin typeface="#9Slide05 Lobster" panose="02000506000000020003" pitchFamily="2" charset="0"/>
              </a:rPr>
              <a:t> </a:t>
            </a:r>
            <a:r>
              <a:rPr lang="en-US" sz="2800">
                <a:solidFill>
                  <a:schemeClr val="accent6">
                    <a:lumMod val="50000"/>
                  </a:schemeClr>
                </a:solidFill>
                <a:latin typeface="#9Slide05 Lobster" panose="02000506000000020003" pitchFamily="2" charset="0"/>
              </a:rPr>
              <a:t>khoảng không gian mà hình hộp chữ nhật chiếm.</a:t>
            </a:r>
          </a:p>
        </p:txBody>
      </p:sp>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26" name="Rectangle: Diagonal Corners Rounded 25">
            <a:extLst>
              <a:ext uri="{FF2B5EF4-FFF2-40B4-BE49-F238E27FC236}">
                <a16:creationId xmlns:a16="http://schemas.microsoft.com/office/drawing/2014/main" id="{BE650D79-0807-4172-B3BC-A6F24FA1A854}"/>
              </a:ext>
            </a:extLst>
          </p:cNvPr>
          <p:cNvSpPr/>
          <p:nvPr/>
        </p:nvSpPr>
        <p:spPr>
          <a:xfrm>
            <a:off x="235859" y="4811146"/>
            <a:ext cx="10127079" cy="1304976"/>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rgbClr val="FFFFDB">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800">
                <a:solidFill>
                  <a:srgbClr val="0070C0"/>
                </a:solidFill>
                <a:latin typeface="#9Slide05 Lobster" panose="02000506000000020003" pitchFamily="2" charset="0"/>
                <a:ea typeface="#9Slide02 Noi dung dai" panose="02000000000000000000" pitchFamily="2" charset="0"/>
              </a:rPr>
              <a:t>bé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800">
                <a:solidFill>
                  <a:srgbClr val="B35C80"/>
                </a:solidFill>
                <a:latin typeface="#9Slide05 Lobster" panose="02000506000000020003" pitchFamily="2" charset="0"/>
                <a:ea typeface="#9Slide02 Noi dung dai" panose="02000000000000000000" pitchFamily="2" charset="0"/>
              </a:rPr>
              <a:t>lớn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Tree>
    <p:extLst>
      <p:ext uri="{BB962C8B-B14F-4D97-AF65-F5344CB8AC3E}">
        <p14:creationId xmlns:p14="http://schemas.microsoft.com/office/powerpoint/2010/main" val="352630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10">
                                            <p:txEl>
                                              <p:pRg st="1" end="1"/>
                                            </p:txEl>
                                          </p:spTgt>
                                        </p:tgtEl>
                                      </p:cBhvr>
                                    </p:animEffect>
                                    <p:set>
                                      <p:cBhvr>
                                        <p:cTn id="30" dur="1" fill="hold">
                                          <p:stCondLst>
                                            <p:cond delay="499"/>
                                          </p:stCondLst>
                                        </p:cTn>
                                        <p:tgtEl>
                                          <p:spTgt spid="10">
                                            <p:txEl>
                                              <p:pRg st="1" end="1"/>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0">
                                            <p:txEl>
                                              <p:pRg st="2" end="2"/>
                                            </p:txEl>
                                          </p:spTgt>
                                        </p:tgtEl>
                                      </p:cBhvr>
                                    </p:animEffect>
                                    <p:set>
                                      <p:cBhvr>
                                        <p:cTn id="33" dur="1" fill="hold">
                                          <p:stCondLst>
                                            <p:cond delay="499"/>
                                          </p:stCondLst>
                                        </p:cTn>
                                        <p:tgtEl>
                                          <p:spTgt spid="10">
                                            <p:txEl>
                                              <p:pRg st="2" end="2"/>
                                            </p:txEl>
                                          </p:spTgt>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0">
                                            <p:bg/>
                                          </p:spTgt>
                                        </p:tgtEl>
                                      </p:cBhvr>
                                    </p:animEffect>
                                    <p:set>
                                      <p:cBhvr>
                                        <p:cTn id="36" dur="1" fill="hold">
                                          <p:stCondLst>
                                            <p:cond delay="499"/>
                                          </p:stCondLst>
                                        </p:cTn>
                                        <p:tgtEl>
                                          <p:spTgt spid="10">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2.29167E-6 -4.44444E-6 L 0.17383 -0.15694 " pathEditMode="relative" rAng="0" ptsTypes="AA">
                                      <p:cBhvr>
                                        <p:cTn id="40" dur="2000" fill="hold"/>
                                        <p:tgtEl>
                                          <p:spTgt spid="23"/>
                                        </p:tgtEl>
                                        <p:attrNameLst>
                                          <p:attrName>ppt_x</p:attrName>
                                          <p:attrName>ppt_y</p:attrName>
                                        </p:attrNameLst>
                                      </p:cBhvr>
                                      <p:rCtr x="8685" y="-7847"/>
                                    </p:animMotion>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uiExpand="1" build="allAtOnce"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333772" y="263040"/>
            <a:ext cx="11584132" cy="2518622"/>
            <a:chOff x="415762" y="-689048"/>
            <a:chExt cx="11584132" cy="2518622"/>
          </a:xfrm>
        </p:grpSpPr>
        <p:sp>
          <p:nvSpPr>
            <p:cNvPr id="13" name="Rounded Rectangle 12"/>
            <p:cNvSpPr/>
            <p:nvPr/>
          </p:nvSpPr>
          <p:spPr>
            <a:xfrm>
              <a:off x="415762" y="259854"/>
              <a:ext cx="11505851" cy="1569720"/>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0" b="97667" l="10000" r="90000"/>
                      </a14:imgEffect>
                    </a14:imgLayer>
                  </a14:imgProps>
                </a:ext>
                <a:ext uri="{28A0092B-C50C-407E-A947-70E740481C1C}">
                  <a14:useLocalDpi xmlns:a14="http://schemas.microsoft.com/office/drawing/2010/main" val="0"/>
                </a:ext>
              </a:extLst>
            </a:blip>
            <a:stretch>
              <a:fillRect/>
            </a:stretch>
          </p:blipFill>
          <p:spPr>
            <a:xfrm rot="1691935">
              <a:off x="10609244" y="-689048"/>
              <a:ext cx="1390650" cy="1390650"/>
            </a:xfrm>
            <a:prstGeom prst="rect">
              <a:avLst/>
            </a:prstGeom>
          </p:spPr>
        </p:pic>
      </p:grpSp>
      <p:sp>
        <p:nvSpPr>
          <p:cNvPr id="10" name="Oval 9"/>
          <p:cNvSpPr/>
          <p:nvPr/>
        </p:nvSpPr>
        <p:spPr>
          <a:xfrm>
            <a:off x="333772" y="1211942"/>
            <a:ext cx="1673290"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80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47196"/>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61906" y="4219415"/>
            <a:ext cx="2677656" cy="2677656"/>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p>
        </p:txBody>
      </p:sp>
      <p:grpSp>
        <p:nvGrpSpPr>
          <p:cNvPr id="40" name="Group 39">
            <a:extLst>
              <a:ext uri="{FF2B5EF4-FFF2-40B4-BE49-F238E27FC236}">
                <a16:creationId xmlns:a16="http://schemas.microsoft.com/office/drawing/2014/main" id="{F5DC88FE-87FF-4171-A3C3-FE0FAA9D094C}"/>
              </a:ext>
            </a:extLst>
          </p:cNvPr>
          <p:cNvGrpSpPr/>
          <p:nvPr/>
        </p:nvGrpSpPr>
        <p:grpSpPr>
          <a:xfrm>
            <a:off x="4072611" y="2483192"/>
            <a:ext cx="1134668" cy="1828987"/>
            <a:chOff x="1581374" y="2818569"/>
            <a:chExt cx="1134668" cy="1828987"/>
          </a:xfrm>
        </p:grpSpPr>
        <p:sp>
          <p:nvSpPr>
            <p:cNvPr id="22" name="Cube 21">
              <a:extLst>
                <a:ext uri="{FF2B5EF4-FFF2-40B4-BE49-F238E27FC236}">
                  <a16:creationId xmlns:a16="http://schemas.microsoft.com/office/drawing/2014/main" id="{A25C62DB-D68B-491C-8296-0FB2459270DB}"/>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a:extLst>
                <a:ext uri="{FF2B5EF4-FFF2-40B4-BE49-F238E27FC236}">
                  <a16:creationId xmlns:a16="http://schemas.microsoft.com/office/drawing/2014/main" id="{48103F56-10DB-4F3A-B3EC-5AF1869E10D7}"/>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F6D7967-77AA-4C12-B2F9-FBF50667EF5F}"/>
              </a:ext>
            </a:extLst>
          </p:cNvPr>
          <p:cNvGrpSpPr/>
          <p:nvPr/>
        </p:nvGrpSpPr>
        <p:grpSpPr>
          <a:xfrm>
            <a:off x="6767507" y="2715620"/>
            <a:ext cx="2275332" cy="1591711"/>
            <a:chOff x="5538558" y="3062906"/>
            <a:chExt cx="2275332" cy="1591711"/>
          </a:xfrm>
        </p:grpSpPr>
        <p:sp>
          <p:nvSpPr>
            <p:cNvPr id="32" name="Cube 31">
              <a:extLst>
                <a:ext uri="{FF2B5EF4-FFF2-40B4-BE49-F238E27FC236}">
                  <a16:creationId xmlns:a16="http://schemas.microsoft.com/office/drawing/2014/main" id="{356B3228-DBF6-4DBF-8DFD-1F19CC124110}"/>
                </a:ext>
              </a:extLst>
            </p:cNvPr>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E39BD14-A8F4-4EC4-965C-671869B3B68E}"/>
              </a:ext>
            </a:extLst>
          </p:cNvPr>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a:extLst>
                <a:ext uri="{FF2B5EF4-FFF2-40B4-BE49-F238E27FC236}">
                  <a16:creationId xmlns:a16="http://schemas.microsoft.com/office/drawing/2014/main" id="{F3D4D636-D241-4F83-A500-31FA0FC312C8}"/>
                </a:ext>
              </a:extLst>
            </p:cNvPr>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1F97786B-8A8E-4838-A54C-8967458007A3}"/>
              </a:ext>
            </a:extLst>
          </p:cNvPr>
          <p:cNvSpPr txBox="1"/>
          <p:nvPr/>
        </p:nvSpPr>
        <p:spPr>
          <a:xfrm>
            <a:off x="4166090" y="4507007"/>
            <a:ext cx="1689315" cy="769441"/>
          </a:xfrm>
          <a:prstGeom prst="rect">
            <a:avLst/>
          </a:prstGeom>
          <a:noFill/>
        </p:spPr>
        <p:txBody>
          <a:bodyPr wrap="square" rtlCol="0">
            <a:spAutoFit/>
          </a:bodyPr>
          <a:lstStyle/>
          <a:p>
            <a:r>
              <a:rPr lang="en-US" sz="4400" b="1">
                <a:latin typeface="HP001 4 hàng" panose="020B0603050302020204" pitchFamily="34" charset="0"/>
              </a:rPr>
              <a:t>C</a:t>
            </a:r>
          </a:p>
        </p:txBody>
      </p:sp>
      <p:sp>
        <p:nvSpPr>
          <p:cNvPr id="47" name="TextBox 46">
            <a:extLst>
              <a:ext uri="{FF2B5EF4-FFF2-40B4-BE49-F238E27FC236}">
                <a16:creationId xmlns:a16="http://schemas.microsoft.com/office/drawing/2014/main" id="{DA612C28-27BB-4536-9ABF-688CA92B6BAC}"/>
              </a:ext>
            </a:extLst>
          </p:cNvPr>
          <p:cNvSpPr txBox="1"/>
          <p:nvPr/>
        </p:nvSpPr>
        <p:spPr>
          <a:xfrm>
            <a:off x="7658028" y="4506086"/>
            <a:ext cx="1689315" cy="769441"/>
          </a:xfrm>
          <a:prstGeom prst="rect">
            <a:avLst/>
          </a:prstGeom>
          <a:noFill/>
        </p:spPr>
        <p:txBody>
          <a:bodyPr wrap="square" rtlCol="0">
            <a:spAutoFit/>
          </a:bodyPr>
          <a:lstStyle/>
          <a:p>
            <a:r>
              <a:rPr lang="en-US" sz="4400" b="1">
                <a:latin typeface="HP001 4 hàng" panose="020B0603050302020204" pitchFamily="34" charset="0"/>
              </a:rPr>
              <a:t>D</a:t>
            </a:r>
          </a:p>
        </p:txBody>
      </p:sp>
      <p:sp>
        <p:nvSpPr>
          <p:cNvPr id="48" name="TextBox 47">
            <a:extLst>
              <a:ext uri="{FF2B5EF4-FFF2-40B4-BE49-F238E27FC236}">
                <a16:creationId xmlns:a16="http://schemas.microsoft.com/office/drawing/2014/main" id="{A990F184-FC92-4237-9F3A-D357BF99A44E}"/>
              </a:ext>
            </a:extLst>
          </p:cNvPr>
          <p:cNvSpPr txBox="1"/>
          <p:nvPr/>
        </p:nvSpPr>
        <p:spPr>
          <a:xfrm>
            <a:off x="4667091" y="2834801"/>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4659995" y="3515668"/>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4906333" y="2607388"/>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4885746" y="3321024"/>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sp>
        <p:nvSpPr>
          <p:cNvPr id="52" name="TextBox 51">
            <a:extLst>
              <a:ext uri="{FF2B5EF4-FFF2-40B4-BE49-F238E27FC236}">
                <a16:creationId xmlns:a16="http://schemas.microsoft.com/office/drawing/2014/main" id="{2E6F2E1D-3A15-4154-8697-5DDB9C5F5ADE}"/>
              </a:ext>
            </a:extLst>
          </p:cNvPr>
          <p:cNvSpPr txBox="1"/>
          <p:nvPr/>
        </p:nvSpPr>
        <p:spPr>
          <a:xfrm>
            <a:off x="6986162" y="2993164"/>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p>
        </p:txBody>
      </p:sp>
      <p:sp>
        <p:nvSpPr>
          <p:cNvPr id="56" name="Speech Bubble: Rectangle 55">
            <a:extLst>
              <a:ext uri="{FF2B5EF4-FFF2-40B4-BE49-F238E27FC236}">
                <a16:creationId xmlns:a16="http://schemas.microsoft.com/office/drawing/2014/main" id="{A9A70B3A-A0A6-4D98-96EB-726526E5AD57}"/>
              </a:ext>
            </a:extLst>
          </p:cNvPr>
          <p:cNvSpPr/>
          <p:nvPr/>
        </p:nvSpPr>
        <p:spPr>
          <a:xfrm>
            <a:off x="2494722" y="5193804"/>
            <a:ext cx="3637499" cy="913535"/>
          </a:xfrm>
          <a:prstGeom prst="wedgeRectCallout">
            <a:avLst>
              <a:gd name="adj1" fmla="val -2493"/>
              <a:gd name="adj2" fmla="val -82036"/>
            </a:avLst>
          </a:prstGeom>
          <a:solidFill>
            <a:srgbClr val="869A8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C</a:t>
            </a:r>
            <a:r>
              <a:rPr lang="en-US" sz="2400">
                <a:solidFill>
                  <a:srgbClr val="000000"/>
                </a:solidFill>
                <a:latin typeface="#9Slide05 Fourth Medium" panose="00000600000000000000" pitchFamily="2" charset="0"/>
              </a:rPr>
              <a:t> gồm 4 hình lập phương như nhau.</a:t>
            </a:r>
          </a:p>
        </p:txBody>
      </p:sp>
      <p:sp>
        <p:nvSpPr>
          <p:cNvPr id="57" name="Speech Bubble: Rectangle 56">
            <a:extLst>
              <a:ext uri="{FF2B5EF4-FFF2-40B4-BE49-F238E27FC236}">
                <a16:creationId xmlns:a16="http://schemas.microsoft.com/office/drawing/2014/main" id="{FB1F645C-5EF8-4FEC-883C-8DA12106F09A}"/>
              </a:ext>
            </a:extLst>
          </p:cNvPr>
          <p:cNvSpPr/>
          <p:nvPr/>
        </p:nvSpPr>
        <p:spPr>
          <a:xfrm>
            <a:off x="6457023" y="5193804"/>
            <a:ext cx="3637499" cy="913535"/>
          </a:xfrm>
          <a:prstGeom prst="wedgeRectCallout">
            <a:avLst>
              <a:gd name="adj1" fmla="val 21"/>
              <a:gd name="adj2" fmla="val -77587"/>
            </a:avLst>
          </a:prstGeom>
          <a:solidFill>
            <a:srgbClr val="94C0C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D</a:t>
            </a:r>
            <a:r>
              <a:rPr lang="en-US" sz="2400">
                <a:solidFill>
                  <a:srgbClr val="000000"/>
                </a:solidFill>
                <a:latin typeface="#9Slide05 Fourth Medium" panose="00000600000000000000" pitchFamily="2" charset="0"/>
              </a:rPr>
              <a:t> cũng gồm 4 hình lập phương như thế.</a:t>
            </a:r>
          </a:p>
        </p:txBody>
      </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3256718" y="5180502"/>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p>
          <a:p>
            <a:pPr algn="ctr"/>
            <a:r>
              <a:rPr lang="en-US" sz="28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8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800">
                <a:solidFill>
                  <a:srgbClr val="002060"/>
                </a:solidFill>
                <a:latin typeface="#9Slide05 Lobster" panose="02000506000000020003" pitchFamily="2" charset="0"/>
                <a:ea typeface="#9Slide02 Noi dung dai" panose="02000000000000000000" pitchFamily="2" charset="0"/>
              </a:rPr>
              <a:t>.</a:t>
            </a:r>
          </a:p>
        </p:txBody>
      </p:sp>
    </p:spTree>
    <p:extLst>
      <p:ext uri="{BB962C8B-B14F-4D97-AF65-F5344CB8AC3E}">
        <p14:creationId xmlns:p14="http://schemas.microsoft.com/office/powerpoint/2010/main" val="93327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6"/>
                                        </p:tgtEl>
                                        <p:attrNameLst>
                                          <p:attrName>ppt_x</p:attrName>
                                        </p:attrNameLst>
                                      </p:cBhvr>
                                      <p:tavLst>
                                        <p:tav tm="0">
                                          <p:val>
                                            <p:strVal val="ppt_x"/>
                                          </p:val>
                                        </p:tav>
                                        <p:tav tm="100000">
                                          <p:val>
                                            <p:strVal val="ppt_x"/>
                                          </p:val>
                                        </p:tav>
                                      </p:tavLst>
                                    </p:anim>
                                    <p:anim calcmode="lin" valueType="num">
                                      <p:cBhvr additive="base">
                                        <p:cTn id="65" dur="500"/>
                                        <p:tgtEl>
                                          <p:spTgt spid="56"/>
                                        </p:tgtEl>
                                        <p:attrNameLst>
                                          <p:attrName>ppt_y</p:attrName>
                                        </p:attrNameLst>
                                      </p:cBhvr>
                                      <p:tavLst>
                                        <p:tav tm="0">
                                          <p:val>
                                            <p:strVal val="ppt_y"/>
                                          </p:val>
                                        </p:tav>
                                        <p:tav tm="100000">
                                          <p:val>
                                            <p:strVal val="1+ppt_h/2"/>
                                          </p:val>
                                        </p:tav>
                                      </p:tavLst>
                                    </p:anim>
                                    <p:set>
                                      <p:cBhvr>
                                        <p:cTn id="66" dur="1" fill="hold">
                                          <p:stCondLst>
                                            <p:cond delay="499"/>
                                          </p:stCondLst>
                                        </p:cTn>
                                        <p:tgtEl>
                                          <p:spTgt spid="56"/>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57"/>
                                        </p:tgtEl>
                                        <p:attrNameLst>
                                          <p:attrName>ppt_x</p:attrName>
                                        </p:attrNameLst>
                                      </p:cBhvr>
                                      <p:tavLst>
                                        <p:tav tm="0">
                                          <p:val>
                                            <p:strVal val="ppt_x"/>
                                          </p:val>
                                        </p:tav>
                                        <p:tav tm="100000">
                                          <p:val>
                                            <p:strVal val="ppt_x"/>
                                          </p:val>
                                        </p:tav>
                                      </p:tavLst>
                                    </p:anim>
                                    <p:anim calcmode="lin" valueType="num">
                                      <p:cBhvr additive="base">
                                        <p:cTn id="69" dur="500"/>
                                        <p:tgtEl>
                                          <p:spTgt spid="57"/>
                                        </p:tgtEl>
                                        <p:attrNameLst>
                                          <p:attrName>ppt_y</p:attrName>
                                        </p:attrNameLst>
                                      </p:cBhvr>
                                      <p:tavLst>
                                        <p:tav tm="0">
                                          <p:val>
                                            <p:strVal val="ppt_y"/>
                                          </p:val>
                                        </p:tav>
                                        <p:tav tm="100000">
                                          <p:val>
                                            <p:strVal val="1+ppt_h/2"/>
                                          </p:val>
                                        </p:tav>
                                      </p:tavLst>
                                    </p:anim>
                                    <p:set>
                                      <p:cBhvr>
                                        <p:cTn id="70" dur="1" fill="hold">
                                          <p:stCondLst>
                                            <p:cond delay="499"/>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56" grpId="0" animBg="1"/>
      <p:bldP spid="56" grpId="1" animBg="1"/>
      <p:bldP spid="57" grpId="0" animBg="1"/>
      <p:bldP spid="57" grpId="1"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p>
        </p:txBody>
      </p:sp>
      <p:grpSp>
        <p:nvGrpSpPr>
          <p:cNvPr id="10" name="Group 9">
            <a:extLst>
              <a:ext uri="{FF2B5EF4-FFF2-40B4-BE49-F238E27FC236}">
                <a16:creationId xmlns:a16="http://schemas.microsoft.com/office/drawing/2014/main" id="{1F0A07C1-96BB-4371-9891-FD08B36547F8}"/>
              </a:ext>
            </a:extLst>
          </p:cNvPr>
          <p:cNvGrpSpPr/>
          <p:nvPr/>
        </p:nvGrpSpPr>
        <p:grpSpPr>
          <a:xfrm>
            <a:off x="3095858" y="1930984"/>
            <a:ext cx="1371218" cy="2963598"/>
            <a:chOff x="1917107" y="1809693"/>
            <a:chExt cx="1371218" cy="2963598"/>
          </a:xfrm>
        </p:grpSpPr>
        <p:sp>
          <p:nvSpPr>
            <p:cNvPr id="4" name="Cube 3">
              <a:extLst>
                <a:ext uri="{FF2B5EF4-FFF2-40B4-BE49-F238E27FC236}">
                  <a16:creationId xmlns:a16="http://schemas.microsoft.com/office/drawing/2014/main" id="{48103F56-10DB-4F3A-B3EC-5AF1869E10D7}"/>
                </a:ext>
              </a:extLst>
            </p:cNvPr>
            <p:cNvSpPr/>
            <p:nvPr/>
          </p:nvSpPr>
          <p:spPr>
            <a:xfrm>
              <a:off x="1918218" y="385890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918218" y="317603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917107" y="249166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A25C62DB-D68B-491C-8296-0FB2459270DB}"/>
                </a:ext>
              </a:extLst>
            </p:cNvPr>
            <p:cNvSpPr/>
            <p:nvPr/>
          </p:nvSpPr>
          <p:spPr>
            <a:xfrm>
              <a:off x="1917240" y="180969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990F184-FC92-4237-9F3A-D357BF99A44E}"/>
                </a:ext>
              </a:extLst>
            </p:cNvPr>
            <p:cNvSpPr txBox="1"/>
            <p:nvPr/>
          </p:nvSpPr>
          <p:spPr>
            <a:xfrm>
              <a:off x="2090650" y="2028756"/>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2090650" y="2792359"/>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2090650" y="347011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2062748" y="4126960"/>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grpSp>
      <p:grpSp>
        <p:nvGrpSpPr>
          <p:cNvPr id="5" name="Group 4">
            <a:extLst>
              <a:ext uri="{FF2B5EF4-FFF2-40B4-BE49-F238E27FC236}">
                <a16:creationId xmlns:a16="http://schemas.microsoft.com/office/drawing/2014/main" id="{F3840797-1B6D-4223-84C9-AA5EF5046274}"/>
              </a:ext>
            </a:extLst>
          </p:cNvPr>
          <p:cNvGrpSpPr/>
          <p:nvPr/>
        </p:nvGrpSpPr>
        <p:grpSpPr>
          <a:xfrm>
            <a:off x="6948618" y="3230623"/>
            <a:ext cx="2705942" cy="1696242"/>
            <a:chOff x="6767506" y="2611090"/>
            <a:chExt cx="2705942" cy="1696242"/>
          </a:xfrm>
        </p:grpSpPr>
        <p:sp>
          <p:nvSpPr>
            <p:cNvPr id="32" name="Cube 31">
              <a:extLst>
                <a:ext uri="{FF2B5EF4-FFF2-40B4-BE49-F238E27FC236}">
                  <a16:creationId xmlns:a16="http://schemas.microsoft.com/office/drawing/2014/main" id="{356B3228-DBF6-4DBF-8DFD-1F19CC124110}"/>
                </a:ext>
              </a:extLst>
            </p:cNvPr>
            <p:cNvSpPr/>
            <p:nvPr/>
          </p:nvSpPr>
          <p:spPr>
            <a:xfrm>
              <a:off x="6767506" y="3340938"/>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7484663" y="3340331"/>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7484663" y="261109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8203006" y="334033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p>
          </p:txBody>
        </p:sp>
        <p:sp>
          <p:nvSpPr>
            <p:cNvPr id="52" name="TextBox 51">
              <a:extLst>
                <a:ext uri="{FF2B5EF4-FFF2-40B4-BE49-F238E27FC236}">
                  <a16:creationId xmlns:a16="http://schemas.microsoft.com/office/drawing/2014/main" id="{2E6F2E1D-3A15-4154-8697-5DDB9C5F5ADE}"/>
                </a:ext>
              </a:extLst>
            </p:cNvPr>
            <p:cNvSpPr txBox="1"/>
            <p:nvPr/>
          </p:nvSpPr>
          <p:spPr>
            <a:xfrm>
              <a:off x="7703319" y="2984172"/>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157108" y="5179581"/>
            <a:ext cx="9858429" cy="895555"/>
          </a:xfrm>
          <a:custGeom>
            <a:avLst/>
            <a:gdLst>
              <a:gd name="connsiteX0" fmla="*/ 292452 w 9858429"/>
              <a:gd name="connsiteY0" fmla="*/ 0 h 895555"/>
              <a:gd name="connsiteX1" fmla="*/ 688757 w 9858429"/>
              <a:gd name="connsiteY1" fmla="*/ 0 h 895555"/>
              <a:gd name="connsiteX2" fmla="*/ 1467701 w 9858429"/>
              <a:gd name="connsiteY2" fmla="*/ 0 h 895555"/>
              <a:gd name="connsiteX3" fmla="*/ 2342304 w 9858429"/>
              <a:gd name="connsiteY3" fmla="*/ 0 h 895555"/>
              <a:gd name="connsiteX4" fmla="*/ 2929929 w 9858429"/>
              <a:gd name="connsiteY4" fmla="*/ 0 h 895555"/>
              <a:gd name="connsiteX5" fmla="*/ 3708872 w 9858429"/>
              <a:gd name="connsiteY5" fmla="*/ 0 h 895555"/>
              <a:gd name="connsiteX6" fmla="*/ 4583476 w 9858429"/>
              <a:gd name="connsiteY6" fmla="*/ 0 h 895555"/>
              <a:gd name="connsiteX7" fmla="*/ 4979781 w 9858429"/>
              <a:gd name="connsiteY7" fmla="*/ 0 h 895555"/>
              <a:gd name="connsiteX8" fmla="*/ 5758725 w 9858429"/>
              <a:gd name="connsiteY8" fmla="*/ 0 h 895555"/>
              <a:gd name="connsiteX9" fmla="*/ 6155029 w 9858429"/>
              <a:gd name="connsiteY9" fmla="*/ 0 h 895555"/>
              <a:gd name="connsiteX10" fmla="*/ 7029633 w 9858429"/>
              <a:gd name="connsiteY10" fmla="*/ 0 h 895555"/>
              <a:gd name="connsiteX11" fmla="*/ 7521597 w 9858429"/>
              <a:gd name="connsiteY11" fmla="*/ 0 h 895555"/>
              <a:gd name="connsiteX12" fmla="*/ 8396201 w 9858429"/>
              <a:gd name="connsiteY12" fmla="*/ 0 h 895555"/>
              <a:gd name="connsiteX13" fmla="*/ 8792506 w 9858429"/>
              <a:gd name="connsiteY13" fmla="*/ 0 h 895555"/>
              <a:gd name="connsiteX14" fmla="*/ 9858429 w 9858429"/>
              <a:gd name="connsiteY14" fmla="*/ 0 h 895555"/>
              <a:gd name="connsiteX15" fmla="*/ 9858429 w 9858429"/>
              <a:gd name="connsiteY15" fmla="*/ 0 h 895555"/>
              <a:gd name="connsiteX16" fmla="*/ 9858429 w 9858429"/>
              <a:gd name="connsiteY16" fmla="*/ 603103 h 895555"/>
              <a:gd name="connsiteX17" fmla="*/ 9565977 w 9858429"/>
              <a:gd name="connsiteY17" fmla="*/ 895555 h 895555"/>
              <a:gd name="connsiteX18" fmla="*/ 9074012 w 9858429"/>
              <a:gd name="connsiteY18" fmla="*/ 895555 h 895555"/>
              <a:gd name="connsiteX19" fmla="*/ 8486388 w 9858429"/>
              <a:gd name="connsiteY19" fmla="*/ 895555 h 895555"/>
              <a:gd name="connsiteX20" fmla="*/ 7994424 w 9858429"/>
              <a:gd name="connsiteY20" fmla="*/ 895555 h 895555"/>
              <a:gd name="connsiteX21" fmla="*/ 7311140 w 9858429"/>
              <a:gd name="connsiteY21" fmla="*/ 895555 h 895555"/>
              <a:gd name="connsiteX22" fmla="*/ 6532196 w 9858429"/>
              <a:gd name="connsiteY22" fmla="*/ 895555 h 895555"/>
              <a:gd name="connsiteX23" fmla="*/ 5944571 w 9858429"/>
              <a:gd name="connsiteY23" fmla="*/ 895555 h 895555"/>
              <a:gd name="connsiteX24" fmla="*/ 5165628 w 9858429"/>
              <a:gd name="connsiteY24" fmla="*/ 895555 h 895555"/>
              <a:gd name="connsiteX25" fmla="*/ 4386684 w 9858429"/>
              <a:gd name="connsiteY25" fmla="*/ 895555 h 895555"/>
              <a:gd name="connsiteX26" fmla="*/ 3894719 w 9858429"/>
              <a:gd name="connsiteY26" fmla="*/ 895555 h 895555"/>
              <a:gd name="connsiteX27" fmla="*/ 3211435 w 9858429"/>
              <a:gd name="connsiteY27" fmla="*/ 895555 h 895555"/>
              <a:gd name="connsiteX28" fmla="*/ 2336832 w 9858429"/>
              <a:gd name="connsiteY28" fmla="*/ 895555 h 895555"/>
              <a:gd name="connsiteX29" fmla="*/ 1749207 w 9858429"/>
              <a:gd name="connsiteY29" fmla="*/ 895555 h 895555"/>
              <a:gd name="connsiteX30" fmla="*/ 1352902 w 9858429"/>
              <a:gd name="connsiteY30" fmla="*/ 895555 h 895555"/>
              <a:gd name="connsiteX31" fmla="*/ 956598 w 9858429"/>
              <a:gd name="connsiteY31" fmla="*/ 895555 h 895555"/>
              <a:gd name="connsiteX32" fmla="*/ 0 w 9858429"/>
              <a:gd name="connsiteY32" fmla="*/ 895555 h 895555"/>
              <a:gd name="connsiteX33" fmla="*/ 0 w 9858429"/>
              <a:gd name="connsiteY33" fmla="*/ 895555 h 895555"/>
              <a:gd name="connsiteX34" fmla="*/ 0 w 9858429"/>
              <a:gd name="connsiteY34" fmla="*/ 292452 h 895555"/>
              <a:gd name="connsiteX35" fmla="*/ 292452 w 9858429"/>
              <a:gd name="connsiteY35"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8429" h="895555" fill="none" extrusionOk="0">
                <a:moveTo>
                  <a:pt x="292452" y="0"/>
                </a:moveTo>
                <a:cubicBezTo>
                  <a:pt x="465632" y="-5827"/>
                  <a:pt x="602550" y="17883"/>
                  <a:pt x="688757" y="0"/>
                </a:cubicBezTo>
                <a:cubicBezTo>
                  <a:pt x="774965" y="-17883"/>
                  <a:pt x="1094951" y="-19062"/>
                  <a:pt x="1467701" y="0"/>
                </a:cubicBezTo>
                <a:cubicBezTo>
                  <a:pt x="1840451" y="19062"/>
                  <a:pt x="1972141" y="-40417"/>
                  <a:pt x="2342304" y="0"/>
                </a:cubicBezTo>
                <a:cubicBezTo>
                  <a:pt x="2712467" y="40417"/>
                  <a:pt x="2811546" y="29068"/>
                  <a:pt x="2929929" y="0"/>
                </a:cubicBezTo>
                <a:cubicBezTo>
                  <a:pt x="3048313" y="-29068"/>
                  <a:pt x="3539166" y="21239"/>
                  <a:pt x="3708872" y="0"/>
                </a:cubicBezTo>
                <a:cubicBezTo>
                  <a:pt x="3878578" y="-21239"/>
                  <a:pt x="4193157" y="-29801"/>
                  <a:pt x="4583476" y="0"/>
                </a:cubicBezTo>
                <a:cubicBezTo>
                  <a:pt x="4973795" y="29801"/>
                  <a:pt x="4861603" y="-16495"/>
                  <a:pt x="4979781" y="0"/>
                </a:cubicBezTo>
                <a:cubicBezTo>
                  <a:pt x="5097959" y="16495"/>
                  <a:pt x="5450471" y="7721"/>
                  <a:pt x="5758725" y="0"/>
                </a:cubicBezTo>
                <a:cubicBezTo>
                  <a:pt x="6066979" y="-7721"/>
                  <a:pt x="6005240" y="-12460"/>
                  <a:pt x="6155029" y="0"/>
                </a:cubicBezTo>
                <a:cubicBezTo>
                  <a:pt x="6304818" y="12460"/>
                  <a:pt x="6790162" y="37920"/>
                  <a:pt x="7029633" y="0"/>
                </a:cubicBezTo>
                <a:cubicBezTo>
                  <a:pt x="7269104" y="-37920"/>
                  <a:pt x="7333117" y="10382"/>
                  <a:pt x="7521597" y="0"/>
                </a:cubicBezTo>
                <a:cubicBezTo>
                  <a:pt x="7710077" y="-10382"/>
                  <a:pt x="7977819" y="-12666"/>
                  <a:pt x="8396201" y="0"/>
                </a:cubicBezTo>
                <a:cubicBezTo>
                  <a:pt x="8814583" y="12666"/>
                  <a:pt x="8602618" y="-14918"/>
                  <a:pt x="8792506" y="0"/>
                </a:cubicBezTo>
                <a:cubicBezTo>
                  <a:pt x="8982394" y="14918"/>
                  <a:pt x="9369264" y="-50830"/>
                  <a:pt x="9858429" y="0"/>
                </a:cubicBezTo>
                <a:lnTo>
                  <a:pt x="9858429" y="0"/>
                </a:lnTo>
                <a:cubicBezTo>
                  <a:pt x="9829361" y="163562"/>
                  <a:pt x="9852238" y="392498"/>
                  <a:pt x="9858429" y="603103"/>
                </a:cubicBezTo>
                <a:cubicBezTo>
                  <a:pt x="9882660" y="771933"/>
                  <a:pt x="9737605" y="879675"/>
                  <a:pt x="9565977" y="895555"/>
                </a:cubicBezTo>
                <a:cubicBezTo>
                  <a:pt x="9395551" y="912672"/>
                  <a:pt x="9236211" y="915146"/>
                  <a:pt x="9074012" y="895555"/>
                </a:cubicBezTo>
                <a:cubicBezTo>
                  <a:pt x="8911814" y="875964"/>
                  <a:pt x="8624270" y="870529"/>
                  <a:pt x="8486388" y="895555"/>
                </a:cubicBezTo>
                <a:cubicBezTo>
                  <a:pt x="8348506" y="920581"/>
                  <a:pt x="8176193" y="896530"/>
                  <a:pt x="7994424" y="895555"/>
                </a:cubicBezTo>
                <a:cubicBezTo>
                  <a:pt x="7812655" y="894580"/>
                  <a:pt x="7520514" y="887150"/>
                  <a:pt x="7311140" y="895555"/>
                </a:cubicBezTo>
                <a:cubicBezTo>
                  <a:pt x="7101766" y="903960"/>
                  <a:pt x="6857910" y="917152"/>
                  <a:pt x="6532196" y="895555"/>
                </a:cubicBezTo>
                <a:cubicBezTo>
                  <a:pt x="6206482" y="873958"/>
                  <a:pt x="6114154" y="907720"/>
                  <a:pt x="5944571" y="895555"/>
                </a:cubicBezTo>
                <a:cubicBezTo>
                  <a:pt x="5774988" y="883390"/>
                  <a:pt x="5392595" y="929444"/>
                  <a:pt x="5165628" y="895555"/>
                </a:cubicBezTo>
                <a:cubicBezTo>
                  <a:pt x="4938661" y="861666"/>
                  <a:pt x="4560865" y="911979"/>
                  <a:pt x="4386684" y="895555"/>
                </a:cubicBezTo>
                <a:cubicBezTo>
                  <a:pt x="4212503" y="879131"/>
                  <a:pt x="4047071" y="893727"/>
                  <a:pt x="3894719" y="895555"/>
                </a:cubicBezTo>
                <a:cubicBezTo>
                  <a:pt x="3742368" y="897383"/>
                  <a:pt x="3401367" y="878819"/>
                  <a:pt x="3211435" y="895555"/>
                </a:cubicBezTo>
                <a:cubicBezTo>
                  <a:pt x="3021503" y="912291"/>
                  <a:pt x="2740676" y="863317"/>
                  <a:pt x="2336832" y="895555"/>
                </a:cubicBezTo>
                <a:cubicBezTo>
                  <a:pt x="1932988" y="927793"/>
                  <a:pt x="2018881" y="875486"/>
                  <a:pt x="1749207" y="895555"/>
                </a:cubicBezTo>
                <a:cubicBezTo>
                  <a:pt x="1479534" y="915624"/>
                  <a:pt x="1450216" y="897758"/>
                  <a:pt x="1352902" y="895555"/>
                </a:cubicBezTo>
                <a:cubicBezTo>
                  <a:pt x="1255589" y="893352"/>
                  <a:pt x="1076485" y="904459"/>
                  <a:pt x="956598" y="895555"/>
                </a:cubicBezTo>
                <a:cubicBezTo>
                  <a:pt x="836711" y="886651"/>
                  <a:pt x="273152" y="876048"/>
                  <a:pt x="0" y="895555"/>
                </a:cubicBezTo>
                <a:lnTo>
                  <a:pt x="0" y="895555"/>
                </a:lnTo>
                <a:cubicBezTo>
                  <a:pt x="18585" y="707280"/>
                  <a:pt x="5321" y="541141"/>
                  <a:pt x="0" y="292452"/>
                </a:cubicBezTo>
                <a:cubicBezTo>
                  <a:pt x="-3120" y="166874"/>
                  <a:pt x="112716" y="-12296"/>
                  <a:pt x="292452" y="0"/>
                </a:cubicBezTo>
                <a:close/>
              </a:path>
              <a:path w="9858429" h="895555" stroke="0" extrusionOk="0">
                <a:moveTo>
                  <a:pt x="292452" y="0"/>
                </a:moveTo>
                <a:cubicBezTo>
                  <a:pt x="528346" y="-4497"/>
                  <a:pt x="637903" y="5808"/>
                  <a:pt x="880076" y="0"/>
                </a:cubicBezTo>
                <a:cubicBezTo>
                  <a:pt x="1122249" y="-5808"/>
                  <a:pt x="1179657" y="-16790"/>
                  <a:pt x="1372041" y="0"/>
                </a:cubicBezTo>
                <a:cubicBezTo>
                  <a:pt x="1564425" y="16790"/>
                  <a:pt x="1899122" y="7340"/>
                  <a:pt x="2150985" y="0"/>
                </a:cubicBezTo>
                <a:cubicBezTo>
                  <a:pt x="2402848" y="-7340"/>
                  <a:pt x="2639159" y="-28223"/>
                  <a:pt x="2834269" y="0"/>
                </a:cubicBezTo>
                <a:cubicBezTo>
                  <a:pt x="3029379" y="28223"/>
                  <a:pt x="3262973" y="14153"/>
                  <a:pt x="3421893" y="0"/>
                </a:cubicBezTo>
                <a:cubicBezTo>
                  <a:pt x="3580813" y="-14153"/>
                  <a:pt x="3864776" y="-4077"/>
                  <a:pt x="4009517" y="0"/>
                </a:cubicBezTo>
                <a:cubicBezTo>
                  <a:pt x="4154258" y="4077"/>
                  <a:pt x="4514872" y="6908"/>
                  <a:pt x="4692801" y="0"/>
                </a:cubicBezTo>
                <a:cubicBezTo>
                  <a:pt x="4870730" y="-6908"/>
                  <a:pt x="5010422" y="28872"/>
                  <a:pt x="5280426" y="0"/>
                </a:cubicBezTo>
                <a:cubicBezTo>
                  <a:pt x="5550430" y="-28872"/>
                  <a:pt x="5843400" y="-22592"/>
                  <a:pt x="6059370" y="0"/>
                </a:cubicBezTo>
                <a:cubicBezTo>
                  <a:pt x="6275340" y="22592"/>
                  <a:pt x="6495403" y="7419"/>
                  <a:pt x="6742654" y="0"/>
                </a:cubicBezTo>
                <a:cubicBezTo>
                  <a:pt x="6989905" y="-7419"/>
                  <a:pt x="7356183" y="16085"/>
                  <a:pt x="7521597" y="0"/>
                </a:cubicBezTo>
                <a:cubicBezTo>
                  <a:pt x="7687011" y="-16085"/>
                  <a:pt x="7994446" y="28645"/>
                  <a:pt x="8396201" y="0"/>
                </a:cubicBezTo>
                <a:cubicBezTo>
                  <a:pt x="8797956" y="-28645"/>
                  <a:pt x="8785095" y="-24095"/>
                  <a:pt x="9079485" y="0"/>
                </a:cubicBezTo>
                <a:cubicBezTo>
                  <a:pt x="9373875" y="24095"/>
                  <a:pt x="9530699" y="6902"/>
                  <a:pt x="9858429" y="0"/>
                </a:cubicBezTo>
                <a:lnTo>
                  <a:pt x="9858429" y="0"/>
                </a:lnTo>
                <a:cubicBezTo>
                  <a:pt x="9866503" y="294019"/>
                  <a:pt x="9858636" y="405193"/>
                  <a:pt x="9858429" y="603103"/>
                </a:cubicBezTo>
                <a:cubicBezTo>
                  <a:pt x="9863752" y="803189"/>
                  <a:pt x="9714964" y="915049"/>
                  <a:pt x="9565977" y="895555"/>
                </a:cubicBezTo>
                <a:cubicBezTo>
                  <a:pt x="9223217" y="885768"/>
                  <a:pt x="9119414" y="921671"/>
                  <a:pt x="8691373" y="895555"/>
                </a:cubicBezTo>
                <a:cubicBezTo>
                  <a:pt x="8263332" y="869439"/>
                  <a:pt x="8354806" y="915166"/>
                  <a:pt x="8103749" y="895555"/>
                </a:cubicBezTo>
                <a:cubicBezTo>
                  <a:pt x="7852692" y="875944"/>
                  <a:pt x="7685090" y="896509"/>
                  <a:pt x="7516125" y="895555"/>
                </a:cubicBezTo>
                <a:cubicBezTo>
                  <a:pt x="7347160" y="894601"/>
                  <a:pt x="7225420" y="886940"/>
                  <a:pt x="7119820" y="895555"/>
                </a:cubicBezTo>
                <a:cubicBezTo>
                  <a:pt x="7014220" y="904170"/>
                  <a:pt x="6659390" y="872983"/>
                  <a:pt x="6245216" y="895555"/>
                </a:cubicBezTo>
                <a:cubicBezTo>
                  <a:pt x="5831042" y="918127"/>
                  <a:pt x="5852890" y="901695"/>
                  <a:pt x="5466273" y="895555"/>
                </a:cubicBezTo>
                <a:cubicBezTo>
                  <a:pt x="5079656" y="889415"/>
                  <a:pt x="5241410" y="885507"/>
                  <a:pt x="5069968" y="895555"/>
                </a:cubicBezTo>
                <a:cubicBezTo>
                  <a:pt x="4898526" y="905603"/>
                  <a:pt x="4472367" y="915736"/>
                  <a:pt x="4291024" y="895555"/>
                </a:cubicBezTo>
                <a:cubicBezTo>
                  <a:pt x="4109681" y="875374"/>
                  <a:pt x="3862393" y="910556"/>
                  <a:pt x="3703400" y="895555"/>
                </a:cubicBezTo>
                <a:cubicBezTo>
                  <a:pt x="3544407" y="880554"/>
                  <a:pt x="3242625" y="919868"/>
                  <a:pt x="3115775" y="895555"/>
                </a:cubicBezTo>
                <a:cubicBezTo>
                  <a:pt x="2988925" y="871242"/>
                  <a:pt x="2819822" y="916651"/>
                  <a:pt x="2528151" y="895555"/>
                </a:cubicBezTo>
                <a:cubicBezTo>
                  <a:pt x="2236480" y="874459"/>
                  <a:pt x="2207268" y="900945"/>
                  <a:pt x="2036187" y="895555"/>
                </a:cubicBezTo>
                <a:cubicBezTo>
                  <a:pt x="1865106" y="890165"/>
                  <a:pt x="1469529" y="869804"/>
                  <a:pt x="1257243" y="895555"/>
                </a:cubicBezTo>
                <a:cubicBezTo>
                  <a:pt x="1044957" y="921306"/>
                  <a:pt x="603291" y="926313"/>
                  <a:pt x="0" y="895555"/>
                </a:cubicBezTo>
                <a:lnTo>
                  <a:pt x="0" y="895555"/>
                </a:lnTo>
                <a:cubicBezTo>
                  <a:pt x="-4261" y="617945"/>
                  <a:pt x="19169" y="454555"/>
                  <a:pt x="0" y="292452"/>
                </a:cubicBezTo>
                <a:cubicBezTo>
                  <a:pt x="-2685" y="105698"/>
                  <a:pt x="111895" y="-497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Ngoài ra, khi chúng ta sắp xếp 4 hình lập phương theo những cách khác nhau thì ta vẫn được những khối hình có thể tích bằng nhau.</a:t>
            </a:r>
            <a:endParaRPr lang="en-US" sz="2800">
              <a:solidFill>
                <a:srgbClr val="002060"/>
              </a:solidFill>
              <a:latin typeface="#9Slide05 Lobster" panose="02000506000000020003" pitchFamily="2" charset="0"/>
              <a:ea typeface="#9Slide02 Noi dung dai" panose="02000000000000000000" pitchFamily="2" charset="0"/>
            </a:endParaRPr>
          </a:p>
        </p:txBody>
      </p:sp>
      <p:grpSp>
        <p:nvGrpSpPr>
          <p:cNvPr id="7" name="Group 6">
            <a:extLst>
              <a:ext uri="{FF2B5EF4-FFF2-40B4-BE49-F238E27FC236}">
                <a16:creationId xmlns:a16="http://schemas.microsoft.com/office/drawing/2014/main" id="{E0B52C5A-4AF1-4B02-986B-24AD0370E22D}"/>
              </a:ext>
            </a:extLst>
          </p:cNvPr>
          <p:cNvGrpSpPr/>
          <p:nvPr/>
        </p:nvGrpSpPr>
        <p:grpSpPr>
          <a:xfrm>
            <a:off x="4876702" y="2626721"/>
            <a:ext cx="1990614" cy="2279429"/>
            <a:chOff x="3697951" y="2505430"/>
            <a:chExt cx="1990614" cy="2279429"/>
          </a:xfrm>
        </p:grpSpPr>
        <p:sp>
          <p:nvSpPr>
            <p:cNvPr id="36" name="Cube 35">
              <a:extLst>
                <a:ext uri="{FF2B5EF4-FFF2-40B4-BE49-F238E27FC236}">
                  <a16:creationId xmlns:a16="http://schemas.microsoft.com/office/drawing/2014/main" id="{F3D4D636-D241-4F83-A500-31FA0FC312C8}"/>
                </a:ext>
              </a:extLst>
            </p:cNvPr>
            <p:cNvSpPr/>
            <p:nvPr/>
          </p:nvSpPr>
          <p:spPr>
            <a:xfrm>
              <a:off x="3698204" y="3869745"/>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4361191" y="38731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3697951" y="318875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3698054" y="25054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42CF43-8D3A-466E-9EA8-06AB6229C4A2}"/>
                </a:ext>
              </a:extLst>
            </p:cNvPr>
            <p:cNvSpPr txBox="1"/>
            <p:nvPr/>
          </p:nvSpPr>
          <p:spPr>
            <a:xfrm>
              <a:off x="4490890" y="4109215"/>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sp>
          <p:nvSpPr>
            <p:cNvPr id="62" name="TextBox 61">
              <a:extLst>
                <a:ext uri="{FF2B5EF4-FFF2-40B4-BE49-F238E27FC236}">
                  <a16:creationId xmlns:a16="http://schemas.microsoft.com/office/drawing/2014/main" id="{BD8A08CF-8732-4F26-A786-1E7772F1B915}"/>
                </a:ext>
              </a:extLst>
            </p:cNvPr>
            <p:cNvSpPr txBox="1"/>
            <p:nvPr/>
          </p:nvSpPr>
          <p:spPr>
            <a:xfrm>
              <a:off x="3848375" y="2689385"/>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63" name="TextBox 62">
              <a:extLst>
                <a:ext uri="{FF2B5EF4-FFF2-40B4-BE49-F238E27FC236}">
                  <a16:creationId xmlns:a16="http://schemas.microsoft.com/office/drawing/2014/main" id="{F3CA9EF2-660B-4CAD-87BD-89C34B0868F8}"/>
                </a:ext>
              </a:extLst>
            </p:cNvPr>
            <p:cNvSpPr txBox="1"/>
            <p:nvPr/>
          </p:nvSpPr>
          <p:spPr>
            <a:xfrm>
              <a:off x="3821575" y="3426722"/>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64" name="TextBox 63">
              <a:extLst>
                <a:ext uri="{FF2B5EF4-FFF2-40B4-BE49-F238E27FC236}">
                  <a16:creationId xmlns:a16="http://schemas.microsoft.com/office/drawing/2014/main" id="{262F950D-AD58-4BBA-8F7A-0F80E38C46B0}"/>
                </a:ext>
              </a:extLst>
            </p:cNvPr>
            <p:cNvSpPr txBox="1"/>
            <p:nvPr/>
          </p:nvSpPr>
          <p:spPr>
            <a:xfrm>
              <a:off x="3864188" y="410407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grpSp>
    </p:spTree>
    <p:extLst>
      <p:ext uri="{BB962C8B-B14F-4D97-AF65-F5344CB8AC3E}">
        <p14:creationId xmlns:p14="http://schemas.microsoft.com/office/powerpoint/2010/main" val="313187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333772" y="3173461"/>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p>
        </p:txBody>
      </p:sp>
      <p:sp>
        <p:nvSpPr>
          <p:cNvPr id="13" name="Rounded Rectangle 12"/>
          <p:cNvSpPr/>
          <p:nvPr/>
        </p:nvSpPr>
        <p:spPr>
          <a:xfrm>
            <a:off x="333772" y="1225797"/>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
        <p:nvSpPr>
          <p:cNvPr id="9" name="Oval 8"/>
          <p:cNvSpPr/>
          <p:nvPr/>
        </p:nvSpPr>
        <p:spPr>
          <a:xfrm>
            <a:off x="182081" y="3224705"/>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182081" y="1277041"/>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A100E52-C03F-48D6-8FE9-20A633BD317B}"/>
              </a:ext>
            </a:extLst>
          </p:cNvPr>
          <p:cNvGrpSpPr/>
          <p:nvPr/>
        </p:nvGrpSpPr>
        <p:grpSpPr>
          <a:xfrm>
            <a:off x="9208431" y="3220331"/>
            <a:ext cx="2470952" cy="1886939"/>
            <a:chOff x="5854916" y="6731920"/>
            <a:chExt cx="3938819" cy="2687961"/>
          </a:xfrm>
        </p:grpSpPr>
        <p:grpSp>
          <p:nvGrpSpPr>
            <p:cNvPr id="31" name="Group 30">
              <a:extLst>
                <a:ext uri="{FF2B5EF4-FFF2-40B4-BE49-F238E27FC236}">
                  <a16:creationId xmlns:a16="http://schemas.microsoft.com/office/drawing/2014/main" id="{EB3C1D48-5700-4548-BDFF-11F6765D451F}"/>
                </a:ext>
              </a:extLst>
            </p:cNvPr>
            <p:cNvGrpSpPr/>
            <p:nvPr/>
          </p:nvGrpSpPr>
          <p:grpSpPr>
            <a:xfrm>
              <a:off x="5854916" y="6731920"/>
              <a:ext cx="1125512" cy="1796439"/>
              <a:chOff x="1581374" y="2851117"/>
              <a:chExt cx="1125512" cy="1796439"/>
            </a:xfrm>
          </p:grpSpPr>
          <p:sp>
            <p:nvSpPr>
              <p:cNvPr id="39" name="Cube 38">
                <a:extLst>
                  <a:ext uri="{FF2B5EF4-FFF2-40B4-BE49-F238E27FC236}">
                    <a16:creationId xmlns:a16="http://schemas.microsoft.com/office/drawing/2014/main" id="{CCF9B402-1099-416A-9652-CFE3BA4B14EC}"/>
                  </a:ext>
                </a:extLst>
              </p:cNvPr>
              <p:cNvSpPr/>
              <p:nvPr/>
            </p:nvSpPr>
            <p:spPr>
              <a:xfrm>
                <a:off x="1795213" y="35335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D68CDD6-1F5F-4758-8D0A-0E2134D4D561}"/>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EAC28D74-6C99-4488-83BE-BC6EFA231B8B}"/>
                  </a:ext>
                </a:extLst>
              </p:cNvPr>
              <p:cNvSpPr/>
              <p:nvPr/>
            </p:nvSpPr>
            <p:spPr>
              <a:xfrm>
                <a:off x="1795213" y="2851117"/>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2859B60-4463-4E93-A042-2EC279F5DAD0}"/>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25AD9FC-0953-498B-9281-AA5B873CB9CB}"/>
                </a:ext>
              </a:extLst>
            </p:cNvPr>
            <p:cNvGrpSpPr/>
            <p:nvPr/>
          </p:nvGrpSpPr>
          <p:grpSpPr>
            <a:xfrm>
              <a:off x="7226541" y="6930633"/>
              <a:ext cx="2275335" cy="1584076"/>
              <a:chOff x="4215287" y="3061739"/>
              <a:chExt cx="2275335" cy="1584076"/>
            </a:xfrm>
          </p:grpSpPr>
          <p:sp>
            <p:nvSpPr>
              <p:cNvPr id="35" name="Cube 34">
                <a:extLst>
                  <a:ext uri="{FF2B5EF4-FFF2-40B4-BE49-F238E27FC236}">
                    <a16:creationId xmlns:a16="http://schemas.microsoft.com/office/drawing/2014/main" id="{3BEC6F07-6DE3-4058-A07A-1FBF36E63110}"/>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8A74227B-1731-4B37-B21C-D7B396F487A5}"/>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23F7A0BC-C3F7-4038-AC62-58E5F212C368}"/>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C904030A-7D55-4D74-B351-30739A59DE85}"/>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5F21D4AE-B1B2-4EDD-AB6B-7A34A83614C7}"/>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34" name="TextBox 33">
              <a:extLst>
                <a:ext uri="{FF2B5EF4-FFF2-40B4-BE49-F238E27FC236}">
                  <a16:creationId xmlns:a16="http://schemas.microsoft.com/office/drawing/2014/main" id="{2C3650AE-4700-4FC7-A9B5-D7035CCE33B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spTree>
    <p:extLst>
      <p:ext uri="{BB962C8B-B14F-4D97-AF65-F5344CB8AC3E}">
        <p14:creationId xmlns:p14="http://schemas.microsoft.com/office/powerpoint/2010/main" val="56250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791273" y="306871"/>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6" name="Rectangle 15">
            <a:extLst>
              <a:ext uri="{FF2B5EF4-FFF2-40B4-BE49-F238E27FC236}">
                <a16:creationId xmlns:a16="http://schemas.microsoft.com/office/drawing/2014/main" id="{965BE614-B3F9-4BDB-BB96-F4C29A79C448}"/>
              </a:ext>
            </a:extLst>
          </p:cNvPr>
          <p:cNvSpPr/>
          <p:nvPr/>
        </p:nvSpPr>
        <p:spPr>
          <a:xfrm>
            <a:off x="173332" y="5687562"/>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9D5D15F-242F-4F60-AB0D-C004643E083E}"/>
              </a:ext>
            </a:extLst>
          </p:cNvPr>
          <p:cNvSpPr txBox="1"/>
          <p:nvPr/>
        </p:nvSpPr>
        <p:spPr>
          <a:xfrm>
            <a:off x="741038" y="1753421"/>
            <a:ext cx="3018773" cy="584775"/>
          </a:xfrm>
          <a:prstGeom prst="rect">
            <a:avLst/>
          </a:prstGeom>
          <a:noFill/>
        </p:spPr>
        <p:txBody>
          <a:bodyPr wrap="square" rtlCol="0">
            <a:spAutoFit/>
          </a:bodyPr>
          <a:lstStyle/>
          <a:p>
            <a:r>
              <a:rPr lang="en-US" sz="3200">
                <a:solidFill>
                  <a:schemeClr val="bg1"/>
                </a:solidFill>
                <a:latin typeface="#9Slide05 Lobster" panose="02000506000000020003" pitchFamily="2" charset="0"/>
              </a:rPr>
              <a:t>Ví dụ 3: </a:t>
            </a:r>
          </a:p>
        </p:txBody>
      </p:sp>
      <p:sp>
        <p:nvSpPr>
          <p:cNvPr id="10" name="TextBox 9">
            <a:extLst>
              <a:ext uri="{FF2B5EF4-FFF2-40B4-BE49-F238E27FC236}">
                <a16:creationId xmlns:a16="http://schemas.microsoft.com/office/drawing/2014/main" id="{C11D52B2-4AA4-4343-AD09-0A468D409FAF}"/>
              </a:ext>
            </a:extLst>
          </p:cNvPr>
          <p:cNvSpPr txBox="1"/>
          <p:nvPr/>
        </p:nvSpPr>
        <p:spPr>
          <a:xfrm>
            <a:off x="173332" y="4988171"/>
            <a:ext cx="10344649" cy="1384995"/>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marL="234950" algn="just" defTabSz="895350">
              <a:tabLst>
                <a:tab pos="9940925" algn="l"/>
              </a:tabLst>
            </a:pPr>
            <a:r>
              <a:rPr lang="en-US" sz="2800">
                <a:latin typeface="#9Slide05 Lobster" panose="02000506000000020003" pitchFamily="2" charset="0"/>
              </a:rPr>
              <a:t>Nhận xét: </a:t>
            </a:r>
          </a:p>
          <a:p>
            <a:pPr marL="234950" defTabSz="895350">
              <a:tabLst>
                <a:tab pos="9940925" algn="l"/>
              </a:tabLst>
            </a:pPr>
            <a:r>
              <a:rPr lang="en-US" sz="2800">
                <a:solidFill>
                  <a:srgbClr val="002060"/>
                </a:solidFill>
                <a:latin typeface="#9Slide05 Lobster" panose="02000506000000020003" pitchFamily="2" charset="0"/>
              </a:rPr>
              <a:t>Số hình lập phương của hình </a:t>
            </a:r>
            <a:r>
              <a:rPr lang="en-US" sz="2800" b="1">
                <a:solidFill>
                  <a:srgbClr val="002060"/>
                </a:solidFill>
                <a:latin typeface="HP001 4 hàng" panose="020B0603050302020204" pitchFamily="34" charset="0"/>
              </a:rPr>
              <a:t>P</a:t>
            </a:r>
            <a:r>
              <a:rPr lang="en-US" sz="2800">
                <a:solidFill>
                  <a:srgbClr val="002060"/>
                </a:solidFill>
                <a:latin typeface="#9Slide05 Lobster" panose="02000506000000020003" pitchFamily="2" charset="0"/>
              </a:rPr>
              <a:t> bằng số hình lập phương của hình </a:t>
            </a:r>
            <a:r>
              <a:rPr lang="en-US" sz="2800" b="1">
                <a:solidFill>
                  <a:srgbClr val="002060"/>
                </a:solidFill>
                <a:latin typeface="HP001 4 hàng" panose="020B0603050302020204" pitchFamily="34" charset="0"/>
              </a:rPr>
              <a:t>M</a:t>
            </a:r>
            <a:r>
              <a:rPr lang="en-US" sz="2800">
                <a:solidFill>
                  <a:srgbClr val="002060"/>
                </a:solidFill>
                <a:latin typeface="#9Slide05 Lobster" panose="02000506000000020003" pitchFamily="2" charset="0"/>
              </a:rPr>
              <a:t> cộng với số hình lập phương của hình </a:t>
            </a:r>
            <a:r>
              <a:rPr lang="en-US" sz="2800" b="1">
                <a:solidFill>
                  <a:srgbClr val="002060"/>
                </a:solidFill>
                <a:latin typeface="HP001 4 hàng" panose="020B0603050302020204" pitchFamily="34" charset="0"/>
              </a:rPr>
              <a:t>N</a:t>
            </a:r>
            <a:r>
              <a:rPr lang="en-US" sz="2800">
                <a:solidFill>
                  <a:srgbClr val="002060"/>
                </a:solidFill>
                <a:latin typeface="#9Slide05 Lobster" panose="02000506000000020003" pitchFamily="2" charset="0"/>
              </a:rPr>
              <a:t>.</a:t>
            </a:r>
          </a:p>
        </p:txBody>
      </p:sp>
      <p:grpSp>
        <p:nvGrpSpPr>
          <p:cNvPr id="4" name="Group 3">
            <a:extLst>
              <a:ext uri="{FF2B5EF4-FFF2-40B4-BE49-F238E27FC236}">
                <a16:creationId xmlns:a16="http://schemas.microsoft.com/office/drawing/2014/main" id="{FBC8E52F-E157-4683-B164-731A58729530}"/>
              </a:ext>
            </a:extLst>
          </p:cNvPr>
          <p:cNvGrpSpPr/>
          <p:nvPr/>
        </p:nvGrpSpPr>
        <p:grpSpPr>
          <a:xfrm>
            <a:off x="2625143" y="2200156"/>
            <a:ext cx="1788166" cy="1828987"/>
            <a:chOff x="2451811" y="2672094"/>
            <a:chExt cx="1788166" cy="1828987"/>
          </a:xfrm>
        </p:grpSpPr>
        <p:grpSp>
          <p:nvGrpSpPr>
            <p:cNvPr id="19" name="Group 18">
              <a:extLst>
                <a:ext uri="{FF2B5EF4-FFF2-40B4-BE49-F238E27FC236}">
                  <a16:creationId xmlns:a16="http://schemas.microsoft.com/office/drawing/2014/main" id="{F38F5C6B-F0EB-49CB-8550-488585D4F5CF}"/>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a:extLst>
                  <a:ext uri="{FF2B5EF4-FFF2-40B4-BE49-F238E27FC236}">
                    <a16:creationId xmlns:a16="http://schemas.microsoft.com/office/drawing/2014/main" id="{31AE6ADB-B79A-4B51-962E-F3CC4623B540}"/>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798198B-3AFF-45C5-9333-64938F6BC274}"/>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8B3766D2-D94F-47DA-B957-1D145244373C}"/>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BA8C803C-2662-4E0F-B7F3-1AC4C8C6FB8A}"/>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a:extLst>
                <a:ext uri="{FF2B5EF4-FFF2-40B4-BE49-F238E27FC236}">
                  <a16:creationId xmlns:a16="http://schemas.microsoft.com/office/drawing/2014/main" id="{98D6EB05-64A4-4C60-B26D-BD22EE62CB4F}"/>
                </a:ext>
              </a:extLst>
            </p:cNvPr>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10CC0ED9-1A58-491E-A9FC-E3F3ACAE72EC}"/>
                </a:ext>
              </a:extLst>
            </p:cNvPr>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2600E5D-90BD-4D24-B3F3-7C90793BA30F}"/>
              </a:ext>
            </a:extLst>
          </p:cNvPr>
          <p:cNvSpPr txBox="1"/>
          <p:nvPr/>
        </p:nvSpPr>
        <p:spPr>
          <a:xfrm>
            <a:off x="2987202" y="4296910"/>
            <a:ext cx="1689315" cy="769441"/>
          </a:xfrm>
          <a:prstGeom prst="rect">
            <a:avLst/>
          </a:prstGeom>
          <a:noFill/>
        </p:spPr>
        <p:txBody>
          <a:bodyPr wrap="square" rtlCol="0">
            <a:spAutoFit/>
          </a:bodyPr>
          <a:lstStyle/>
          <a:p>
            <a:r>
              <a:rPr lang="en-US" sz="4400" b="1">
                <a:latin typeface="HP001 4 hàng" panose="020B0603050302020204" pitchFamily="34" charset="0"/>
              </a:rPr>
              <a:t>P</a:t>
            </a:r>
          </a:p>
        </p:txBody>
      </p:sp>
      <p:grpSp>
        <p:nvGrpSpPr>
          <p:cNvPr id="32" name="Group 31">
            <a:extLst>
              <a:ext uri="{FF2B5EF4-FFF2-40B4-BE49-F238E27FC236}">
                <a16:creationId xmlns:a16="http://schemas.microsoft.com/office/drawing/2014/main" id="{7042AE30-43C1-4D33-BAB3-9C5EF639AD60}"/>
              </a:ext>
            </a:extLst>
          </p:cNvPr>
          <p:cNvGrpSpPr/>
          <p:nvPr/>
        </p:nvGrpSpPr>
        <p:grpSpPr>
          <a:xfrm>
            <a:off x="5237714" y="2200156"/>
            <a:ext cx="1134668" cy="1828987"/>
            <a:chOff x="1581374" y="2818569"/>
            <a:chExt cx="1134668" cy="1828987"/>
          </a:xfrm>
          <a:solidFill>
            <a:schemeClr val="accent5">
              <a:lumMod val="20000"/>
              <a:lumOff val="80000"/>
            </a:schemeClr>
          </a:solidFill>
        </p:grpSpPr>
        <p:sp>
          <p:nvSpPr>
            <p:cNvPr id="35" name="Cube 34">
              <a:extLst>
                <a:ext uri="{FF2B5EF4-FFF2-40B4-BE49-F238E27FC236}">
                  <a16:creationId xmlns:a16="http://schemas.microsoft.com/office/drawing/2014/main" id="{18A41F4E-44B7-475E-9E7F-8D18A3A163FB}"/>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FCE4A38-8000-4F4C-8906-495A2348D613}"/>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B613270C-309E-4231-9BA3-2358AB222F50}"/>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3E96C246-23AC-4ED3-A83F-F9AC9F18F739}"/>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8754AE2-04E6-4EAD-8AC3-78D93477D0B5}"/>
              </a:ext>
            </a:extLst>
          </p:cNvPr>
          <p:cNvGrpSpPr/>
          <p:nvPr/>
        </p:nvGrpSpPr>
        <p:grpSpPr>
          <a:xfrm>
            <a:off x="5900541" y="2893350"/>
            <a:ext cx="1125338" cy="1135793"/>
            <a:chOff x="7131060" y="3365288"/>
            <a:chExt cx="1125338" cy="1135793"/>
          </a:xfrm>
        </p:grpSpPr>
        <p:sp>
          <p:nvSpPr>
            <p:cNvPr id="39" name="Cube 38">
              <a:extLst>
                <a:ext uri="{FF2B5EF4-FFF2-40B4-BE49-F238E27FC236}">
                  <a16:creationId xmlns:a16="http://schemas.microsoft.com/office/drawing/2014/main" id="{8F7612D8-EA6A-472B-BBB2-A91C1851AEE1}"/>
                </a:ext>
              </a:extLst>
            </p:cNvPr>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5F007FEA-E55F-4F67-AE83-7BDA73D12B09}"/>
                </a:ext>
              </a:extLst>
            </p:cNvPr>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282116" y="5104539"/>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rgbClr val="B35C80">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5 Lobster" panose="02000506000000020003" pitchFamily="2" charset="0"/>
                <a:ea typeface="#9Slide02 Noi dung dai" panose="02000000000000000000" pitchFamily="2" charset="0"/>
              </a:rPr>
              <a:t>Ta nói:</a:t>
            </a:r>
          </a:p>
          <a:p>
            <a:pPr algn="ctr"/>
            <a:r>
              <a:rPr lang="en-US" sz="2800">
                <a:solidFill>
                  <a:srgbClr val="FFF2CC"/>
                </a:solidFill>
                <a:latin typeface="#9Slide05 Lobster" panose="02000506000000020003" pitchFamily="2" charset="0"/>
                <a:ea typeface="#9Slide02 Noi dung dai" panose="02000000000000000000" pitchFamily="2" charset="0"/>
              </a:rPr>
              <a:t>Thể tích hình </a:t>
            </a:r>
            <a:r>
              <a:rPr lang="en-US" sz="2800" b="1">
                <a:solidFill>
                  <a:srgbClr val="FFF2CC"/>
                </a:solidFill>
                <a:latin typeface="HP001 4 hàng" panose="020B0603050302020204" pitchFamily="34" charset="0"/>
                <a:ea typeface="#9Slide02 Noi dung dai" panose="02000000000000000000" pitchFamily="2" charset="0"/>
              </a:rPr>
              <a:t>P</a:t>
            </a:r>
            <a:r>
              <a:rPr lang="en-US" sz="2800">
                <a:solidFill>
                  <a:srgbClr val="FFF2CC"/>
                </a:solidFill>
                <a:latin typeface="#9Slide05 Lobster" panose="02000506000000020003" pitchFamily="2" charset="0"/>
                <a:ea typeface="#9Slide02 Noi dung dai" panose="02000000000000000000" pitchFamily="2" charset="0"/>
              </a:rPr>
              <a:t> bằng </a:t>
            </a:r>
            <a:r>
              <a:rPr lang="en-US" sz="2800">
                <a:solidFill>
                  <a:srgbClr val="FFC000"/>
                </a:solidFill>
                <a:latin typeface="#9Slide05 Lobster" panose="02000506000000020003" pitchFamily="2" charset="0"/>
                <a:ea typeface="#9Slide02 Noi dung dai" panose="02000000000000000000" pitchFamily="2" charset="0"/>
              </a:rPr>
              <a:t>tổng</a:t>
            </a:r>
            <a:r>
              <a:rPr lang="en-US" sz="2800">
                <a:solidFill>
                  <a:srgbClr val="FFF2CC"/>
                </a:solidFill>
                <a:latin typeface="#9Slide05 Lobster" panose="02000506000000020003" pitchFamily="2" charset="0"/>
                <a:ea typeface="#9Slide02 Noi dung dai" panose="02000000000000000000" pitchFamily="2" charset="0"/>
              </a:rPr>
              <a:t> thể tích các hình </a:t>
            </a:r>
            <a:r>
              <a:rPr lang="en-US" sz="2800" b="1">
                <a:solidFill>
                  <a:srgbClr val="FFF2CC"/>
                </a:solidFill>
                <a:latin typeface="HP001 4 hàng" panose="020B0603050302020204" pitchFamily="34" charset="0"/>
                <a:ea typeface="#9Slide02 Noi dung dai" panose="02000000000000000000" pitchFamily="2" charset="0"/>
              </a:rPr>
              <a:t>M</a:t>
            </a:r>
            <a:r>
              <a:rPr lang="en-US" sz="2800">
                <a:solidFill>
                  <a:srgbClr val="FFF2CC"/>
                </a:solidFill>
                <a:latin typeface="#9Slide05 Lobster" panose="02000506000000020003" pitchFamily="2" charset="0"/>
                <a:ea typeface="#9Slide02 Noi dung dai" panose="02000000000000000000" pitchFamily="2" charset="0"/>
              </a:rPr>
              <a:t> và </a:t>
            </a:r>
            <a:r>
              <a:rPr lang="en-US" sz="2800" b="1">
                <a:solidFill>
                  <a:srgbClr val="FFF2CC"/>
                </a:solidFill>
                <a:latin typeface="HP001 4 hàng" panose="020B0603050302020204" pitchFamily="34" charset="0"/>
                <a:ea typeface="#9Slide02 Noi dung dai" panose="02000000000000000000" pitchFamily="2" charset="0"/>
              </a:rPr>
              <a:t>N</a:t>
            </a:r>
            <a:r>
              <a:rPr lang="en-US" sz="2800">
                <a:solidFill>
                  <a:srgbClr val="FFF2CC"/>
                </a:solidFill>
                <a:latin typeface="#9Slide05 Lobster" panose="02000506000000020003" pitchFamily="2" charset="0"/>
                <a:ea typeface="#9Slide02 Noi dung dai" panose="02000000000000000000" pitchFamily="2" charset="0"/>
              </a:rPr>
              <a:t>.</a:t>
            </a:r>
          </a:p>
        </p:txBody>
      </p:sp>
      <p:sp>
        <p:nvSpPr>
          <p:cNvPr id="41" name="TextBox 40">
            <a:extLst>
              <a:ext uri="{FF2B5EF4-FFF2-40B4-BE49-F238E27FC236}">
                <a16:creationId xmlns:a16="http://schemas.microsoft.com/office/drawing/2014/main" id="{DEFD3935-14BD-4862-BD8A-9C536A9CB37B}"/>
              </a:ext>
            </a:extLst>
          </p:cNvPr>
          <p:cNvSpPr txBox="1"/>
          <p:nvPr/>
        </p:nvSpPr>
        <p:spPr>
          <a:xfrm>
            <a:off x="5076742" y="4296910"/>
            <a:ext cx="1689315" cy="769441"/>
          </a:xfrm>
          <a:prstGeom prst="rect">
            <a:avLst/>
          </a:prstGeom>
          <a:noFill/>
        </p:spPr>
        <p:txBody>
          <a:bodyPr wrap="square" rtlCol="0">
            <a:spAutoFit/>
          </a:bodyPr>
          <a:lstStyle/>
          <a:p>
            <a:r>
              <a:rPr lang="en-US" sz="4400" b="1">
                <a:latin typeface="HP001 4 hàng" panose="020B0603050302020204" pitchFamily="34" charset="0"/>
              </a:rPr>
              <a:t>M</a:t>
            </a:r>
          </a:p>
        </p:txBody>
      </p:sp>
      <p:sp>
        <p:nvSpPr>
          <p:cNvPr id="42" name="TextBox 41">
            <a:extLst>
              <a:ext uri="{FF2B5EF4-FFF2-40B4-BE49-F238E27FC236}">
                <a16:creationId xmlns:a16="http://schemas.microsoft.com/office/drawing/2014/main" id="{17944F1C-9FA4-412F-8041-1B02F151DD5E}"/>
              </a:ext>
            </a:extLst>
          </p:cNvPr>
          <p:cNvSpPr txBox="1"/>
          <p:nvPr/>
        </p:nvSpPr>
        <p:spPr>
          <a:xfrm>
            <a:off x="7597825" y="4296910"/>
            <a:ext cx="1689315" cy="769441"/>
          </a:xfrm>
          <a:prstGeom prst="rect">
            <a:avLst/>
          </a:prstGeom>
          <a:noFill/>
        </p:spPr>
        <p:txBody>
          <a:bodyPr wrap="square" rtlCol="0">
            <a:spAutoFit/>
          </a:bodyPr>
          <a:lstStyle/>
          <a:p>
            <a:r>
              <a:rPr lang="en-US" sz="4400" b="1">
                <a:latin typeface="HP001 4 hàng" panose="020B0603050302020204" pitchFamily="34" charset="0"/>
              </a:rPr>
              <a:t>N</a:t>
            </a:r>
          </a:p>
        </p:txBody>
      </p:sp>
      <p:sp>
        <p:nvSpPr>
          <p:cNvPr id="43" name="Speech Bubble: Rectangle 42">
            <a:extLst>
              <a:ext uri="{FF2B5EF4-FFF2-40B4-BE49-F238E27FC236}">
                <a16:creationId xmlns:a16="http://schemas.microsoft.com/office/drawing/2014/main" id="{4E23CB8E-B69D-4D6C-94AF-962DDAC7C9B8}"/>
              </a:ext>
            </a:extLst>
          </p:cNvPr>
          <p:cNvSpPr/>
          <p:nvPr/>
        </p:nvSpPr>
        <p:spPr>
          <a:xfrm>
            <a:off x="3759810" y="4969830"/>
            <a:ext cx="2792654" cy="712092"/>
          </a:xfrm>
          <a:prstGeom prst="wedgeRectCallout">
            <a:avLst>
              <a:gd name="adj1" fmla="val -2493"/>
              <a:gd name="adj2" fmla="val -82036"/>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M</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4 hình lập phương.</a:t>
            </a:r>
          </a:p>
        </p:txBody>
      </p:sp>
      <p:sp>
        <p:nvSpPr>
          <p:cNvPr id="45" name="Speech Bubble: Rectangle 44">
            <a:extLst>
              <a:ext uri="{FF2B5EF4-FFF2-40B4-BE49-F238E27FC236}">
                <a16:creationId xmlns:a16="http://schemas.microsoft.com/office/drawing/2014/main" id="{66CF85E8-FF64-435F-A355-DA41591B5FBD}"/>
              </a:ext>
            </a:extLst>
          </p:cNvPr>
          <p:cNvSpPr/>
          <p:nvPr/>
        </p:nvSpPr>
        <p:spPr>
          <a:xfrm>
            <a:off x="6906997" y="4949983"/>
            <a:ext cx="2792654" cy="731940"/>
          </a:xfrm>
          <a:prstGeom prst="wedgeRectCallout">
            <a:avLst>
              <a:gd name="adj1" fmla="val 1248"/>
              <a:gd name="adj2" fmla="val -94872"/>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N</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2 hình lập phương.</a:t>
            </a:r>
          </a:p>
        </p:txBody>
      </p:sp>
      <p:sp>
        <p:nvSpPr>
          <p:cNvPr id="6" name="TextBox 5">
            <a:extLst>
              <a:ext uri="{FF2B5EF4-FFF2-40B4-BE49-F238E27FC236}">
                <a16:creationId xmlns:a16="http://schemas.microsoft.com/office/drawing/2014/main" id="{55D977B9-CAD9-460E-AF8A-13471E84B68C}"/>
              </a:ext>
            </a:extLst>
          </p:cNvPr>
          <p:cNvSpPr txBox="1"/>
          <p:nvPr/>
        </p:nvSpPr>
        <p:spPr>
          <a:xfrm>
            <a:off x="4552144" y="3117985"/>
            <a:ext cx="6665009" cy="646331"/>
          </a:xfrm>
          <a:prstGeom prst="rect">
            <a:avLst/>
          </a:prstGeom>
          <a:noFill/>
        </p:spPr>
        <p:txBody>
          <a:bodyPr wrap="square" rtlCol="0">
            <a:spAutoFit/>
          </a:bodyPr>
          <a:lstStyle/>
          <a:p>
            <a:r>
              <a:rPr lang="en-US" sz="3600">
                <a:solidFill>
                  <a:srgbClr val="FFFF00"/>
                </a:solidFill>
                <a:latin typeface="#9Slide01 Tieu de ngan" panose="00000800000000000000" pitchFamily="2" charset="0"/>
              </a:rPr>
              <a:t>=                + </a:t>
            </a:r>
          </a:p>
        </p:txBody>
      </p:sp>
      <p:sp>
        <p:nvSpPr>
          <p:cNvPr id="46" name="Speech Bubble: Rectangle 45">
            <a:extLst>
              <a:ext uri="{FF2B5EF4-FFF2-40B4-BE49-F238E27FC236}">
                <a16:creationId xmlns:a16="http://schemas.microsoft.com/office/drawing/2014/main" id="{EB6BDA7F-3E0D-47DF-AE43-6ED4BA2327E7}"/>
              </a:ext>
            </a:extLst>
          </p:cNvPr>
          <p:cNvSpPr/>
          <p:nvPr/>
        </p:nvSpPr>
        <p:spPr>
          <a:xfrm>
            <a:off x="589365" y="4962132"/>
            <a:ext cx="2792654" cy="712092"/>
          </a:xfrm>
          <a:prstGeom prst="wedgeRectCallout">
            <a:avLst>
              <a:gd name="adj1" fmla="val 35560"/>
              <a:gd name="adj2" fmla="val -106330"/>
            </a:avLst>
          </a:prstGeom>
          <a:solidFill>
            <a:schemeClr val="accent5">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P</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6 hình lập phương.</a:t>
            </a:r>
          </a:p>
        </p:txBody>
      </p:sp>
    </p:spTree>
    <p:extLst>
      <p:ext uri="{BB962C8B-B14F-4D97-AF65-F5344CB8AC3E}">
        <p14:creationId xmlns:p14="http://schemas.microsoft.com/office/powerpoint/2010/main" val="2766671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46"/>
                                        </p:tgtEl>
                                        <p:attrNameLst>
                                          <p:attrName>ppt_x</p:attrName>
                                        </p:attrNameLst>
                                      </p:cBhvr>
                                      <p:tavLst>
                                        <p:tav tm="0">
                                          <p:val>
                                            <p:strVal val="ppt_x"/>
                                          </p:val>
                                        </p:tav>
                                        <p:tav tm="100000">
                                          <p:val>
                                            <p:strVal val="ppt_x"/>
                                          </p:val>
                                        </p:tav>
                                      </p:tavLst>
                                    </p:anim>
                                    <p:anim calcmode="lin" valueType="num">
                                      <p:cBhvr additive="base">
                                        <p:cTn id="51" dur="500"/>
                                        <p:tgtEl>
                                          <p:spTgt spid="46"/>
                                        </p:tgtEl>
                                        <p:attrNameLst>
                                          <p:attrName>ppt_y</p:attrName>
                                        </p:attrNameLst>
                                      </p:cBhvr>
                                      <p:tavLst>
                                        <p:tav tm="0">
                                          <p:val>
                                            <p:strVal val="ppt_y"/>
                                          </p:val>
                                        </p:tav>
                                        <p:tav tm="100000">
                                          <p:val>
                                            <p:strVal val="1+ppt_h/2"/>
                                          </p:val>
                                        </p:tav>
                                      </p:tavLst>
                                    </p:anim>
                                    <p:set>
                                      <p:cBhvr>
                                        <p:cTn id="52" dur="1" fill="hold">
                                          <p:stCondLst>
                                            <p:cond delay="499"/>
                                          </p:stCondLst>
                                        </p:cTn>
                                        <p:tgtEl>
                                          <p:spTgt spid="4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45"/>
                                        </p:tgtEl>
                                        <p:attrNameLst>
                                          <p:attrName>ppt_x</p:attrName>
                                        </p:attrNameLst>
                                      </p:cBhvr>
                                      <p:tavLst>
                                        <p:tav tm="0">
                                          <p:val>
                                            <p:strVal val="ppt_x"/>
                                          </p:val>
                                        </p:tav>
                                        <p:tav tm="100000">
                                          <p:val>
                                            <p:strVal val="ppt_x"/>
                                          </p:val>
                                        </p:tav>
                                      </p:tavLst>
                                    </p:anim>
                                    <p:anim calcmode="lin" valueType="num">
                                      <p:cBhvr additive="base">
                                        <p:cTn id="59" dur="500"/>
                                        <p:tgtEl>
                                          <p:spTgt spid="45"/>
                                        </p:tgtEl>
                                        <p:attrNameLst>
                                          <p:attrName>ppt_y</p:attrName>
                                        </p:attrNameLst>
                                      </p:cBhvr>
                                      <p:tavLst>
                                        <p:tav tm="0">
                                          <p:val>
                                            <p:strVal val="ppt_y"/>
                                          </p:val>
                                        </p:tav>
                                        <p:tav tm="100000">
                                          <p:val>
                                            <p:strVal val="1+ppt_h/2"/>
                                          </p:val>
                                        </p:tav>
                                      </p:tavLst>
                                    </p:anim>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43" grpId="0" animBg="1"/>
      <p:bldP spid="43" grpId="1" animBg="1"/>
      <p:bldP spid="45" grpId="0" animBg="1"/>
      <p:bldP spid="45" grpId="1" animBg="1"/>
      <p:bldP spid="6" grpId="0"/>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4835443"/>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188"/>
            <a:r>
              <a:rPr lang="en-US" sz="2400">
                <a:solidFill>
                  <a:srgbClr val="51347B"/>
                </a:solidFill>
                <a:latin typeface="#9Slide05 Lobster" panose="02000506000000020003" pitchFamily="2" charset="0"/>
                <a:ea typeface="#9Slide02 Noi dung dai" panose="02000000000000000000" pitchFamily="2" charset="0"/>
              </a:rPr>
              <a:t>Thể tích hình </a:t>
            </a:r>
            <a:r>
              <a:rPr lang="en-US" sz="2400" b="1">
                <a:solidFill>
                  <a:srgbClr val="51347B"/>
                </a:solidFill>
                <a:latin typeface="HP001 4 hàng" panose="020B0603050302020204" pitchFamily="34" charset="0"/>
                <a:ea typeface="#9Slide02 Noi dung dai" panose="02000000000000000000" pitchFamily="2" charset="0"/>
              </a:rPr>
              <a:t>P</a:t>
            </a:r>
            <a:r>
              <a:rPr lang="en-US" sz="2400">
                <a:solidFill>
                  <a:srgbClr val="51347B"/>
                </a:solidFill>
                <a:latin typeface="#9Slide05 Lobster" panose="02000506000000020003" pitchFamily="2" charset="0"/>
                <a:ea typeface="#9Slide02 Noi dung dai" panose="02000000000000000000" pitchFamily="2" charset="0"/>
              </a:rPr>
              <a:t> bằng </a:t>
            </a:r>
            <a:r>
              <a:rPr lang="en-US" sz="2400">
                <a:solidFill>
                  <a:srgbClr val="DA5C45"/>
                </a:solidFill>
                <a:latin typeface="#9Slide05 Lobster" panose="02000506000000020003" pitchFamily="2" charset="0"/>
                <a:ea typeface="#9Slide02 Noi dung dai" panose="02000000000000000000" pitchFamily="2" charset="0"/>
              </a:rPr>
              <a:t>tổng </a:t>
            </a:r>
            <a:r>
              <a:rPr lang="en-US" sz="2400">
                <a:solidFill>
                  <a:srgbClr val="51347B"/>
                </a:solidFill>
                <a:latin typeface="#9Slide05 Lobster" panose="02000506000000020003" pitchFamily="2" charset="0"/>
                <a:ea typeface="#9Slide02 Noi dung dai" panose="02000000000000000000" pitchFamily="2" charset="0"/>
              </a:rPr>
              <a:t>thể tích các hình </a:t>
            </a:r>
            <a:r>
              <a:rPr lang="en-US" sz="2400" b="1">
                <a:solidFill>
                  <a:srgbClr val="51347B"/>
                </a:solidFill>
                <a:latin typeface="HP001 4 hàng" panose="020B0603050302020204" pitchFamily="34" charset="0"/>
                <a:ea typeface="#9Slide02 Noi dung dai" panose="02000000000000000000" pitchFamily="2" charset="0"/>
              </a:rPr>
              <a:t>M</a:t>
            </a:r>
            <a:r>
              <a:rPr lang="en-US" sz="2400">
                <a:solidFill>
                  <a:srgbClr val="51347B"/>
                </a:solidFill>
                <a:latin typeface="#9Slide05 Lobster" panose="02000506000000020003" pitchFamily="2" charset="0"/>
                <a:ea typeface="#9Slide02 Noi dung dai" panose="02000000000000000000" pitchFamily="2" charset="0"/>
              </a:rPr>
              <a:t> và </a:t>
            </a:r>
            <a:r>
              <a:rPr lang="en-US" sz="2400" b="1">
                <a:solidFill>
                  <a:srgbClr val="51347B"/>
                </a:solidFill>
                <a:latin typeface="HP001 4 hàng" panose="020B0603050302020204" pitchFamily="34" charset="0"/>
                <a:ea typeface="#9Slide02 Noi dung dai" panose="02000000000000000000" pitchFamily="2" charset="0"/>
              </a:rPr>
              <a:t>N</a:t>
            </a:r>
            <a:r>
              <a:rPr lang="en-US" sz="2400">
                <a:solidFill>
                  <a:srgbClr val="51347B"/>
                </a:solidFill>
                <a:latin typeface="#9Slide05 Lobster" panose="02000506000000020003" pitchFamily="2" charset="0"/>
                <a:ea typeface="#9Slide02 Noi dung dai" panose="02000000000000000000" pitchFamily="2" charset="0"/>
              </a:rPr>
              <a:t>.</a:t>
            </a:r>
          </a:p>
        </p:txBody>
      </p:sp>
      <p:sp>
        <p:nvSpPr>
          <p:cNvPr id="14" name="Rounded Rectangle 13"/>
          <p:cNvSpPr/>
          <p:nvPr/>
        </p:nvSpPr>
        <p:spPr>
          <a:xfrm>
            <a:off x="333772" y="2882183"/>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a:t>
            </a:r>
            <a:r>
              <a:rPr lang="en-US" sz="2400">
                <a:solidFill>
                  <a:srgbClr val="00B050"/>
                </a:solidFill>
                <a:latin typeface="#9Slide05 Lobster" panose="02000506000000020003" pitchFamily="2" charset="0"/>
                <a:ea typeface="#9Slide02 Noi dung dai" panose="02000000000000000000" pitchFamily="2" charset="0"/>
              </a:rPr>
              <a:t>bằng</a:t>
            </a:r>
            <a:r>
              <a:rPr lang="en-US" sz="2400">
                <a:solidFill>
                  <a:srgbClr val="002060"/>
                </a:solidFill>
                <a:latin typeface="#9Slide05 Lobster" panose="02000506000000020003" pitchFamily="2" charset="0"/>
                <a:ea typeface="#9Slide02 Noi dung dai" panose="02000000000000000000" pitchFamily="2" charset="0"/>
              </a:rPr>
              <a:t>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p>
        </p:txBody>
      </p:sp>
      <p:sp>
        <p:nvSpPr>
          <p:cNvPr id="13" name="Rounded Rectangle 12"/>
          <p:cNvSpPr/>
          <p:nvPr/>
        </p:nvSpPr>
        <p:spPr>
          <a:xfrm>
            <a:off x="333772" y="928924"/>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
        <p:nvSpPr>
          <p:cNvPr id="9" name="Oval 8"/>
          <p:cNvSpPr/>
          <p:nvPr/>
        </p:nvSpPr>
        <p:spPr>
          <a:xfrm>
            <a:off x="251415" y="2942139"/>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251415" y="994475"/>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1" name="Oval 10"/>
          <p:cNvSpPr/>
          <p:nvPr/>
        </p:nvSpPr>
        <p:spPr>
          <a:xfrm>
            <a:off x="251415" y="4889803"/>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33921"/>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263605"/>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78F58F5-1133-4A05-A119-E648EDC997EA}"/>
              </a:ext>
            </a:extLst>
          </p:cNvPr>
          <p:cNvGrpSpPr/>
          <p:nvPr/>
        </p:nvGrpSpPr>
        <p:grpSpPr>
          <a:xfrm>
            <a:off x="8964604" y="2927730"/>
            <a:ext cx="2507007" cy="1899327"/>
            <a:chOff x="5854916" y="6714273"/>
            <a:chExt cx="3938819" cy="2705608"/>
          </a:xfrm>
        </p:grpSpPr>
        <p:grpSp>
          <p:nvGrpSpPr>
            <p:cNvPr id="31" name="Group 30">
              <a:extLst>
                <a:ext uri="{FF2B5EF4-FFF2-40B4-BE49-F238E27FC236}">
                  <a16:creationId xmlns:a16="http://schemas.microsoft.com/office/drawing/2014/main" id="{2AEBDAD1-25E3-4D86-8C34-6F774FA73769}"/>
                </a:ext>
              </a:extLst>
            </p:cNvPr>
            <p:cNvGrpSpPr/>
            <p:nvPr/>
          </p:nvGrpSpPr>
          <p:grpSpPr>
            <a:xfrm>
              <a:off x="5854916" y="6714273"/>
              <a:ext cx="1125512" cy="1814086"/>
              <a:chOff x="1581374" y="2833470"/>
              <a:chExt cx="1125512" cy="1814086"/>
            </a:xfrm>
          </p:grpSpPr>
          <p:sp>
            <p:nvSpPr>
              <p:cNvPr id="32" name="Cube 31">
                <a:extLst>
                  <a:ext uri="{FF2B5EF4-FFF2-40B4-BE49-F238E27FC236}">
                    <a16:creationId xmlns:a16="http://schemas.microsoft.com/office/drawing/2014/main" id="{92AAAEB8-27C7-4FB7-BED6-496C5B8CB4A9}"/>
                  </a:ext>
                </a:extLst>
              </p:cNvPr>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EA8888C-8310-4E43-A17A-0A8C1C1B568C}"/>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DC2777A-0E4E-4FCE-BBF0-F6EB3095EB95}"/>
                  </a:ext>
                </a:extLst>
              </p:cNvPr>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023F3FF3-25E7-43C8-AD17-4AEE256E0452}"/>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F4D0917-88BE-438A-9DE7-7600E2861198}"/>
                </a:ext>
              </a:extLst>
            </p:cNvPr>
            <p:cNvGrpSpPr/>
            <p:nvPr/>
          </p:nvGrpSpPr>
          <p:grpSpPr>
            <a:xfrm>
              <a:off x="7226541" y="6930633"/>
              <a:ext cx="2275335" cy="1584076"/>
              <a:chOff x="4215287" y="3061739"/>
              <a:chExt cx="2275335" cy="1584076"/>
            </a:xfrm>
          </p:grpSpPr>
          <p:sp>
            <p:nvSpPr>
              <p:cNvPr id="37" name="Cube 36">
                <a:extLst>
                  <a:ext uri="{FF2B5EF4-FFF2-40B4-BE49-F238E27FC236}">
                    <a16:creationId xmlns:a16="http://schemas.microsoft.com/office/drawing/2014/main" id="{27B579D0-2912-4FCF-BAA7-56C44CC378BB}"/>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98BC69E6-846A-4B63-BC21-5780922DDF21}"/>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3676D1D7-D1DB-4988-A893-AE511EEB4022}"/>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299403C-D090-4014-AF50-F82492E6EE93}"/>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0D9AC69-5581-4F34-827A-BC2F51F246DF}"/>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42" name="TextBox 41">
              <a:extLst>
                <a:ext uri="{FF2B5EF4-FFF2-40B4-BE49-F238E27FC236}">
                  <a16:creationId xmlns:a16="http://schemas.microsoft.com/office/drawing/2014/main" id="{AE82BD3A-467F-4FD1-AAB5-ADE7CC08316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grpSp>
        <p:nvGrpSpPr>
          <p:cNvPr id="4" name="Group 3">
            <a:extLst>
              <a:ext uri="{FF2B5EF4-FFF2-40B4-BE49-F238E27FC236}">
                <a16:creationId xmlns:a16="http://schemas.microsoft.com/office/drawing/2014/main" id="{960491CC-1265-43C1-9947-CE06B99E025F}"/>
              </a:ext>
            </a:extLst>
          </p:cNvPr>
          <p:cNvGrpSpPr/>
          <p:nvPr/>
        </p:nvGrpSpPr>
        <p:grpSpPr>
          <a:xfrm>
            <a:off x="8937005" y="4992712"/>
            <a:ext cx="3755996" cy="1742344"/>
            <a:chOff x="6942741" y="7711454"/>
            <a:chExt cx="3338475" cy="1548663"/>
          </a:xfrm>
        </p:grpSpPr>
        <p:grpSp>
          <p:nvGrpSpPr>
            <p:cNvPr id="43" name="Group 42">
              <a:extLst>
                <a:ext uri="{FF2B5EF4-FFF2-40B4-BE49-F238E27FC236}">
                  <a16:creationId xmlns:a16="http://schemas.microsoft.com/office/drawing/2014/main" id="{65AE2CF2-48B5-4225-8500-76DDC031ABDC}"/>
                </a:ext>
              </a:extLst>
            </p:cNvPr>
            <p:cNvGrpSpPr/>
            <p:nvPr/>
          </p:nvGrpSpPr>
          <p:grpSpPr>
            <a:xfrm>
              <a:off x="6942741" y="7711454"/>
              <a:ext cx="888062" cy="908335"/>
              <a:chOff x="2451811" y="2672094"/>
              <a:chExt cx="1788166" cy="1828987"/>
            </a:xfrm>
          </p:grpSpPr>
          <p:grpSp>
            <p:nvGrpSpPr>
              <p:cNvPr id="44" name="Group 43">
                <a:extLst>
                  <a:ext uri="{FF2B5EF4-FFF2-40B4-BE49-F238E27FC236}">
                    <a16:creationId xmlns:a16="http://schemas.microsoft.com/office/drawing/2014/main" id="{49E03BF4-C66A-4342-9D68-DE167615A542}"/>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a:extLst>
                    <a:ext uri="{FF2B5EF4-FFF2-40B4-BE49-F238E27FC236}">
                      <a16:creationId xmlns:a16="http://schemas.microsoft.com/office/drawing/2014/main" id="{5B5C663D-A094-4FAE-A579-38378B5DC08D}"/>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0AB4817B-4A2B-4401-8E41-A4844F2FE9D3}"/>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5A3CF1E-C42C-4700-92EA-D466122B1040}"/>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F83A91AE-06B3-43E7-A8C7-66B3BB2283D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a:extLst>
                  <a:ext uri="{FF2B5EF4-FFF2-40B4-BE49-F238E27FC236}">
                    <a16:creationId xmlns:a16="http://schemas.microsoft.com/office/drawing/2014/main" id="{AEC33465-21C6-4605-87FF-B4D5E3CAB332}"/>
                  </a:ext>
                </a:extLst>
              </p:cNvPr>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71CDCE3D-BBE0-4BC8-9D88-3996CAB6DBDE}"/>
                  </a:ext>
                </a:extLst>
              </p:cNvPr>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909517BE-4119-4AB3-9C61-DAA16BFA2A6F}"/>
                </a:ext>
              </a:extLst>
            </p:cNvPr>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a:extLst>
                  <a:ext uri="{FF2B5EF4-FFF2-40B4-BE49-F238E27FC236}">
                    <a16:creationId xmlns:a16="http://schemas.microsoft.com/office/drawing/2014/main" id="{D69892AC-BC67-48B4-9739-B098388A49D8}"/>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853EC58C-07CD-46B2-B692-0BAC308410BD}"/>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0281C531-4C67-46F4-A949-74C6B4C6B10B}"/>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23CAE6B4-F278-4241-9636-AA7000EE1DF5}"/>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4A76FBF2-CCB9-4720-B83B-52C3BED13075}"/>
                </a:ext>
              </a:extLst>
            </p:cNvPr>
            <p:cNvGrpSpPr/>
            <p:nvPr/>
          </p:nvGrpSpPr>
          <p:grpSpPr>
            <a:xfrm>
              <a:off x="8876296" y="8055717"/>
              <a:ext cx="558880" cy="564072"/>
              <a:chOff x="7131060" y="3365288"/>
              <a:chExt cx="1125338" cy="1135793"/>
            </a:xfrm>
          </p:grpSpPr>
          <p:sp>
            <p:nvSpPr>
              <p:cNvPr id="57" name="Cube 56">
                <a:extLst>
                  <a:ext uri="{FF2B5EF4-FFF2-40B4-BE49-F238E27FC236}">
                    <a16:creationId xmlns:a16="http://schemas.microsoft.com/office/drawing/2014/main" id="{427C8B21-3438-4388-BD31-3E68F04F3537}"/>
                  </a:ext>
                </a:extLst>
              </p:cNvPr>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2DAE9146-EA18-427A-B9ED-780167E33B8F}"/>
                  </a:ext>
                </a:extLst>
              </p:cNvPr>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46384DFA-FBD2-4B06-BFE6-1351BFB8D275}"/>
                </a:ext>
              </a:extLst>
            </p:cNvPr>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p>
          </p:txBody>
        </p:sp>
      </p:grpSp>
    </p:spTree>
    <p:extLst>
      <p:ext uri="{BB962C8B-B14F-4D97-AF65-F5344CB8AC3E}">
        <p14:creationId xmlns:p14="http://schemas.microsoft.com/office/powerpoint/2010/main" val="343704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90B635-470B-457C-A415-0C20FF455647}"/>
              </a:ext>
            </a:extLst>
          </p:cNvPr>
          <p:cNvGrpSpPr/>
          <p:nvPr/>
        </p:nvGrpSpPr>
        <p:grpSpPr>
          <a:xfrm>
            <a:off x="-238125" y="4106836"/>
            <a:ext cx="12430125" cy="7031324"/>
            <a:chOff x="-238125" y="-173324"/>
            <a:chExt cx="12430125" cy="7031324"/>
          </a:xfrm>
        </p:grpSpPr>
        <p:pic>
          <p:nvPicPr>
            <p:cNvPr id="5" name="Picture 4">
              <a:extLst>
                <a:ext uri="{FF2B5EF4-FFF2-40B4-BE49-F238E27FC236}">
                  <a16:creationId xmlns:a16="http://schemas.microsoft.com/office/drawing/2014/main" id="{BB06AC92-86FE-4563-B7F0-297BA24B6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173324"/>
              <a:ext cx="3524250" cy="2857500"/>
            </a:xfrm>
            <a:prstGeom prst="rect">
              <a:avLst/>
            </a:prstGeom>
          </p:spPr>
        </p:pic>
        <p:sp>
          <p:nvSpPr>
            <p:cNvPr id="6" name="Rectangle 5">
              <a:extLst>
                <a:ext uri="{FF2B5EF4-FFF2-40B4-BE49-F238E27FC236}">
                  <a16:creationId xmlns:a16="http://schemas.microsoft.com/office/drawing/2014/main" id="{DA6D3FA2-E9EF-4C33-B5A2-F5B91E518C3F}"/>
                </a:ext>
              </a:extLst>
            </p:cNvPr>
            <p:cNvSpPr/>
            <p:nvPr/>
          </p:nvSpPr>
          <p:spPr>
            <a:xfrm>
              <a:off x="0" y="2563318"/>
              <a:ext cx="12192000" cy="4294682"/>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CF2FBD2-1A40-4A7B-9B22-7091657DA999}"/>
              </a:ext>
            </a:extLst>
          </p:cNvPr>
          <p:cNvSpPr txBox="1"/>
          <p:nvPr/>
        </p:nvSpPr>
        <p:spPr>
          <a:xfrm>
            <a:off x="434715" y="7075357"/>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VẬN</a:t>
            </a:r>
            <a:r>
              <a:rPr lang="en-US" sz="6600">
                <a:ln>
                  <a:solidFill>
                    <a:schemeClr val="tx1">
                      <a:lumMod val="75000"/>
                      <a:lumOff val="25000"/>
                    </a:schemeClr>
                  </a:solidFill>
                </a:ln>
                <a:latin typeface="#9Slide07 IcielKoni" pitchFamily="2" charset="0"/>
              </a:rPr>
              <a:t> </a:t>
            </a:r>
            <a:r>
              <a:rPr lang="en-US" sz="6600">
                <a:ln>
                  <a:solidFill>
                    <a:schemeClr val="tx1">
                      <a:lumMod val="75000"/>
                      <a:lumOff val="25000"/>
                    </a:schemeClr>
                  </a:solidFill>
                </a:ln>
                <a:solidFill>
                  <a:schemeClr val="bg1">
                    <a:lumMod val="50000"/>
                  </a:schemeClr>
                </a:solidFill>
                <a:latin typeface="#9Slide07 IcielKoni" pitchFamily="2" charset="0"/>
              </a:rPr>
              <a:t>DỤNG</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extLst>
      <p:ext uri="{BB962C8B-B14F-4D97-AF65-F5344CB8AC3E}">
        <p14:creationId xmlns:p14="http://schemas.microsoft.com/office/powerpoint/2010/main" val="20815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0 L 0 -0.55231 " pathEditMode="relative" rAng="0" ptsTypes="AA">
                                      <p:cBhvr>
                                        <p:cTn id="6" dur="2000" fill="hold"/>
                                        <p:tgtEl>
                                          <p:spTgt spid="8"/>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4.375E-6 -2.59259E-6 L 0.0004 -0.57801 " pathEditMode="relative" rAng="0" ptsTypes="AA">
                                      <p:cBhvr>
                                        <p:cTn id="8" dur="2000" fill="hold"/>
                                        <p:tgtEl>
                                          <p:spTgt spid="7"/>
                                        </p:tgtEl>
                                        <p:attrNameLst>
                                          <p:attrName>ppt_x</p:attrName>
                                          <p:attrName>ppt_y</p:attrName>
                                        </p:attrNameLst>
                                      </p:cBhvr>
                                      <p:rCtr x="13" y="-2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EBEC00-4156-4A40-9377-FB67380215A4}"/>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B223F8FB-E010-4682-ACA2-7F4B87AB6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3042"/>
            <a:ext cx="1919111" cy="2398889"/>
          </a:xfrm>
          <a:prstGeom prst="rect">
            <a:avLst/>
          </a:prstGeom>
        </p:spPr>
      </p:pic>
      <p:pic>
        <p:nvPicPr>
          <p:cNvPr id="8" name="Picture 7">
            <a:extLst>
              <a:ext uri="{FF2B5EF4-FFF2-40B4-BE49-F238E27FC236}">
                <a16:creationId xmlns:a16="http://schemas.microsoft.com/office/drawing/2014/main" id="{70B1D214-6AB5-4AB2-ACA9-C6093AF0E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9" name="TextBox 8">
            <a:extLst>
              <a:ext uri="{FF2B5EF4-FFF2-40B4-BE49-F238E27FC236}">
                <a16:creationId xmlns:a16="http://schemas.microsoft.com/office/drawing/2014/main" id="{EF554820-732B-47B3-AB6E-47900B9FF2C9}"/>
              </a:ext>
            </a:extLst>
          </p:cNvPr>
          <p:cNvSpPr txBox="1"/>
          <p:nvPr/>
        </p:nvSpPr>
        <p:spPr>
          <a:xfrm>
            <a:off x="2127934" y="2875002"/>
            <a:ext cx="7978592" cy="1107996"/>
          </a:xfrm>
          <a:prstGeom prst="rect">
            <a:avLst/>
          </a:prstGeom>
          <a:noFill/>
        </p:spPr>
        <p:txBody>
          <a:bodyPr wrap="square" rtlCol="0">
            <a:spAutoFit/>
          </a:bodyPr>
          <a:lstStyle/>
          <a:p>
            <a:pPr algn="ctr"/>
            <a:r>
              <a:rPr lang="en-US" sz="6600" b="1">
                <a:ln w="12700">
                  <a:solidFill>
                    <a:schemeClr val="tx1"/>
                  </a:solidFill>
                </a:ln>
                <a:solidFill>
                  <a:srgbClr val="DA5C45"/>
                </a:solidFill>
                <a:latin typeface="#9Slide07 IcielCadena" panose="02000503000000020004" pitchFamily="2" charset="0"/>
              </a:rPr>
              <a:t>Bài tập 1</a:t>
            </a:r>
            <a:endParaRPr lang="vi-VN" sz="6600" b="1">
              <a:ln w="12700">
                <a:solidFill>
                  <a:schemeClr val="tx1"/>
                </a:solidFill>
              </a:ln>
              <a:solidFill>
                <a:srgbClr val="DA5C45"/>
              </a:solidFill>
              <a:latin typeface="#9Slide07 IcielCadena" panose="02000503000000020004" pitchFamily="2" charset="0"/>
            </a:endParaRPr>
          </a:p>
        </p:txBody>
      </p:sp>
      <p:grpSp>
        <p:nvGrpSpPr>
          <p:cNvPr id="12" name="Group 11">
            <a:extLst>
              <a:ext uri="{FF2B5EF4-FFF2-40B4-BE49-F238E27FC236}">
                <a16:creationId xmlns:a16="http://schemas.microsoft.com/office/drawing/2014/main" id="{F190C108-1CE4-48AA-9DC8-2A736DCFA0C4}"/>
              </a:ext>
            </a:extLst>
          </p:cNvPr>
          <p:cNvGrpSpPr/>
          <p:nvPr/>
        </p:nvGrpSpPr>
        <p:grpSpPr>
          <a:xfrm>
            <a:off x="1145577" y="7251977"/>
            <a:ext cx="9426222" cy="5703434"/>
            <a:chOff x="643467" y="559077"/>
            <a:chExt cx="9426222" cy="5703434"/>
          </a:xfrm>
        </p:grpSpPr>
        <p:sp>
          <p:nvSpPr>
            <p:cNvPr id="13" name="Rectangle 12">
              <a:extLst>
                <a:ext uri="{FF2B5EF4-FFF2-40B4-BE49-F238E27FC236}">
                  <a16:creationId xmlns:a16="http://schemas.microsoft.com/office/drawing/2014/main" id="{C53D17D1-613C-400F-AC3E-9FE85E26B02F}"/>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shape&#10;&#10;Description automatically generated">
              <a:extLst>
                <a:ext uri="{FF2B5EF4-FFF2-40B4-BE49-F238E27FC236}">
                  <a16:creationId xmlns:a16="http://schemas.microsoft.com/office/drawing/2014/main" id="{9508FD87-2138-4D53-A617-A002D59943D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571203"/>
              <a:ext cx="1540934" cy="1691308"/>
            </a:xfrm>
            <a:prstGeom prst="rect">
              <a:avLst/>
            </a:prstGeom>
          </p:spPr>
        </p:pic>
      </p:grpSp>
      <p:pic>
        <p:nvPicPr>
          <p:cNvPr id="15" name="Picture 14" descr="A picture containing text&#10;&#10;Description automatically generated">
            <a:extLst>
              <a:ext uri="{FF2B5EF4-FFF2-40B4-BE49-F238E27FC236}">
                <a16:creationId xmlns:a16="http://schemas.microsoft.com/office/drawing/2014/main" id="{5DE5BD13-6F91-4568-B6E5-4E7DE7333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Tree>
    <p:extLst>
      <p:ext uri="{BB962C8B-B14F-4D97-AF65-F5344CB8AC3E}">
        <p14:creationId xmlns:p14="http://schemas.microsoft.com/office/powerpoint/2010/main" val="5318303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91ACC-340D-45E8-B89B-196F9A014521}"/>
              </a:ext>
            </a:extLst>
          </p:cNvPr>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90" y="2868571"/>
            <a:ext cx="4722112" cy="2698819"/>
          </a:xfrm>
          <a:prstGeom prst="rect">
            <a:avLst/>
          </a:prstGeom>
        </p:spPr>
      </p:pic>
      <p:sp>
        <p:nvSpPr>
          <p:cNvPr id="11" name="Rectangle 10">
            <a:extLst>
              <a:ext uri="{FF2B5EF4-FFF2-40B4-BE49-F238E27FC236}">
                <a16:creationId xmlns:a16="http://schemas.microsoft.com/office/drawing/2014/main" id="{F7B61072-CB40-491A-B859-F8CD36812120}"/>
              </a:ext>
            </a:extLst>
          </p:cNvPr>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C006F195-A3D8-437F-A986-D48C4B423C21}"/>
              </a:ext>
            </a:extLst>
          </p:cNvPr>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F3550243-8F56-4B93-A0A9-4DDB328CD61A}"/>
              </a:ext>
            </a:extLst>
          </p:cNvPr>
          <p:cNvGrpSpPr/>
          <p:nvPr/>
        </p:nvGrpSpPr>
        <p:grpSpPr>
          <a:xfrm>
            <a:off x="5016292" y="156754"/>
            <a:ext cx="7028618" cy="6009303"/>
            <a:chOff x="5016293" y="647700"/>
            <a:chExt cx="7028618" cy="4787900"/>
          </a:xfrm>
        </p:grpSpPr>
        <p:sp>
          <p:nvSpPr>
            <p:cNvPr id="18" name="Rectangle: Rounded Corners 17">
              <a:extLst>
                <a:ext uri="{FF2B5EF4-FFF2-40B4-BE49-F238E27FC236}">
                  <a16:creationId xmlns:a16="http://schemas.microsoft.com/office/drawing/2014/main" id="{9026E8C9-6CC0-45A9-8AC7-EF70BDCD2EE0}"/>
                </a:ext>
              </a:extLst>
            </p:cNvPr>
            <p:cNvSpPr/>
            <p:nvPr/>
          </p:nvSpPr>
          <p:spPr>
            <a:xfrm>
              <a:off x="5016293" y="647700"/>
              <a:ext cx="7028618" cy="4787900"/>
            </a:xfrm>
            <a:prstGeom prst="roundRect">
              <a:avLst>
                <a:gd name="adj" fmla="val 3898"/>
              </a:avLst>
            </a:prstGeom>
            <a:solidFill>
              <a:srgbClr val="FEABA4"/>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46A55F27-F1F8-48F3-B79D-1B457567811C}"/>
                </a:ext>
              </a:extLst>
            </p:cNvPr>
            <p:cNvSpPr/>
            <p:nvPr/>
          </p:nvSpPr>
          <p:spPr>
            <a:xfrm>
              <a:off x="5277683" y="927100"/>
              <a:ext cx="6052591" cy="4216400"/>
            </a:xfrm>
            <a:prstGeom prst="roundRect">
              <a:avLst>
                <a:gd name="adj" fmla="val 5263"/>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75E74FCB-F080-4DFB-A409-BCC105A0C014}"/>
                </a:ext>
              </a:extLst>
            </p:cNvPr>
            <p:cNvSpPr/>
            <p:nvPr/>
          </p:nvSpPr>
          <p:spPr>
            <a:xfrm>
              <a:off x="11421836" y="2775042"/>
              <a:ext cx="531513" cy="5205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 name="Picture 22">
            <a:extLst>
              <a:ext uri="{FF2B5EF4-FFF2-40B4-BE49-F238E27FC236}">
                <a16:creationId xmlns:a16="http://schemas.microsoft.com/office/drawing/2014/main" id="{971C8F26-AA72-4543-972F-252048BB8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9ECCBE86-6882-443B-9315-957016CBFFD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p:blipFill>
        <p:spPr>
          <a:xfrm>
            <a:off x="9935040" y="4820089"/>
            <a:ext cx="2568498" cy="2364678"/>
          </a:xfrm>
          <a:prstGeom prst="rect">
            <a:avLst/>
          </a:prstGeom>
        </p:spPr>
      </p:pic>
      <p:sp>
        <p:nvSpPr>
          <p:cNvPr id="28" name="TextBox 27">
            <a:extLst>
              <a:ext uri="{FF2B5EF4-FFF2-40B4-BE49-F238E27FC236}">
                <a16:creationId xmlns:a16="http://schemas.microsoft.com/office/drawing/2014/main" id="{82D8D965-2FE1-4355-9267-4B7B58938D3D}"/>
              </a:ext>
            </a:extLst>
          </p:cNvPr>
          <p:cNvSpPr txBox="1"/>
          <p:nvPr/>
        </p:nvSpPr>
        <p:spPr>
          <a:xfrm>
            <a:off x="5398574" y="594913"/>
            <a:ext cx="5876171" cy="5570756"/>
          </a:xfrm>
          <a:prstGeom prst="rect">
            <a:avLst/>
          </a:prstGeom>
          <a:noFill/>
        </p:spPr>
        <p:txBody>
          <a:bodyPr wrap="square" rtlCol="0">
            <a:spAutoFit/>
          </a:bodyPr>
          <a:lstStyle/>
          <a:p>
            <a:pPr marL="342900" indent="-342900" algn="just">
              <a:buAutoNum type="arabicPeriod"/>
            </a:pPr>
            <a:r>
              <a:rPr lang="en-US" sz="2800">
                <a:latin typeface="#9Slide07 IcielCadena" panose="02000503000000020004" pitchFamily="2" charset="0"/>
              </a:rPr>
              <a:t> Kiến thức:</a:t>
            </a:r>
          </a:p>
          <a:p>
            <a:pPr algn="just"/>
            <a:r>
              <a:rPr lang="en-US" sz="2400">
                <a:latin typeface="#9Slide02 Noi dung dai" panose="02000000000000000000" pitchFamily="2" charset="0"/>
                <a:ea typeface="#9Slide02 Noi dung dai" panose="02000000000000000000" pitchFamily="2" charset="0"/>
              </a:rPr>
              <a:t>- Trình bày được khái niêm thể tích của một hình.</a:t>
            </a:r>
          </a:p>
          <a:p>
            <a:pPr algn="just"/>
            <a:r>
              <a:rPr lang="en-US" sz="2400">
                <a:latin typeface="#9Slide02 Noi dung dai" panose="02000000000000000000" pitchFamily="2" charset="0"/>
                <a:ea typeface="#9Slide02 Noi dung dai" panose="02000000000000000000" pitchFamily="2" charset="0"/>
              </a:rPr>
              <a:t>- Nêu được tính chất có liên quan đến thể tích của một hình.</a:t>
            </a:r>
          </a:p>
          <a:p>
            <a:pPr algn="just"/>
            <a:r>
              <a:rPr lang="en-US" sz="2800">
                <a:latin typeface="#9Slide07 IcielCadena" panose="02000503000000020004" pitchFamily="2" charset="0"/>
              </a:rPr>
              <a:t>2. Kĩ năng:</a:t>
            </a:r>
          </a:p>
          <a:p>
            <a:pPr algn="just"/>
            <a:r>
              <a:rPr lang="en-US" sz="2400">
                <a:latin typeface="#9Slide02 Noi dung dai" panose="02000000000000000000" pitchFamily="2" charset="0"/>
                <a:ea typeface="#9Slide02 Noi dung dai" panose="02000000000000000000" pitchFamily="2" charset="0"/>
              </a:rPr>
              <a:t>- So sánh được thể tích của hai hình trong một số tình huống đơn giản.</a:t>
            </a:r>
          </a:p>
          <a:p>
            <a:pPr algn="just"/>
            <a:r>
              <a:rPr lang="en-US" sz="2800">
                <a:latin typeface="#9Slide07 IcielCadena" panose="02000503000000020004" pitchFamily="2" charset="0"/>
              </a:rPr>
              <a:t>3. Thái độ: </a:t>
            </a:r>
          </a:p>
          <a:p>
            <a:pPr algn="just"/>
            <a:r>
              <a:rPr lang="en-US" sz="2400">
                <a:latin typeface="#9Slide02 Noi dung dai" panose="02000000000000000000" pitchFamily="2" charset="0"/>
                <a:ea typeface="#9Slide02 Noi dung dai" panose="02000000000000000000" pitchFamily="2" charset="0"/>
              </a:rPr>
              <a:t>- Yêu thích môn học.</a:t>
            </a:r>
          </a:p>
          <a:p>
            <a:pPr algn="just"/>
            <a:r>
              <a:rPr lang="en-US" sz="2800">
                <a:latin typeface="#9Slide07 IcielCadena" panose="02000503000000020004" pitchFamily="2" charset="0"/>
              </a:rPr>
              <a:t>4. Phát triển năng lực:</a:t>
            </a:r>
          </a:p>
          <a:p>
            <a:pPr algn="just"/>
            <a:r>
              <a:rPr lang="en-US" sz="2400">
                <a:latin typeface="#9Slide02 Noi dung dai" panose="02000000000000000000" pitchFamily="2" charset="0"/>
                <a:ea typeface="#9Slide02 Noi dung dai" panose="02000000000000000000" pitchFamily="2" charset="0"/>
              </a:rPr>
              <a:t>- NL tư duy và lập luận toán học.</a:t>
            </a:r>
          </a:p>
          <a:p>
            <a:pPr algn="just"/>
            <a:r>
              <a:rPr lang="en-US" sz="2400">
                <a:latin typeface="#9Slide02 Noi dung dai" panose="02000000000000000000" pitchFamily="2" charset="0"/>
                <a:ea typeface="#9Slide02 Noi dung dai" panose="02000000000000000000" pitchFamily="2" charset="0"/>
              </a:rPr>
              <a:t>- NL giải quyết vấn đề toán học,...</a:t>
            </a:r>
          </a:p>
          <a:p>
            <a:pPr algn="just"/>
            <a:r>
              <a:rPr lang="en-US" sz="2800">
                <a:latin typeface="iCiel Cadena" panose="02000503000000020004" pitchFamily="50" charset="0"/>
              </a:rPr>
              <a:t> </a:t>
            </a:r>
            <a:endParaRPr lang="vi-VN" sz="2800"/>
          </a:p>
        </p:txBody>
      </p:sp>
      <p:sp>
        <p:nvSpPr>
          <p:cNvPr id="15" name="TextBox 14">
            <a:extLst>
              <a:ext uri="{FF2B5EF4-FFF2-40B4-BE49-F238E27FC236}">
                <a16:creationId xmlns:a16="http://schemas.microsoft.com/office/drawing/2014/main" id="{9B44BF21-99CD-4ABB-A945-455340EC1805}"/>
              </a:ext>
            </a:extLst>
          </p:cNvPr>
          <p:cNvSpPr txBox="1"/>
          <p:nvPr/>
        </p:nvSpPr>
        <p:spPr>
          <a:xfrm>
            <a:off x="73545" y="1388785"/>
            <a:ext cx="5172892" cy="1015663"/>
          </a:xfrm>
          <a:prstGeom prst="rect">
            <a:avLst/>
          </a:prstGeom>
          <a:noFill/>
        </p:spPr>
        <p:txBody>
          <a:bodyPr wrap="square" rtlCol="0">
            <a:spAutoFit/>
          </a:bodyPr>
          <a:lstStyle/>
          <a:p>
            <a:pPr algn="ctr"/>
            <a:r>
              <a:rPr lang="en-US" sz="6000">
                <a:solidFill>
                  <a:schemeClr val="bg1"/>
                </a:solidFill>
                <a:latin typeface="#9Slide07 IcielKoni" pitchFamily="2" charset="0"/>
              </a:rPr>
              <a:t>Mục tiêu</a:t>
            </a:r>
          </a:p>
        </p:txBody>
      </p:sp>
      <p:sp>
        <p:nvSpPr>
          <p:cNvPr id="2" name="TextBox 1">
            <a:extLst>
              <a:ext uri="{FF2B5EF4-FFF2-40B4-BE49-F238E27FC236}">
                <a16:creationId xmlns:a16="http://schemas.microsoft.com/office/drawing/2014/main" id="{FD84CE77-DB77-49EF-A590-478A6CE84BD6}"/>
              </a:ext>
            </a:extLst>
          </p:cNvPr>
          <p:cNvSpPr txBox="1"/>
          <p:nvPr/>
        </p:nvSpPr>
        <p:spPr>
          <a:xfrm>
            <a:off x="31245" y="1461022"/>
            <a:ext cx="5172892" cy="1015663"/>
          </a:xfrm>
          <a:prstGeom prst="rect">
            <a:avLst/>
          </a:prstGeom>
          <a:noFill/>
        </p:spPr>
        <p:txBody>
          <a:bodyPr wrap="square" rtlCol="0">
            <a:spAutoFit/>
          </a:bodyPr>
          <a:lstStyle/>
          <a:p>
            <a:pPr algn="ctr"/>
            <a:r>
              <a:rPr lang="en-US" sz="6000">
                <a:latin typeface="#9Slide07 IcielKoni" pitchFamily="2" charset="0"/>
              </a:rPr>
              <a:t>Mục tiêu</a:t>
            </a:r>
          </a:p>
        </p:txBody>
      </p:sp>
    </p:spTree>
    <p:extLst>
      <p:ext uri="{BB962C8B-B14F-4D97-AF65-F5344CB8AC3E}">
        <p14:creationId xmlns:p14="http://schemas.microsoft.com/office/powerpoint/2010/main" val="30289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1+#ppt_w/2"/>
                                          </p:val>
                                        </p:tav>
                                        <p:tav tm="100000">
                                          <p:val>
                                            <p:strVal val="#ppt_x"/>
                                          </p:val>
                                        </p:tav>
                                      </p:tavLst>
                                    </p:anim>
                                    <p:anim calcmode="lin" valueType="num">
                                      <p:cBhvr additive="base">
                                        <p:cTn id="16" dur="1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6" decel="100000"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 presetClass="entr" presetSubtype="9" decel="10000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0-#ppt_h/2"/>
                                          </p:val>
                                        </p:tav>
                                        <p:tav tm="100000">
                                          <p:val>
                                            <p:strVal val="#ppt_y"/>
                                          </p:val>
                                        </p:tav>
                                      </p:tavLst>
                                    </p:anim>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2300"/>
                            </p:stCondLst>
                            <p:childTnLst>
                              <p:par>
                                <p:cTn id="36" presetID="10" presetClass="entr" presetSubtype="0" fill="hold"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500"/>
                                        <p:tgtEl>
                                          <p:spTgt spid="28">
                                            <p:txEl>
                                              <p:pRg st="0" end="0"/>
                                            </p:txEl>
                                          </p:spTgt>
                                        </p:tgtEl>
                                      </p:cBhvr>
                                    </p:animEffect>
                                  </p:childTnLst>
                                </p:cTn>
                              </p:par>
                            </p:childTnLst>
                          </p:cTn>
                        </p:par>
                        <p:par>
                          <p:cTn id="39" fill="hold">
                            <p:stCondLst>
                              <p:cond delay="2800"/>
                            </p:stCondLst>
                            <p:childTnLst>
                              <p:par>
                                <p:cTn id="40" presetID="10" presetClass="entr" presetSubtype="0" fill="hold" nodeType="afterEffect">
                                  <p:stCondLst>
                                    <p:cond delay="0"/>
                                  </p:stCondLst>
                                  <p:childTnLst>
                                    <p:set>
                                      <p:cBhvr>
                                        <p:cTn id="41" dur="1" fill="hold">
                                          <p:stCondLst>
                                            <p:cond delay="0"/>
                                          </p:stCondLst>
                                        </p:cTn>
                                        <p:tgtEl>
                                          <p:spTgt spid="28">
                                            <p:txEl>
                                              <p:pRg st="1" end="1"/>
                                            </p:txEl>
                                          </p:spTgt>
                                        </p:tgtEl>
                                        <p:attrNameLst>
                                          <p:attrName>style.visibility</p:attrName>
                                        </p:attrNameLst>
                                      </p:cBhvr>
                                      <p:to>
                                        <p:strVal val="visible"/>
                                      </p:to>
                                    </p:set>
                                    <p:animEffect transition="in" filter="fade">
                                      <p:cBhvr>
                                        <p:cTn id="42" dur="500"/>
                                        <p:tgtEl>
                                          <p:spTgt spid="28">
                                            <p:txEl>
                                              <p:pRg st="1" end="1"/>
                                            </p:txEl>
                                          </p:spTgt>
                                        </p:tgtEl>
                                      </p:cBhvr>
                                    </p:animEffect>
                                  </p:childTnLst>
                                </p:cTn>
                              </p:par>
                            </p:childTnLst>
                          </p:cTn>
                        </p:par>
                        <p:par>
                          <p:cTn id="43" fill="hold">
                            <p:stCondLst>
                              <p:cond delay="3300"/>
                            </p:stCondLst>
                            <p:childTnLst>
                              <p:par>
                                <p:cTn id="44" presetID="10" presetClass="entr" presetSubtype="0" fill="hold" nodeType="afterEffect">
                                  <p:stCondLst>
                                    <p:cond delay="0"/>
                                  </p:stCondLst>
                                  <p:childTnLst>
                                    <p:set>
                                      <p:cBhvr>
                                        <p:cTn id="45" dur="1" fill="hold">
                                          <p:stCondLst>
                                            <p:cond delay="0"/>
                                          </p:stCondLst>
                                        </p:cTn>
                                        <p:tgtEl>
                                          <p:spTgt spid="28">
                                            <p:txEl>
                                              <p:pRg st="2" end="2"/>
                                            </p:txEl>
                                          </p:spTgt>
                                        </p:tgtEl>
                                        <p:attrNameLst>
                                          <p:attrName>style.visibility</p:attrName>
                                        </p:attrNameLst>
                                      </p:cBhvr>
                                      <p:to>
                                        <p:strVal val="visible"/>
                                      </p:to>
                                    </p:set>
                                    <p:animEffect transition="in" filter="fade">
                                      <p:cBhvr>
                                        <p:cTn id="46" dur="500"/>
                                        <p:tgtEl>
                                          <p:spTgt spid="28">
                                            <p:txEl>
                                              <p:pRg st="2" end="2"/>
                                            </p:txEl>
                                          </p:spTgt>
                                        </p:tgtEl>
                                      </p:cBhvr>
                                    </p:animEffect>
                                  </p:childTnLst>
                                </p:cTn>
                              </p:par>
                            </p:childTnLst>
                          </p:cTn>
                        </p:par>
                        <p:par>
                          <p:cTn id="47" fill="hold">
                            <p:stCondLst>
                              <p:cond delay="3800"/>
                            </p:stCondLst>
                            <p:childTnLst>
                              <p:par>
                                <p:cTn id="48" presetID="10" presetClass="entr" presetSubtype="0" fill="hold" nodeType="afterEffect">
                                  <p:stCondLst>
                                    <p:cond delay="0"/>
                                  </p:stCondLst>
                                  <p:childTnLst>
                                    <p:set>
                                      <p:cBhvr>
                                        <p:cTn id="49" dur="1" fill="hold">
                                          <p:stCondLst>
                                            <p:cond delay="0"/>
                                          </p:stCondLst>
                                        </p:cTn>
                                        <p:tgtEl>
                                          <p:spTgt spid="28">
                                            <p:txEl>
                                              <p:pRg st="3" end="3"/>
                                            </p:txEl>
                                          </p:spTgt>
                                        </p:tgtEl>
                                        <p:attrNameLst>
                                          <p:attrName>style.visibility</p:attrName>
                                        </p:attrNameLst>
                                      </p:cBhvr>
                                      <p:to>
                                        <p:strVal val="visible"/>
                                      </p:to>
                                    </p:set>
                                    <p:animEffect transition="in" filter="fade">
                                      <p:cBhvr>
                                        <p:cTn id="50" dur="500"/>
                                        <p:tgtEl>
                                          <p:spTgt spid="28">
                                            <p:txEl>
                                              <p:pRg st="3" end="3"/>
                                            </p:txEl>
                                          </p:spTgt>
                                        </p:tgtEl>
                                      </p:cBhvr>
                                    </p:animEffect>
                                  </p:childTnLst>
                                </p:cTn>
                              </p:par>
                            </p:childTnLst>
                          </p:cTn>
                        </p:par>
                        <p:par>
                          <p:cTn id="51" fill="hold">
                            <p:stCondLst>
                              <p:cond delay="4300"/>
                            </p:stCondLst>
                            <p:childTnLst>
                              <p:par>
                                <p:cTn id="52" presetID="10" presetClass="entr" presetSubtype="0" fill="hold" nodeType="afterEffect">
                                  <p:stCondLst>
                                    <p:cond delay="0"/>
                                  </p:stCondLst>
                                  <p:childTnLst>
                                    <p:set>
                                      <p:cBhvr>
                                        <p:cTn id="53" dur="1" fill="hold">
                                          <p:stCondLst>
                                            <p:cond delay="0"/>
                                          </p:stCondLst>
                                        </p:cTn>
                                        <p:tgtEl>
                                          <p:spTgt spid="28">
                                            <p:txEl>
                                              <p:pRg st="4" end="4"/>
                                            </p:txEl>
                                          </p:spTgt>
                                        </p:tgtEl>
                                        <p:attrNameLst>
                                          <p:attrName>style.visibility</p:attrName>
                                        </p:attrNameLst>
                                      </p:cBhvr>
                                      <p:to>
                                        <p:strVal val="visible"/>
                                      </p:to>
                                    </p:set>
                                    <p:animEffect transition="in" filter="fade">
                                      <p:cBhvr>
                                        <p:cTn id="54" dur="500"/>
                                        <p:tgtEl>
                                          <p:spTgt spid="28">
                                            <p:txEl>
                                              <p:pRg st="4" end="4"/>
                                            </p:txEl>
                                          </p:spTgt>
                                        </p:tgtEl>
                                      </p:cBhvr>
                                    </p:animEffect>
                                  </p:childTnLst>
                                </p:cTn>
                              </p:par>
                            </p:childTnLst>
                          </p:cTn>
                        </p:par>
                        <p:par>
                          <p:cTn id="55" fill="hold">
                            <p:stCondLst>
                              <p:cond delay="4800"/>
                            </p:stCondLst>
                            <p:childTnLst>
                              <p:par>
                                <p:cTn id="56" presetID="10" presetClass="entr" presetSubtype="0" fill="hold" nodeType="afterEffect">
                                  <p:stCondLst>
                                    <p:cond delay="0"/>
                                  </p:stCondLst>
                                  <p:childTnLst>
                                    <p:set>
                                      <p:cBhvr>
                                        <p:cTn id="57" dur="1" fill="hold">
                                          <p:stCondLst>
                                            <p:cond delay="0"/>
                                          </p:stCondLst>
                                        </p:cTn>
                                        <p:tgtEl>
                                          <p:spTgt spid="28">
                                            <p:txEl>
                                              <p:pRg st="5" end="5"/>
                                            </p:txEl>
                                          </p:spTgt>
                                        </p:tgtEl>
                                        <p:attrNameLst>
                                          <p:attrName>style.visibility</p:attrName>
                                        </p:attrNameLst>
                                      </p:cBhvr>
                                      <p:to>
                                        <p:strVal val="visible"/>
                                      </p:to>
                                    </p:set>
                                    <p:animEffect transition="in" filter="fade">
                                      <p:cBhvr>
                                        <p:cTn id="58" dur="500"/>
                                        <p:tgtEl>
                                          <p:spTgt spid="28">
                                            <p:txEl>
                                              <p:pRg st="5" end="5"/>
                                            </p:txEl>
                                          </p:spTgt>
                                        </p:tgtEl>
                                      </p:cBhvr>
                                    </p:animEffect>
                                  </p:childTnLst>
                                </p:cTn>
                              </p:par>
                            </p:childTnLst>
                          </p:cTn>
                        </p:par>
                        <p:par>
                          <p:cTn id="59" fill="hold">
                            <p:stCondLst>
                              <p:cond delay="5300"/>
                            </p:stCondLst>
                            <p:childTnLst>
                              <p:par>
                                <p:cTn id="60" presetID="10" presetClass="entr" presetSubtype="0" fill="hold" nodeType="afterEffect">
                                  <p:stCondLst>
                                    <p:cond delay="0"/>
                                  </p:stCondLst>
                                  <p:childTnLst>
                                    <p:set>
                                      <p:cBhvr>
                                        <p:cTn id="61" dur="1" fill="hold">
                                          <p:stCondLst>
                                            <p:cond delay="0"/>
                                          </p:stCondLst>
                                        </p:cTn>
                                        <p:tgtEl>
                                          <p:spTgt spid="28">
                                            <p:txEl>
                                              <p:pRg st="6" end="6"/>
                                            </p:txEl>
                                          </p:spTgt>
                                        </p:tgtEl>
                                        <p:attrNameLst>
                                          <p:attrName>style.visibility</p:attrName>
                                        </p:attrNameLst>
                                      </p:cBhvr>
                                      <p:to>
                                        <p:strVal val="visible"/>
                                      </p:to>
                                    </p:set>
                                    <p:animEffect transition="in" filter="fade">
                                      <p:cBhvr>
                                        <p:cTn id="62" dur="500"/>
                                        <p:tgtEl>
                                          <p:spTgt spid="28">
                                            <p:txEl>
                                              <p:pRg st="6" end="6"/>
                                            </p:txEl>
                                          </p:spTgt>
                                        </p:tgtEl>
                                      </p:cBhvr>
                                    </p:animEffect>
                                  </p:childTnLst>
                                </p:cTn>
                              </p:par>
                            </p:childTnLst>
                          </p:cTn>
                        </p:par>
                        <p:par>
                          <p:cTn id="63" fill="hold">
                            <p:stCondLst>
                              <p:cond delay="5800"/>
                            </p:stCondLst>
                            <p:childTnLst>
                              <p:par>
                                <p:cTn id="64" presetID="10" presetClass="entr" presetSubtype="0" fill="hold" nodeType="afterEffect">
                                  <p:stCondLst>
                                    <p:cond delay="0"/>
                                  </p:stCondLst>
                                  <p:childTnLst>
                                    <p:set>
                                      <p:cBhvr>
                                        <p:cTn id="65" dur="1" fill="hold">
                                          <p:stCondLst>
                                            <p:cond delay="0"/>
                                          </p:stCondLst>
                                        </p:cTn>
                                        <p:tgtEl>
                                          <p:spTgt spid="28">
                                            <p:txEl>
                                              <p:pRg st="7" end="7"/>
                                            </p:txEl>
                                          </p:spTgt>
                                        </p:tgtEl>
                                        <p:attrNameLst>
                                          <p:attrName>style.visibility</p:attrName>
                                        </p:attrNameLst>
                                      </p:cBhvr>
                                      <p:to>
                                        <p:strVal val="visible"/>
                                      </p:to>
                                    </p:set>
                                    <p:animEffect transition="in" filter="fade">
                                      <p:cBhvr>
                                        <p:cTn id="66" dur="500"/>
                                        <p:tgtEl>
                                          <p:spTgt spid="28">
                                            <p:txEl>
                                              <p:pRg st="7" end="7"/>
                                            </p:txEl>
                                          </p:spTgt>
                                        </p:tgtEl>
                                      </p:cBhvr>
                                    </p:animEffect>
                                  </p:childTnLst>
                                </p:cTn>
                              </p:par>
                            </p:childTnLst>
                          </p:cTn>
                        </p:par>
                        <p:par>
                          <p:cTn id="67" fill="hold">
                            <p:stCondLst>
                              <p:cond delay="6300"/>
                            </p:stCondLst>
                            <p:childTnLst>
                              <p:par>
                                <p:cTn id="68" presetID="10" presetClass="entr" presetSubtype="0" fill="hold" nodeType="afterEffect">
                                  <p:stCondLst>
                                    <p:cond delay="0"/>
                                  </p:stCondLst>
                                  <p:childTnLst>
                                    <p:set>
                                      <p:cBhvr>
                                        <p:cTn id="69" dur="1" fill="hold">
                                          <p:stCondLst>
                                            <p:cond delay="0"/>
                                          </p:stCondLst>
                                        </p:cTn>
                                        <p:tgtEl>
                                          <p:spTgt spid="28">
                                            <p:txEl>
                                              <p:pRg st="8" end="8"/>
                                            </p:txEl>
                                          </p:spTgt>
                                        </p:tgtEl>
                                        <p:attrNameLst>
                                          <p:attrName>style.visibility</p:attrName>
                                        </p:attrNameLst>
                                      </p:cBhvr>
                                      <p:to>
                                        <p:strVal val="visible"/>
                                      </p:to>
                                    </p:set>
                                    <p:animEffect transition="in" filter="fade">
                                      <p:cBhvr>
                                        <p:cTn id="70" dur="500"/>
                                        <p:tgtEl>
                                          <p:spTgt spid="28">
                                            <p:txEl>
                                              <p:pRg st="8" end="8"/>
                                            </p:txEl>
                                          </p:spTgt>
                                        </p:tgtEl>
                                      </p:cBhvr>
                                    </p:animEffect>
                                  </p:childTnLst>
                                </p:cTn>
                              </p:par>
                            </p:childTnLst>
                          </p:cTn>
                        </p:par>
                        <p:par>
                          <p:cTn id="71" fill="hold">
                            <p:stCondLst>
                              <p:cond delay="6800"/>
                            </p:stCondLst>
                            <p:childTnLst>
                              <p:par>
                                <p:cTn id="72" presetID="10" presetClass="entr" presetSubtype="0" fill="hold" nodeType="afterEffect">
                                  <p:stCondLst>
                                    <p:cond delay="0"/>
                                  </p:stCondLst>
                                  <p:childTnLst>
                                    <p:set>
                                      <p:cBhvr>
                                        <p:cTn id="73" dur="1" fill="hold">
                                          <p:stCondLst>
                                            <p:cond delay="0"/>
                                          </p:stCondLst>
                                        </p:cTn>
                                        <p:tgtEl>
                                          <p:spTgt spid="28">
                                            <p:txEl>
                                              <p:pRg st="9" end="9"/>
                                            </p:txEl>
                                          </p:spTgt>
                                        </p:tgtEl>
                                        <p:attrNameLst>
                                          <p:attrName>style.visibility</p:attrName>
                                        </p:attrNameLst>
                                      </p:cBhvr>
                                      <p:to>
                                        <p:strVal val="visible"/>
                                      </p:to>
                                    </p:set>
                                    <p:animEffect transition="in" filter="fade">
                                      <p:cBhvr>
                                        <p:cTn id="74" dur="5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8" y="468645"/>
            <a:ext cx="9426222" cy="5863454"/>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21" name="Picture 20" descr="A picture containing text&#10;&#10;Description automatically generated">
            <a:extLst>
              <a:ext uri="{FF2B5EF4-FFF2-40B4-BE49-F238E27FC236}">
                <a16:creationId xmlns:a16="http://schemas.microsoft.com/office/drawing/2014/main" id="{7741999D-D435-4487-BE51-B1CE46591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
        <p:nvSpPr>
          <p:cNvPr id="24" name="TextBox 23">
            <a:extLst>
              <a:ext uri="{FF2B5EF4-FFF2-40B4-BE49-F238E27FC236}">
                <a16:creationId xmlns:a16="http://schemas.microsoft.com/office/drawing/2014/main" id="{F248C759-2F4C-4F34-AACB-C4B5857F7240}"/>
              </a:ext>
            </a:extLst>
          </p:cNvPr>
          <p:cNvSpPr txBox="1"/>
          <p:nvPr/>
        </p:nvSpPr>
        <p:spPr>
          <a:xfrm>
            <a:off x="3133833" y="541469"/>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4420110"/>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76702" y="5010918"/>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p>
        </p:txBody>
      </p:sp>
    </p:spTree>
    <p:extLst>
      <p:ext uri="{BB962C8B-B14F-4D97-AF65-F5344CB8AC3E}">
        <p14:creationId xmlns:p14="http://schemas.microsoft.com/office/powerpoint/2010/main" val="131150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2" y="453205"/>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24" name="TextBox 23">
            <a:extLst>
              <a:ext uri="{FF2B5EF4-FFF2-40B4-BE49-F238E27FC236}">
                <a16:creationId xmlns:a16="http://schemas.microsoft.com/office/drawing/2014/main" id="{F248C759-2F4C-4F34-AACB-C4B5857F7240}"/>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70" name="Cube 69">
            <a:extLst>
              <a:ext uri="{FF2B5EF4-FFF2-40B4-BE49-F238E27FC236}">
                <a16:creationId xmlns:a16="http://schemas.microsoft.com/office/drawing/2014/main" id="{4AC0D9DF-9DFE-4BC0-987D-0C44D6EAEFCB}"/>
              </a:ext>
            </a:extLst>
          </p:cNvPr>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40B9F023-2A19-42B4-B971-009BC465010F}"/>
              </a:ext>
            </a:extLst>
          </p:cNvPr>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63F57F07-EA73-4F3F-8952-B71FF8A55369}"/>
              </a:ext>
            </a:extLst>
          </p:cNvPr>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289A26A5-C233-4581-BCFB-AE919B13BC9A}"/>
              </a:ext>
            </a:extLst>
          </p:cNvPr>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5F58E0CE-6802-41CB-A780-1F41533E8B1A}"/>
              </a:ext>
            </a:extLst>
          </p:cNvPr>
          <p:cNvGrpSpPr/>
          <p:nvPr/>
        </p:nvGrpSpPr>
        <p:grpSpPr>
          <a:xfrm>
            <a:off x="5425247" y="2076212"/>
            <a:ext cx="759503" cy="1189834"/>
            <a:chOff x="1366157" y="2108055"/>
            <a:chExt cx="759503" cy="1189834"/>
          </a:xfrm>
        </p:grpSpPr>
        <p:sp>
          <p:nvSpPr>
            <p:cNvPr id="85" name="Cube 84">
              <a:extLst>
                <a:ext uri="{FF2B5EF4-FFF2-40B4-BE49-F238E27FC236}">
                  <a16:creationId xmlns:a16="http://schemas.microsoft.com/office/drawing/2014/main" id="{1EC1661B-69D4-41EB-AA8B-0D424961CA75}"/>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808AD14-0A17-4B99-8426-409558E59B79}"/>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0B2ADB1E-AD41-4DB8-A473-53A2C5B44242}"/>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31CA17E-2FA7-4D16-8E6C-4CF3DD343D3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2A16CC0C-9B74-4F2B-8B30-F3454176F605}"/>
              </a:ext>
            </a:extLst>
          </p:cNvPr>
          <p:cNvGrpSpPr/>
          <p:nvPr/>
        </p:nvGrpSpPr>
        <p:grpSpPr>
          <a:xfrm>
            <a:off x="5889989" y="2076212"/>
            <a:ext cx="761091" cy="1189834"/>
            <a:chOff x="1366157" y="2108055"/>
            <a:chExt cx="761091" cy="1189834"/>
          </a:xfrm>
        </p:grpSpPr>
        <p:sp>
          <p:nvSpPr>
            <p:cNvPr id="81" name="Cube 80">
              <a:extLst>
                <a:ext uri="{FF2B5EF4-FFF2-40B4-BE49-F238E27FC236}">
                  <a16:creationId xmlns:a16="http://schemas.microsoft.com/office/drawing/2014/main" id="{5A6EAEDB-2A0C-494B-931C-61C5818BCDE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F8275B4E-F0E5-4B25-8418-1A3AE4858F2B}"/>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55AF9493-D7CE-4B19-8B73-7F2BF856E21A}"/>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CD29D1F8-5389-4A21-92F6-B93F8AEE738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47ED37DD-1A5F-476D-BE87-FA8BDE441944}"/>
              </a:ext>
            </a:extLst>
          </p:cNvPr>
          <p:cNvGrpSpPr/>
          <p:nvPr/>
        </p:nvGrpSpPr>
        <p:grpSpPr>
          <a:xfrm>
            <a:off x="6358783" y="2076212"/>
            <a:ext cx="761091" cy="1189834"/>
            <a:chOff x="1366157" y="2108055"/>
            <a:chExt cx="761091" cy="1189834"/>
          </a:xfrm>
        </p:grpSpPr>
        <p:sp>
          <p:nvSpPr>
            <p:cNvPr id="77" name="Cube 76">
              <a:extLst>
                <a:ext uri="{FF2B5EF4-FFF2-40B4-BE49-F238E27FC236}">
                  <a16:creationId xmlns:a16="http://schemas.microsoft.com/office/drawing/2014/main" id="{481E1093-7CF0-45B1-87A1-042EBF32891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8B30541E-C53F-4B5A-B181-B2E2DB426879}"/>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EC648D-5168-40E0-80E8-C71303EFA9E7}"/>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C4EB9DFE-3EDC-4B37-9656-40CA20A8591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BE2F94D-1943-4151-B6BE-6440DA42E7A6}"/>
              </a:ext>
            </a:extLst>
          </p:cNvPr>
          <p:cNvGrpSpPr/>
          <p:nvPr/>
        </p:nvGrpSpPr>
        <p:grpSpPr>
          <a:xfrm>
            <a:off x="5357521" y="2144917"/>
            <a:ext cx="1359584" cy="953300"/>
            <a:chOff x="4667091" y="2607388"/>
            <a:chExt cx="1359584" cy="953300"/>
          </a:xfrm>
        </p:grpSpPr>
        <p:sp>
          <p:nvSpPr>
            <p:cNvPr id="89" name="TextBox 88">
              <a:extLst>
                <a:ext uri="{FF2B5EF4-FFF2-40B4-BE49-F238E27FC236}">
                  <a16:creationId xmlns:a16="http://schemas.microsoft.com/office/drawing/2014/main" id="{6D63A197-B09E-4180-BF82-EE9BAF4FAC10}"/>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0" name="TextBox 89">
              <a:extLst>
                <a:ext uri="{FF2B5EF4-FFF2-40B4-BE49-F238E27FC236}">
                  <a16:creationId xmlns:a16="http://schemas.microsoft.com/office/drawing/2014/main" id="{2B3D06F4-AEFC-4F1C-B2AF-1607BADEF542}"/>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1" name="TextBox 90">
              <a:extLst>
                <a:ext uri="{FF2B5EF4-FFF2-40B4-BE49-F238E27FC236}">
                  <a16:creationId xmlns:a16="http://schemas.microsoft.com/office/drawing/2014/main" id="{2C294130-5EAB-4CD2-84A7-8D790704726E}"/>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2" name="TextBox 91">
              <a:extLst>
                <a:ext uri="{FF2B5EF4-FFF2-40B4-BE49-F238E27FC236}">
                  <a16:creationId xmlns:a16="http://schemas.microsoft.com/office/drawing/2014/main" id="{3DAB76E6-B67D-408A-A41E-B06F597F6569}"/>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3" name="Group 92">
            <a:extLst>
              <a:ext uri="{FF2B5EF4-FFF2-40B4-BE49-F238E27FC236}">
                <a16:creationId xmlns:a16="http://schemas.microsoft.com/office/drawing/2014/main" id="{BE027CF2-D459-49ED-BC3B-28D140C6F616}"/>
              </a:ext>
            </a:extLst>
          </p:cNvPr>
          <p:cNvGrpSpPr/>
          <p:nvPr/>
        </p:nvGrpSpPr>
        <p:grpSpPr>
          <a:xfrm>
            <a:off x="6279704" y="2121362"/>
            <a:ext cx="1359584" cy="976045"/>
            <a:chOff x="4667091" y="2607388"/>
            <a:chExt cx="1359584" cy="976045"/>
          </a:xfrm>
        </p:grpSpPr>
        <p:sp>
          <p:nvSpPr>
            <p:cNvPr id="94" name="TextBox 93">
              <a:extLst>
                <a:ext uri="{FF2B5EF4-FFF2-40B4-BE49-F238E27FC236}">
                  <a16:creationId xmlns:a16="http://schemas.microsoft.com/office/drawing/2014/main" id="{2361E6DF-B61E-4581-8F9C-5C598304DF7E}"/>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5" name="TextBox 94">
              <a:extLst>
                <a:ext uri="{FF2B5EF4-FFF2-40B4-BE49-F238E27FC236}">
                  <a16:creationId xmlns:a16="http://schemas.microsoft.com/office/drawing/2014/main" id="{82F492EA-132B-4A9B-BDE3-B3D903B137B8}"/>
                </a:ext>
              </a:extLst>
            </p:cNvPr>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6" name="TextBox 95">
              <a:extLst>
                <a:ext uri="{FF2B5EF4-FFF2-40B4-BE49-F238E27FC236}">
                  <a16:creationId xmlns:a16="http://schemas.microsoft.com/office/drawing/2014/main" id="{D153B000-E460-432C-9E2F-AEC116B77964}"/>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7" name="TextBox 96">
              <a:extLst>
                <a:ext uri="{FF2B5EF4-FFF2-40B4-BE49-F238E27FC236}">
                  <a16:creationId xmlns:a16="http://schemas.microsoft.com/office/drawing/2014/main" id="{64AEF3F2-B902-42F8-A63C-0580C07910F5}"/>
                </a:ext>
              </a:extLst>
            </p:cNvPr>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8" name="Group 97">
            <a:extLst>
              <a:ext uri="{FF2B5EF4-FFF2-40B4-BE49-F238E27FC236}">
                <a16:creationId xmlns:a16="http://schemas.microsoft.com/office/drawing/2014/main" id="{2D67F573-DC46-4831-BC90-2B5C97A6605A}"/>
              </a:ext>
            </a:extLst>
          </p:cNvPr>
          <p:cNvGrpSpPr/>
          <p:nvPr/>
        </p:nvGrpSpPr>
        <p:grpSpPr>
          <a:xfrm>
            <a:off x="7235843" y="2147653"/>
            <a:ext cx="1359584" cy="953300"/>
            <a:chOff x="4667091" y="2607388"/>
            <a:chExt cx="1359584" cy="953300"/>
          </a:xfrm>
        </p:grpSpPr>
        <p:sp>
          <p:nvSpPr>
            <p:cNvPr id="99" name="TextBox 98">
              <a:extLst>
                <a:ext uri="{FF2B5EF4-FFF2-40B4-BE49-F238E27FC236}">
                  <a16:creationId xmlns:a16="http://schemas.microsoft.com/office/drawing/2014/main" id="{BE752479-6F65-49FD-8E53-18A44E4058A5}"/>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0" name="TextBox 99">
              <a:extLst>
                <a:ext uri="{FF2B5EF4-FFF2-40B4-BE49-F238E27FC236}">
                  <a16:creationId xmlns:a16="http://schemas.microsoft.com/office/drawing/2014/main" id="{BA47E2B2-DB86-41B5-953F-ADDDEECE424C}"/>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1" name="TextBox 100">
              <a:extLst>
                <a:ext uri="{FF2B5EF4-FFF2-40B4-BE49-F238E27FC236}">
                  <a16:creationId xmlns:a16="http://schemas.microsoft.com/office/drawing/2014/main" id="{492224AC-57E6-4719-8803-08A9858CF321}"/>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2" name="TextBox 101">
              <a:extLst>
                <a:ext uri="{FF2B5EF4-FFF2-40B4-BE49-F238E27FC236}">
                  <a16:creationId xmlns:a16="http://schemas.microsoft.com/office/drawing/2014/main" id="{2A1087A3-C25C-460C-87F5-80CAEDCBDC73}"/>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103" name="Group 102">
            <a:extLst>
              <a:ext uri="{FF2B5EF4-FFF2-40B4-BE49-F238E27FC236}">
                <a16:creationId xmlns:a16="http://schemas.microsoft.com/office/drawing/2014/main" id="{6B982876-747B-441B-B562-C3D2BE196555}"/>
              </a:ext>
            </a:extLst>
          </p:cNvPr>
          <p:cNvGrpSpPr/>
          <p:nvPr/>
        </p:nvGrpSpPr>
        <p:grpSpPr>
          <a:xfrm>
            <a:off x="8115757" y="2172927"/>
            <a:ext cx="1359584" cy="953300"/>
            <a:chOff x="4667091" y="2607388"/>
            <a:chExt cx="1359584" cy="953300"/>
          </a:xfrm>
        </p:grpSpPr>
        <p:sp>
          <p:nvSpPr>
            <p:cNvPr id="104" name="TextBox 103">
              <a:extLst>
                <a:ext uri="{FF2B5EF4-FFF2-40B4-BE49-F238E27FC236}">
                  <a16:creationId xmlns:a16="http://schemas.microsoft.com/office/drawing/2014/main" id="{449026E3-EBCF-495D-AA0B-8FB65D6CF01B}"/>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5" name="TextBox 104">
              <a:extLst>
                <a:ext uri="{FF2B5EF4-FFF2-40B4-BE49-F238E27FC236}">
                  <a16:creationId xmlns:a16="http://schemas.microsoft.com/office/drawing/2014/main" id="{7F960509-669B-4A44-AFA6-EBAA9ABAA36F}"/>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6" name="TextBox 105">
              <a:extLst>
                <a:ext uri="{FF2B5EF4-FFF2-40B4-BE49-F238E27FC236}">
                  <a16:creationId xmlns:a16="http://schemas.microsoft.com/office/drawing/2014/main" id="{B4DD5AC1-F990-4CAC-9FFA-10DFE046CCEF}"/>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7" name="TextBox 106">
              <a:extLst>
                <a:ext uri="{FF2B5EF4-FFF2-40B4-BE49-F238E27FC236}">
                  <a16:creationId xmlns:a16="http://schemas.microsoft.com/office/drawing/2014/main" id="{5C153358-32FD-428A-983F-14FEE4A125DF}"/>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sp>
        <p:nvSpPr>
          <p:cNvPr id="108" name="TextBox 107">
            <a:extLst>
              <a:ext uri="{FF2B5EF4-FFF2-40B4-BE49-F238E27FC236}">
                <a16:creationId xmlns:a16="http://schemas.microsoft.com/office/drawing/2014/main" id="{538B3E15-EDFC-431E-9670-1D06C9154E39}"/>
              </a:ext>
            </a:extLst>
          </p:cNvPr>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4 x 4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
        <p:nvSpPr>
          <p:cNvPr id="109" name="TextBox 108">
            <a:extLst>
              <a:ext uri="{FF2B5EF4-FFF2-40B4-BE49-F238E27FC236}">
                <a16:creationId xmlns:a16="http://schemas.microsoft.com/office/drawing/2014/main" id="{FBB567AB-2B51-4151-9856-377E49D6FEF2}"/>
              </a:ext>
            </a:extLst>
          </p:cNvPr>
          <p:cNvSpPr txBox="1"/>
          <p:nvPr/>
        </p:nvSpPr>
        <p:spPr>
          <a:xfrm>
            <a:off x="876703" y="5298575"/>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p>
        </p:txBody>
      </p:sp>
      <p:sp>
        <p:nvSpPr>
          <p:cNvPr id="111" name="Cube 110">
            <a:extLst>
              <a:ext uri="{FF2B5EF4-FFF2-40B4-BE49-F238E27FC236}">
                <a16:creationId xmlns:a16="http://schemas.microsoft.com/office/drawing/2014/main" id="{74E54A94-4BFE-46F7-B389-08875CFB46C4}"/>
              </a:ext>
            </a:extLst>
          </p:cNvPr>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6656D06E-5C2C-4464-8D8C-0FE4C8520E00}"/>
              </a:ext>
            </a:extLst>
          </p:cNvPr>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652D2D6A-0FE3-4F3C-9C8B-35C921F41266}"/>
              </a:ext>
            </a:extLst>
          </p:cNvPr>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81F67029-E218-48BF-9A21-7BD4C0F5CDB9}"/>
              </a:ext>
            </a:extLst>
          </p:cNvPr>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BC7FBD5-412E-4FEA-88B5-80E71778447A}"/>
              </a:ext>
            </a:extLst>
          </p:cNvPr>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017DB246-6588-40A1-A85B-C55BA94E8A39}"/>
              </a:ext>
            </a:extLst>
          </p:cNvPr>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37EB38A1-7115-4C27-AC26-EE7E45E4E6DD}"/>
              </a:ext>
            </a:extLst>
          </p:cNvPr>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20FA7787-1D0F-4D2C-A2C3-9D3E52556B96}"/>
              </a:ext>
            </a:extLst>
          </p:cNvPr>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607CB73-C7F3-46A2-9B16-D65D2CE926F8}"/>
              </a:ext>
            </a:extLst>
          </p:cNvPr>
          <p:cNvGrpSpPr/>
          <p:nvPr/>
        </p:nvGrpSpPr>
        <p:grpSpPr>
          <a:xfrm>
            <a:off x="4945858" y="2089609"/>
            <a:ext cx="2161993" cy="748878"/>
            <a:chOff x="10443249" y="2468010"/>
            <a:chExt cx="2161993" cy="748878"/>
          </a:xfrm>
        </p:grpSpPr>
        <p:sp>
          <p:nvSpPr>
            <p:cNvPr id="112" name="Cube 111">
              <a:extLst>
                <a:ext uri="{FF2B5EF4-FFF2-40B4-BE49-F238E27FC236}">
                  <a16:creationId xmlns:a16="http://schemas.microsoft.com/office/drawing/2014/main" id="{1C5A2921-617C-4D8B-B900-42B1D36A1480}"/>
                </a:ext>
              </a:extLst>
            </p:cNvPr>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5BCB1C0E-0AB2-41CD-9834-758649BA0675}"/>
                </a:ext>
              </a:extLst>
            </p:cNvPr>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B3867915-05FC-42F3-84F5-FC9F44E21CB9}"/>
                </a:ext>
              </a:extLst>
            </p:cNvPr>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EB3A4D60-B5AB-4D13-834E-8BF8BFAE185D}"/>
                </a:ext>
              </a:extLst>
            </p:cNvPr>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030930D4-C71C-4D9A-B953-FEA2D18D96E7}"/>
                </a:ext>
              </a:extLst>
            </p:cNvPr>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A6FF4634-D632-45A7-848A-B3F5E5341AD7}"/>
                </a:ext>
              </a:extLst>
            </p:cNvPr>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8A24D5C4-0226-4F32-88A1-58503C7CF229}"/>
                </a:ext>
              </a:extLst>
            </p:cNvPr>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7ACA068A-8554-4478-B639-388B9ED9CE4F}"/>
                </a:ext>
              </a:extLst>
            </p:cNvPr>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90A13A1-EACD-4E8B-9476-2E4C92C41807}"/>
              </a:ext>
            </a:extLst>
          </p:cNvPr>
          <p:cNvGrpSpPr/>
          <p:nvPr/>
        </p:nvGrpSpPr>
        <p:grpSpPr>
          <a:xfrm>
            <a:off x="5139943" y="2304095"/>
            <a:ext cx="3821157" cy="541247"/>
            <a:chOff x="10644433" y="2269303"/>
            <a:chExt cx="3821157" cy="541247"/>
          </a:xfrm>
        </p:grpSpPr>
        <p:sp>
          <p:nvSpPr>
            <p:cNvPr id="21" name="TextBox 20">
              <a:extLst>
                <a:ext uri="{FF2B5EF4-FFF2-40B4-BE49-F238E27FC236}">
                  <a16:creationId xmlns:a16="http://schemas.microsoft.com/office/drawing/2014/main" id="{EA068EC0-864F-4F5C-B639-EBF15302E9A4}"/>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4" name="TextBox 133">
              <a:extLst>
                <a:ext uri="{FF2B5EF4-FFF2-40B4-BE49-F238E27FC236}">
                  <a16:creationId xmlns:a16="http://schemas.microsoft.com/office/drawing/2014/main" id="{4A707164-FF24-493F-BD02-C335A9955216}"/>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grpSp>
        <p:nvGrpSpPr>
          <p:cNvPr id="135" name="Group 134">
            <a:extLst>
              <a:ext uri="{FF2B5EF4-FFF2-40B4-BE49-F238E27FC236}">
                <a16:creationId xmlns:a16="http://schemas.microsoft.com/office/drawing/2014/main" id="{8B941723-1F4B-4705-9D88-491263999066}"/>
              </a:ext>
            </a:extLst>
          </p:cNvPr>
          <p:cNvGrpSpPr/>
          <p:nvPr/>
        </p:nvGrpSpPr>
        <p:grpSpPr>
          <a:xfrm>
            <a:off x="5183600" y="1175882"/>
            <a:ext cx="3821157" cy="541247"/>
            <a:chOff x="10644433" y="2269303"/>
            <a:chExt cx="3821157" cy="541247"/>
          </a:xfrm>
        </p:grpSpPr>
        <p:sp>
          <p:nvSpPr>
            <p:cNvPr id="136" name="TextBox 135">
              <a:extLst>
                <a:ext uri="{FF2B5EF4-FFF2-40B4-BE49-F238E27FC236}">
                  <a16:creationId xmlns:a16="http://schemas.microsoft.com/office/drawing/2014/main" id="{3D1C58E9-8D92-4090-BDE0-69EA6FAB6E82}"/>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7" name="TextBox 136">
              <a:extLst>
                <a:ext uri="{FF2B5EF4-FFF2-40B4-BE49-F238E27FC236}">
                  <a16:creationId xmlns:a16="http://schemas.microsoft.com/office/drawing/2014/main" id="{87C30CE5-1E45-41CE-9B9E-0D835A581162}"/>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sp>
        <p:nvSpPr>
          <p:cNvPr id="138" name="TextBox 137">
            <a:extLst>
              <a:ext uri="{FF2B5EF4-FFF2-40B4-BE49-F238E27FC236}">
                <a16:creationId xmlns:a16="http://schemas.microsoft.com/office/drawing/2014/main" id="{4CD277E4-A6BF-40DA-983D-91709700F371}"/>
              </a:ext>
            </a:extLst>
          </p:cNvPr>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2CA349"/>
                </a:solidFill>
                <a:latin typeface="#9Slide01 Tieu de ngan" panose="00000800000000000000" pitchFamily="2" charset="0"/>
              </a:rPr>
              <a:t>8 x 2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Tree>
    <p:extLst>
      <p:ext uri="{BB962C8B-B14F-4D97-AF65-F5344CB8AC3E}">
        <p14:creationId xmlns:p14="http://schemas.microsoft.com/office/powerpoint/2010/main" val="48933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25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25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3" y="535951"/>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grpSp>
        <p:nvGrpSpPr>
          <p:cNvPr id="9" name="Group 8">
            <a:extLst>
              <a:ext uri="{FF2B5EF4-FFF2-40B4-BE49-F238E27FC236}">
                <a16:creationId xmlns:a16="http://schemas.microsoft.com/office/drawing/2014/main" id="{6B9337B1-0F32-4A7F-B026-9AD51BEDB7C0}"/>
              </a:ext>
            </a:extLst>
          </p:cNvPr>
          <p:cNvGrpSpPr/>
          <p:nvPr/>
        </p:nvGrpSpPr>
        <p:grpSpPr>
          <a:xfrm>
            <a:off x="2391004" y="1959273"/>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B</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3924562"/>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grpSp>
        <p:nvGrpSpPr>
          <p:cNvPr id="70" name="Group 69">
            <a:extLst>
              <a:ext uri="{FF2B5EF4-FFF2-40B4-BE49-F238E27FC236}">
                <a16:creationId xmlns:a16="http://schemas.microsoft.com/office/drawing/2014/main" id="{B383D554-8D99-4C68-894C-952F608D8C67}"/>
              </a:ext>
            </a:extLst>
          </p:cNvPr>
          <p:cNvGrpSpPr/>
          <p:nvPr/>
        </p:nvGrpSpPr>
        <p:grpSpPr>
          <a:xfrm>
            <a:off x="4808609" y="1959273"/>
            <a:ext cx="912290" cy="1339253"/>
            <a:chOff x="5543291" y="1955803"/>
            <a:chExt cx="912290" cy="1339253"/>
          </a:xfrm>
        </p:grpSpPr>
        <p:sp>
          <p:nvSpPr>
            <p:cNvPr id="85" name="Cube 84">
              <a:extLst>
                <a:ext uri="{FF2B5EF4-FFF2-40B4-BE49-F238E27FC236}">
                  <a16:creationId xmlns:a16="http://schemas.microsoft.com/office/drawing/2014/main" id="{2AD68D82-BB89-4823-AFDF-1EE176AB91E6}"/>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5FEC8C40-7027-43F3-8417-768C69F552EC}"/>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5B6A8ED7-16DA-473B-9AB5-B646F81EC72F}"/>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CDFDA48-33FE-4D6C-9F45-EC0921A812B9}"/>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6150490A-52F7-4DE0-B2C2-4DA2B128F6E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AA87EFC7-5435-4FFC-8F45-A4EA2F39698E}"/>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D41DD0B4-9B25-4DF2-BD2F-FD8F7202F3EB}"/>
              </a:ext>
            </a:extLst>
          </p:cNvPr>
          <p:cNvGrpSpPr/>
          <p:nvPr/>
        </p:nvGrpSpPr>
        <p:grpSpPr>
          <a:xfrm>
            <a:off x="5278357" y="1959273"/>
            <a:ext cx="912290" cy="1339253"/>
            <a:chOff x="5543291" y="1955803"/>
            <a:chExt cx="912290" cy="1339253"/>
          </a:xfrm>
        </p:grpSpPr>
        <p:sp>
          <p:nvSpPr>
            <p:cNvPr id="79" name="Cube 78">
              <a:extLst>
                <a:ext uri="{FF2B5EF4-FFF2-40B4-BE49-F238E27FC236}">
                  <a16:creationId xmlns:a16="http://schemas.microsoft.com/office/drawing/2014/main" id="{3133FB6B-A6D5-4256-9E2C-76388BD155F8}"/>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26D5671B-BA45-4F14-B084-F4AA44EF88EF}"/>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B05CC168-8D86-413D-ACE9-8057294A6F44}"/>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6B16EAB5-A017-4EA8-A170-7393E04DF59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978BEDD4-5EC0-41B7-9117-85025FE5D31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113FEB9-D10F-451F-A240-ADC836BD9E35}"/>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D3EE8C08-CD56-4760-89EE-4BD8D6A36210}"/>
              </a:ext>
            </a:extLst>
          </p:cNvPr>
          <p:cNvGrpSpPr/>
          <p:nvPr/>
        </p:nvGrpSpPr>
        <p:grpSpPr>
          <a:xfrm>
            <a:off x="5750819" y="1958353"/>
            <a:ext cx="912290" cy="1339253"/>
            <a:chOff x="5543291" y="1955803"/>
            <a:chExt cx="912290" cy="1339253"/>
          </a:xfrm>
        </p:grpSpPr>
        <p:sp>
          <p:nvSpPr>
            <p:cNvPr id="73" name="Cube 72">
              <a:extLst>
                <a:ext uri="{FF2B5EF4-FFF2-40B4-BE49-F238E27FC236}">
                  <a16:creationId xmlns:a16="http://schemas.microsoft.com/office/drawing/2014/main" id="{947BC73D-D8A3-4296-8F4E-56942A775393}"/>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6B97081E-56AB-49B5-96E8-9A26A41F4E94}"/>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AA7A35BA-8EA9-49F0-A0C3-26C13C0092B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A4235B1-F34A-4DAC-BF71-3A919943BF2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60F086A-9FC9-4181-B547-574DE1234627}"/>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696FE4EE-0601-4D17-8620-36B9BE5C87C6}"/>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AA00FAF5-E1BB-4908-B787-839379B734ED}"/>
              </a:ext>
            </a:extLst>
          </p:cNvPr>
          <p:cNvSpPr txBox="1"/>
          <p:nvPr/>
        </p:nvSpPr>
        <p:spPr>
          <a:xfrm>
            <a:off x="684587" y="4233009"/>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6 x 3 = 18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p>
        </p:txBody>
      </p:sp>
      <p:sp>
        <p:nvSpPr>
          <p:cNvPr id="92" name="TextBox 91">
            <a:extLst>
              <a:ext uri="{FF2B5EF4-FFF2-40B4-BE49-F238E27FC236}">
                <a16:creationId xmlns:a16="http://schemas.microsoft.com/office/drawing/2014/main" id="{99373EEB-03DA-4899-9352-4AF7218ACF80}"/>
              </a:ext>
            </a:extLst>
          </p:cNvPr>
          <p:cNvSpPr txBox="1"/>
          <p:nvPr/>
        </p:nvSpPr>
        <p:spPr>
          <a:xfrm>
            <a:off x="761938" y="5299917"/>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p>
        </p:txBody>
      </p:sp>
      <p:sp>
        <p:nvSpPr>
          <p:cNvPr id="93" name="TextBox 92">
            <a:extLst>
              <a:ext uri="{FF2B5EF4-FFF2-40B4-BE49-F238E27FC236}">
                <a16:creationId xmlns:a16="http://schemas.microsoft.com/office/drawing/2014/main" id="{ACB9BAFA-A1E3-4E49-A3D3-355615981E9F}"/>
              </a:ext>
            </a:extLst>
          </p:cNvPr>
          <p:cNvSpPr txBox="1"/>
          <p:nvPr/>
        </p:nvSpPr>
        <p:spPr>
          <a:xfrm>
            <a:off x="691418" y="5337743"/>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B050"/>
                </a:solidFill>
                <a:latin typeface="#9Slide01 Tieu de ngan" panose="00000800000000000000" pitchFamily="2" charset="0"/>
              </a:rPr>
              <a:t>9 x 2 = 18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p>
        </p:txBody>
      </p:sp>
      <p:sp>
        <p:nvSpPr>
          <p:cNvPr id="110" name="Cube 109">
            <a:extLst>
              <a:ext uri="{FF2B5EF4-FFF2-40B4-BE49-F238E27FC236}">
                <a16:creationId xmlns:a16="http://schemas.microsoft.com/office/drawing/2014/main" id="{8142A95A-B8A7-440C-9E4F-ACD24D97B235}"/>
              </a:ext>
            </a:extLst>
          </p:cNvPr>
          <p:cNvSpPr/>
          <p:nvPr/>
        </p:nvSpPr>
        <p:spPr>
          <a:xfrm>
            <a:off x="5322051"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44D828FB-7A22-4981-A989-02A34D5B49C1}"/>
              </a:ext>
            </a:extLst>
          </p:cNvPr>
          <p:cNvSpPr/>
          <p:nvPr/>
        </p:nvSpPr>
        <p:spPr>
          <a:xfrm>
            <a:off x="5177204"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6C435768-AD1A-427B-B5DF-E23DBE2E6957}"/>
              </a:ext>
            </a:extLst>
          </p:cNvPr>
          <p:cNvSpPr/>
          <p:nvPr/>
        </p:nvSpPr>
        <p:spPr>
          <a:xfrm>
            <a:off x="5030246"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95C1D70-4F4E-4921-A5C6-43858646E79A}"/>
              </a:ext>
            </a:extLst>
          </p:cNvPr>
          <p:cNvSpPr/>
          <p:nvPr/>
        </p:nvSpPr>
        <p:spPr>
          <a:xfrm>
            <a:off x="5791799"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0EBA913A-56FC-43DC-B12A-D3294F4C966C}"/>
              </a:ext>
            </a:extLst>
          </p:cNvPr>
          <p:cNvSpPr/>
          <p:nvPr/>
        </p:nvSpPr>
        <p:spPr>
          <a:xfrm>
            <a:off x="5646952"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1FC2E24D-20E8-4E3B-AC26-5D8896AFD740}"/>
              </a:ext>
            </a:extLst>
          </p:cNvPr>
          <p:cNvSpPr/>
          <p:nvPr/>
        </p:nvSpPr>
        <p:spPr>
          <a:xfrm>
            <a:off x="5499994"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CD6E5649-ECBE-4B23-8BDF-2BAF4A56AA38}"/>
              </a:ext>
            </a:extLst>
          </p:cNvPr>
          <p:cNvSpPr/>
          <p:nvPr/>
        </p:nvSpPr>
        <p:spPr>
          <a:xfrm>
            <a:off x="6264261" y="244427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DEEBB1F0-C733-430A-B7A6-58BF0E50C6D4}"/>
              </a:ext>
            </a:extLst>
          </p:cNvPr>
          <p:cNvSpPr/>
          <p:nvPr/>
        </p:nvSpPr>
        <p:spPr>
          <a:xfrm>
            <a:off x="6119414" y="257655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C24EA798-DACD-4087-9AE2-D4D1884A9373}"/>
              </a:ext>
            </a:extLst>
          </p:cNvPr>
          <p:cNvSpPr/>
          <p:nvPr/>
        </p:nvSpPr>
        <p:spPr>
          <a:xfrm>
            <a:off x="5972456" y="272152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2F0DAB5-D17F-48FB-9612-763311D18BCB}"/>
              </a:ext>
            </a:extLst>
          </p:cNvPr>
          <p:cNvGrpSpPr/>
          <p:nvPr/>
        </p:nvGrpSpPr>
        <p:grpSpPr>
          <a:xfrm>
            <a:off x="5030246" y="1988551"/>
            <a:ext cx="1854500" cy="899217"/>
            <a:chOff x="8460229" y="1910173"/>
            <a:chExt cx="1854500" cy="899217"/>
          </a:xfrm>
        </p:grpSpPr>
        <p:sp>
          <p:nvSpPr>
            <p:cNvPr id="112" name="Cube 111">
              <a:extLst>
                <a:ext uri="{FF2B5EF4-FFF2-40B4-BE49-F238E27FC236}">
                  <a16:creationId xmlns:a16="http://schemas.microsoft.com/office/drawing/2014/main" id="{119E87EE-D30C-4C02-9543-77BD68EC9C78}"/>
                </a:ext>
              </a:extLst>
            </p:cNvPr>
            <p:cNvSpPr/>
            <p:nvPr/>
          </p:nvSpPr>
          <p:spPr>
            <a:xfrm>
              <a:off x="8752034"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39B84ED0-CC5E-4C50-8678-22E119CDEE21}"/>
                </a:ext>
              </a:extLst>
            </p:cNvPr>
            <p:cNvSpPr/>
            <p:nvPr/>
          </p:nvSpPr>
          <p:spPr>
            <a:xfrm>
              <a:off x="8604011"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E06630-41DF-46BB-91A8-AC70F6929362}"/>
                </a:ext>
              </a:extLst>
            </p:cNvPr>
            <p:cNvSpPr/>
            <p:nvPr/>
          </p:nvSpPr>
          <p:spPr>
            <a:xfrm>
              <a:off x="8460229"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61E871E0-F0B9-44DB-825F-8CB4C20C746E}"/>
                </a:ext>
              </a:extLst>
            </p:cNvPr>
            <p:cNvSpPr/>
            <p:nvPr/>
          </p:nvSpPr>
          <p:spPr>
            <a:xfrm>
              <a:off x="9221782"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43F080CF-DEEB-402E-9AA1-AD6AC71D4C14}"/>
                </a:ext>
              </a:extLst>
            </p:cNvPr>
            <p:cNvSpPr/>
            <p:nvPr/>
          </p:nvSpPr>
          <p:spPr>
            <a:xfrm>
              <a:off x="9073759"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5AB801ED-136A-4689-832F-F2A00A005AF3}"/>
                </a:ext>
              </a:extLst>
            </p:cNvPr>
            <p:cNvSpPr/>
            <p:nvPr/>
          </p:nvSpPr>
          <p:spPr>
            <a:xfrm>
              <a:off x="8929977"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DC2D92B-8D09-437B-AEA0-1F37A9ECD2F5}"/>
                </a:ext>
              </a:extLst>
            </p:cNvPr>
            <p:cNvSpPr/>
            <p:nvPr/>
          </p:nvSpPr>
          <p:spPr>
            <a:xfrm>
              <a:off x="9694244" y="191017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36EE5359-6892-4FA8-B998-C7F2B638EF9D}"/>
                </a:ext>
              </a:extLst>
            </p:cNvPr>
            <p:cNvSpPr/>
            <p:nvPr/>
          </p:nvSpPr>
          <p:spPr>
            <a:xfrm>
              <a:off x="9546221" y="205959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E51AFF82-0C11-43D2-A3D1-44FE47CDE67E}"/>
                </a:ext>
              </a:extLst>
            </p:cNvPr>
            <p:cNvSpPr/>
            <p:nvPr/>
          </p:nvSpPr>
          <p:spPr>
            <a:xfrm>
              <a:off x="9402439" y="220218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1658045B-D96B-4BC4-8743-E17DBE8F818E}"/>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iCiel Cadena" panose="02000503000000020004" pitchFamily="50" charset="0"/>
              </a:rPr>
              <a:t>Bài tập 1</a:t>
            </a:r>
            <a:endParaRPr lang="vi-VN" sz="4400" b="1">
              <a:ln w="12700">
                <a:solidFill>
                  <a:schemeClr val="tx1"/>
                </a:solidFill>
              </a:ln>
              <a:solidFill>
                <a:srgbClr val="DA5C45"/>
              </a:solidFill>
              <a:latin typeface="iCiel Cadena" panose="02000503000000020004" pitchFamily="50" charset="0"/>
            </a:endParaRPr>
          </a:p>
        </p:txBody>
      </p:sp>
    </p:spTree>
    <p:extLst>
      <p:ext uri="{BB962C8B-B14F-4D97-AF65-F5344CB8AC3E}">
        <p14:creationId xmlns:p14="http://schemas.microsoft.com/office/powerpoint/2010/main" val="27261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4.58333E-6 -1.85185E-6 L 0.13959 -1.85185E-6 " pathEditMode="relative" rAng="0" ptsTypes="AA">
                                      <p:cBhvr>
                                        <p:cTn id="17" dur="2000" fill="hold"/>
                                        <p:tgtEl>
                                          <p:spTgt spid="72"/>
                                        </p:tgtEl>
                                        <p:attrNameLst>
                                          <p:attrName>ppt_x</p:attrName>
                                          <p:attrName>ppt_y</p:attrName>
                                        </p:attrNameLst>
                                      </p:cBhvr>
                                      <p:rCtr x="6979" y="0"/>
                                    </p:animMotion>
                                  </p:childTnLst>
                                </p:cTn>
                              </p:par>
                            </p:childTnLst>
                          </p:cTn>
                        </p:par>
                        <p:par>
                          <p:cTn id="18" fill="hold">
                            <p:stCondLst>
                              <p:cond delay="2000"/>
                            </p:stCondLst>
                            <p:childTnLst>
                              <p:par>
                                <p:cTn id="19" presetID="63" presetClass="path" presetSubtype="0" accel="50000" decel="50000" fill="hold" nodeType="afterEffect">
                                  <p:stCondLst>
                                    <p:cond delay="0"/>
                                  </p:stCondLst>
                                  <p:childTnLst>
                                    <p:animMotion origin="layout" path="M -2.5E-6 -3.33333E-6 L 0.07617 -3.33333E-6 " pathEditMode="relative" rAng="0" ptsTypes="AA">
                                      <p:cBhvr>
                                        <p:cTn id="20" dur="2000" fill="hold"/>
                                        <p:tgtEl>
                                          <p:spTgt spid="71"/>
                                        </p:tgtEl>
                                        <p:attrNameLst>
                                          <p:attrName>ppt_x</p:attrName>
                                          <p:attrName>ppt_y</p:attrName>
                                        </p:attrNameLst>
                                      </p:cBhvr>
                                      <p:rCtr x="3802" y="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left)">
                                      <p:cBhvr>
                                        <p:cTn id="30" dur="500"/>
                                        <p:tgtEl>
                                          <p:spTgt spid="92"/>
                                        </p:tgtEl>
                                      </p:cBhvr>
                                    </p:animEffect>
                                  </p:childTnLst>
                                </p:cTn>
                              </p:par>
                            </p:childTnLst>
                          </p:cTn>
                        </p:par>
                        <p:par>
                          <p:cTn id="31" fill="hold">
                            <p:stCondLst>
                              <p:cond delay="500"/>
                            </p:stCondLst>
                            <p:childTnLst>
                              <p:par>
                                <p:cTn id="32" presetID="3" presetClass="exit" presetSubtype="10" fill="hold" nodeType="afterEffect">
                                  <p:stCondLst>
                                    <p:cond delay="0"/>
                                  </p:stCondLst>
                                  <p:childTnLst>
                                    <p:animEffect transition="out" filter="blinds(horizontal)">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71"/>
                                        </p:tgtEl>
                                      </p:cBhvr>
                                    </p:animEffect>
                                    <p:set>
                                      <p:cBhvr>
                                        <p:cTn id="40" dur="1" fill="hold">
                                          <p:stCondLst>
                                            <p:cond delay="499"/>
                                          </p:stCondLst>
                                        </p:cTn>
                                        <p:tgtEl>
                                          <p:spTgt spid="7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500"/>
                                        <p:tgtEl>
                                          <p:spTgt spid="1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500"/>
                                        <p:tgtEl>
                                          <p:spTgt spid="102"/>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1.875E-6 4.44444E-6 L -1.875E-6 -0.10024 " pathEditMode="relative" rAng="0" ptsTypes="AA">
                                      <p:cBhvr>
                                        <p:cTn id="76" dur="2000" fill="hold"/>
                                        <p:tgtEl>
                                          <p:spTgt spid="35"/>
                                        </p:tgtEl>
                                        <p:attrNameLst>
                                          <p:attrName>ppt_x</p:attrName>
                                          <p:attrName>ppt_y</p:attrName>
                                        </p:attrNameLst>
                                      </p:cBhvr>
                                      <p:rCtr x="0" y="-5023"/>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left)">
                                      <p:cBhvr>
                                        <p:cTn id="8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110" grpId="0" animBg="1"/>
      <p:bldP spid="111" grpId="0" animBg="1"/>
      <p:bldP spid="118" grpId="0" animBg="1"/>
      <p:bldP spid="104" grpId="0" animBg="1"/>
      <p:bldP spid="105" grpId="0" animBg="1"/>
      <p:bldP spid="108" grpId="0" animBg="1"/>
      <p:bldP spid="98" grpId="0" animBg="1"/>
      <p:bldP spid="99"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7" y="468645"/>
            <a:ext cx="10876199" cy="6220866"/>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38199" y="3912344"/>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p>
        </p:txBody>
      </p:sp>
      <p:sp>
        <p:nvSpPr>
          <p:cNvPr id="69" name="TextBox 68">
            <a:extLst>
              <a:ext uri="{FF2B5EF4-FFF2-40B4-BE49-F238E27FC236}">
                <a16:creationId xmlns:a16="http://schemas.microsoft.com/office/drawing/2014/main" id="{BCE97AF2-A846-4466-9C43-EB0F9CF42CBD}"/>
              </a:ext>
            </a:extLst>
          </p:cNvPr>
          <p:cNvSpPr txBox="1"/>
          <p:nvPr/>
        </p:nvSpPr>
        <p:spPr>
          <a:xfrm>
            <a:off x="1194448" y="4476527"/>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A</a:t>
            </a:r>
            <a:r>
              <a:rPr lang="en-US" sz="2400">
                <a:solidFill>
                  <a:srgbClr val="002060"/>
                </a:solidFill>
                <a:latin typeface="#9Slide01 Tieu de ngan" panose="00000800000000000000" pitchFamily="2" charset="0"/>
              </a:rPr>
              <a:t> gồm </a:t>
            </a:r>
            <a:r>
              <a:rPr lang="en-US" sz="2400">
                <a:solidFill>
                  <a:srgbClr val="0070C0"/>
                </a:solidFill>
                <a:latin typeface="#9Slide01 Tieu de ngan" panose="00000800000000000000" pitchFamily="2" charset="0"/>
              </a:rPr>
              <a:t>16</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0" name="TextBox 69">
            <a:extLst>
              <a:ext uri="{FF2B5EF4-FFF2-40B4-BE49-F238E27FC236}">
                <a16:creationId xmlns:a16="http://schemas.microsoft.com/office/drawing/2014/main" id="{DCA284DC-4F86-4FF7-B2B6-941DEA952DD8}"/>
              </a:ext>
            </a:extLst>
          </p:cNvPr>
          <p:cNvSpPr txBox="1"/>
          <p:nvPr/>
        </p:nvSpPr>
        <p:spPr>
          <a:xfrm>
            <a:off x="1194448" y="4879078"/>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gồm </a:t>
            </a:r>
            <a:r>
              <a:rPr lang="en-US" sz="2400">
                <a:solidFill>
                  <a:srgbClr val="2CA349"/>
                </a:solidFill>
                <a:latin typeface="#9Slide01 Tieu de ngan" panose="00000800000000000000" pitchFamily="2" charset="0"/>
              </a:rPr>
              <a:t>18</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1" name="TextBox 70">
            <a:extLst>
              <a:ext uri="{FF2B5EF4-FFF2-40B4-BE49-F238E27FC236}">
                <a16:creationId xmlns:a16="http://schemas.microsoft.com/office/drawing/2014/main" id="{1085CA46-94D4-45AF-A9B1-79242AA21BAF}"/>
              </a:ext>
            </a:extLst>
          </p:cNvPr>
          <p:cNvSpPr txBox="1"/>
          <p:nvPr/>
        </p:nvSpPr>
        <p:spPr>
          <a:xfrm>
            <a:off x="1624833" y="5321883"/>
            <a:ext cx="9453161"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có thể tích lớn hơn.</a:t>
            </a:r>
            <a:endParaRPr lang="en-US" sz="2400">
              <a:solidFill>
                <a:srgbClr val="002060"/>
              </a:solidFill>
            </a:endParaRPr>
          </a:p>
        </p:txBody>
      </p:sp>
      <p:sp>
        <p:nvSpPr>
          <p:cNvPr id="40" name="Arrow: Right 39">
            <a:extLst>
              <a:ext uri="{FF2B5EF4-FFF2-40B4-BE49-F238E27FC236}">
                <a16:creationId xmlns:a16="http://schemas.microsoft.com/office/drawing/2014/main" id="{B93BF59C-6099-47FD-AC6E-FE448B1E7069}"/>
              </a:ext>
            </a:extLst>
          </p:cNvPr>
          <p:cNvSpPr/>
          <p:nvPr/>
        </p:nvSpPr>
        <p:spPr>
          <a:xfrm>
            <a:off x="957532" y="5293415"/>
            <a:ext cx="657201" cy="468645"/>
          </a:xfrm>
          <a:prstGeom prst="rightArrow">
            <a:avLst/>
          </a:prstGeom>
          <a:solidFill>
            <a:srgbClr val="1650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B8236B-649F-4B1C-ABC7-97FC9686B8D7}"/>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Tree>
    <p:extLst>
      <p:ext uri="{BB962C8B-B14F-4D97-AF65-F5344CB8AC3E}">
        <p14:creationId xmlns:p14="http://schemas.microsoft.com/office/powerpoint/2010/main" val="360155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62" y="225050"/>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684" y="4729357"/>
            <a:ext cx="3199442" cy="2128643"/>
          </a:xfrm>
          <a:prstGeom prst="rect">
            <a:avLst/>
          </a:prstGeom>
        </p:spPr>
      </p:pic>
      <p:sp>
        <p:nvSpPr>
          <p:cNvPr id="10" name="TextBox 9">
            <a:extLst>
              <a:ext uri="{FF2B5EF4-FFF2-40B4-BE49-F238E27FC236}">
                <a16:creationId xmlns:a16="http://schemas.microsoft.com/office/drawing/2014/main" id="{3A1F9EFA-1A61-4900-95F8-9A81D895AF60}"/>
              </a:ext>
            </a:extLst>
          </p:cNvPr>
          <p:cNvSpPr txBox="1"/>
          <p:nvPr/>
        </p:nvSpPr>
        <p:spPr>
          <a:xfrm>
            <a:off x="3617100" y="2228671"/>
            <a:ext cx="5023275" cy="1200329"/>
          </a:xfrm>
          <a:prstGeom prst="rect">
            <a:avLst/>
          </a:prstGeom>
          <a:noFill/>
        </p:spPr>
        <p:txBody>
          <a:bodyPr wrap="square" rtlCol="0">
            <a:spAutoFit/>
          </a:bodyPr>
          <a:lstStyle/>
          <a:p>
            <a:pPr algn="ctr"/>
            <a:r>
              <a:rPr lang="en-US" sz="7200" b="1">
                <a:ln w="12700">
                  <a:solidFill>
                    <a:schemeClr val="tx1"/>
                  </a:solidFill>
                </a:ln>
                <a:solidFill>
                  <a:srgbClr val="EFEEDE"/>
                </a:solidFill>
                <a:latin typeface="#9Slide07 IcielCadena" panose="02000503000000020004" pitchFamily="2" charset="0"/>
              </a:rPr>
              <a:t>Bài tập 2</a:t>
            </a:r>
            <a:endParaRPr lang="vi-VN" sz="7200" b="1">
              <a:ln w="12700">
                <a:solidFill>
                  <a:schemeClr val="tx1"/>
                </a:solidFill>
              </a:ln>
              <a:solidFill>
                <a:srgbClr val="EFEEDE"/>
              </a:solidFill>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0895" y="3429000"/>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797996" y="4729357"/>
            <a:ext cx="2554493" cy="2554493"/>
          </a:xfrm>
          <a:prstGeom prst="rect">
            <a:avLst/>
          </a:prstGeom>
        </p:spPr>
      </p:pic>
      <p:grpSp>
        <p:nvGrpSpPr>
          <p:cNvPr id="15" name="Group 14">
            <a:extLst>
              <a:ext uri="{FF2B5EF4-FFF2-40B4-BE49-F238E27FC236}">
                <a16:creationId xmlns:a16="http://schemas.microsoft.com/office/drawing/2014/main" id="{F793120B-5963-4B14-BC94-BFEE83F0DF41}"/>
              </a:ext>
            </a:extLst>
          </p:cNvPr>
          <p:cNvGrpSpPr/>
          <p:nvPr/>
        </p:nvGrpSpPr>
        <p:grpSpPr>
          <a:xfrm>
            <a:off x="1050390" y="7279786"/>
            <a:ext cx="9273015" cy="5190493"/>
            <a:chOff x="595745" y="1333638"/>
            <a:chExt cx="9273015" cy="5190493"/>
          </a:xfrm>
        </p:grpSpPr>
        <p:sp>
          <p:nvSpPr>
            <p:cNvPr id="16" name="Rectangle 15">
              <a:extLst>
                <a:ext uri="{FF2B5EF4-FFF2-40B4-BE49-F238E27FC236}">
                  <a16:creationId xmlns:a16="http://schemas.microsoft.com/office/drawing/2014/main" id="{8B7BCB82-8284-4EE7-BFE9-C316624D5C8F}"/>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descr="A picture containing clipart&#10;&#10;Description automatically generated">
              <a:extLst>
                <a:ext uri="{FF2B5EF4-FFF2-40B4-BE49-F238E27FC236}">
                  <a16:creationId xmlns:a16="http://schemas.microsoft.com/office/drawing/2014/main" id="{407B2BF9-1662-44C3-8199-CA7BE5F1FC8D}"/>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8" name="Rectangle 17">
            <a:extLst>
              <a:ext uri="{FF2B5EF4-FFF2-40B4-BE49-F238E27FC236}">
                <a16:creationId xmlns:a16="http://schemas.microsoft.com/office/drawing/2014/main" id="{C9932D5C-C022-43BA-B669-D80F18DADA76}"/>
              </a:ext>
            </a:extLst>
          </p:cNvPr>
          <p:cNvSpPr/>
          <p:nvPr/>
        </p:nvSpPr>
        <p:spPr>
          <a:xfrm>
            <a:off x="1219200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551C9BA8-6563-49D7-B438-D685E628B208}"/>
              </a:ext>
            </a:extLst>
          </p:cNvPr>
          <p:cNvSpPr/>
          <p:nvPr/>
        </p:nvSpPr>
        <p:spPr>
          <a:xfrm>
            <a:off x="-914400" y="46251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5779630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10244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99273"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55491"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55491" y="441568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6187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6187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22857"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22857"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2820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2820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87599"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87599"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9699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96999"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56393"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56393"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319540" y="4126831"/>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603387" y="567304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a:p>
            <a:pPr>
              <a:spcBef>
                <a:spcPts val="600"/>
              </a:spcBef>
              <a:spcAft>
                <a:spcPts val="600"/>
              </a:spcAft>
            </a:pPr>
            <a:r>
              <a:rPr lang="en-US" sz="2400">
                <a:latin typeface="#9Slide01 Tieu de ngan" panose="00000800000000000000" pitchFamily="2" charset="0"/>
              </a:rPr>
              <a:t>So sánh thể tích của hình </a:t>
            </a:r>
            <a:r>
              <a:rPr lang="en-US" sz="2400" b="1">
                <a:latin typeface="HP001 4 hàng" panose="020B0603050302020204" pitchFamily="34" charset="0"/>
              </a:rPr>
              <a:t>A</a:t>
            </a:r>
            <a:r>
              <a:rPr lang="en-US" sz="2400">
                <a:latin typeface="#9Slide01 Tieu de ngan" panose="00000800000000000000" pitchFamily="2" charset="0"/>
              </a:rPr>
              <a:t> và hình </a:t>
            </a:r>
            <a:r>
              <a:rPr lang="en-US" sz="2400" b="1">
                <a:latin typeface="HP001 4 hàng" panose="020B0603050302020204" pitchFamily="34" charset="0"/>
              </a:rPr>
              <a:t>B</a:t>
            </a:r>
            <a:r>
              <a:rPr lang="en-US" sz="2400">
                <a:latin typeface="#9Slide01 Tieu de ngan" panose="00000800000000000000" pitchFamily="2" charset="0"/>
              </a:rPr>
              <a:t>.</a:t>
            </a:r>
          </a:p>
        </p:txBody>
      </p:sp>
      <p:sp>
        <p:nvSpPr>
          <p:cNvPr id="60" name="Cube 59">
            <a:extLst>
              <a:ext uri="{FF2B5EF4-FFF2-40B4-BE49-F238E27FC236}">
                <a16:creationId xmlns:a16="http://schemas.microsoft.com/office/drawing/2014/main" id="{13794D1B-1E12-4782-8A08-4772354E0F6E}"/>
              </a:ext>
            </a:extLst>
          </p:cNvPr>
          <p:cNvSpPr/>
          <p:nvPr/>
        </p:nvSpPr>
        <p:spPr>
          <a:xfrm>
            <a:off x="3958791"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58791"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18185"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18185"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806687"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806687" y="45660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74053"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74053"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38795"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38795"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207589"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207589"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69381"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69381"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806951" y="3839081"/>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609527"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461504"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319754"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079275"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6931252"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789502"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551737" y="36792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403714" y="382057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255254" y="441729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787470"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76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2927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08780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84625"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40843"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40843" y="432452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4722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4722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08209"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08209"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1355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1355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72951"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72951"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8235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82351"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41745"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41745"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41C1E2EE-55DD-4756-A1A0-479D88581CC9}"/>
              </a:ext>
            </a:extLst>
          </p:cNvPr>
          <p:cNvSpPr txBox="1"/>
          <p:nvPr/>
        </p:nvSpPr>
        <p:spPr>
          <a:xfrm>
            <a:off x="2729802" y="5723690"/>
            <a:ext cx="1859518" cy="461665"/>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60" name="Cube 59">
            <a:extLst>
              <a:ext uri="{FF2B5EF4-FFF2-40B4-BE49-F238E27FC236}">
                <a16:creationId xmlns:a16="http://schemas.microsoft.com/office/drawing/2014/main" id="{13794D1B-1E12-4782-8A08-4772354E0F6E}"/>
              </a:ext>
            </a:extLst>
          </p:cNvPr>
          <p:cNvSpPr/>
          <p:nvPr/>
        </p:nvSpPr>
        <p:spPr>
          <a:xfrm>
            <a:off x="3944143"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44143"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03537"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03537"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792039"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792039" y="447494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59405"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59405"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24147"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24147"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192941"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192941"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54733"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54733"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E0654536-4180-4CB2-8809-348CA9678CF1}"/>
              </a:ext>
            </a:extLst>
          </p:cNvPr>
          <p:cNvSpPr/>
          <p:nvPr/>
        </p:nvSpPr>
        <p:spPr>
          <a:xfrm>
            <a:off x="537036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13C26539-E291-435A-B2FD-272032850C84}"/>
              </a:ext>
            </a:extLst>
          </p:cNvPr>
          <p:cNvSpPr/>
          <p:nvPr/>
        </p:nvSpPr>
        <p:spPr>
          <a:xfrm>
            <a:off x="5223408"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7B44914C-1359-47B2-8013-EFA90279C3F5}"/>
              </a:ext>
            </a:extLst>
          </p:cNvPr>
          <p:cNvSpPr/>
          <p:nvPr/>
        </p:nvSpPr>
        <p:spPr>
          <a:xfrm>
            <a:off x="582979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788A7118-9904-4A96-838B-CECA0E6E0212}"/>
              </a:ext>
            </a:extLst>
          </p:cNvPr>
          <p:cNvSpPr/>
          <p:nvPr/>
        </p:nvSpPr>
        <p:spPr>
          <a:xfrm>
            <a:off x="5690774"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851A6E0-7993-4876-814F-8D5785F8BD2A}"/>
              </a:ext>
            </a:extLst>
          </p:cNvPr>
          <p:cNvSpPr/>
          <p:nvPr/>
        </p:nvSpPr>
        <p:spPr>
          <a:xfrm>
            <a:off x="629612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AB4CE20-5D0E-41F8-A717-F2EDC7962487}"/>
              </a:ext>
            </a:extLst>
          </p:cNvPr>
          <p:cNvSpPr/>
          <p:nvPr/>
        </p:nvSpPr>
        <p:spPr>
          <a:xfrm>
            <a:off x="6155516"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07841C9E-810D-4D5E-848A-E8EA3DCADB94}"/>
              </a:ext>
            </a:extLst>
          </p:cNvPr>
          <p:cNvSpPr/>
          <p:nvPr/>
        </p:nvSpPr>
        <p:spPr>
          <a:xfrm>
            <a:off x="676491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069A01A3-220E-4F08-9CDE-BDDBC161A0FB}"/>
              </a:ext>
            </a:extLst>
          </p:cNvPr>
          <p:cNvSpPr/>
          <p:nvPr/>
        </p:nvSpPr>
        <p:spPr>
          <a:xfrm>
            <a:off x="6624310"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B595AA6-C395-456F-9282-A8F2138B8F85}"/>
              </a:ext>
            </a:extLst>
          </p:cNvPr>
          <p:cNvSpPr/>
          <p:nvPr/>
        </p:nvSpPr>
        <p:spPr>
          <a:xfrm>
            <a:off x="7226708"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5647E92E-5F73-414C-A873-C20DD2D9D78A}"/>
              </a:ext>
            </a:extLst>
          </p:cNvPr>
          <p:cNvSpPr/>
          <p:nvPr/>
        </p:nvSpPr>
        <p:spPr>
          <a:xfrm>
            <a:off x="7086102"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F4C80102-0F1E-44F1-B311-2F8F92F0EC8C}"/>
              </a:ext>
            </a:extLst>
          </p:cNvPr>
          <p:cNvSpPr/>
          <p:nvPr/>
        </p:nvSpPr>
        <p:spPr>
          <a:xfrm>
            <a:off x="5074604"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7237C572-FDF5-421E-8FAD-BCF36790A477}"/>
              </a:ext>
            </a:extLst>
          </p:cNvPr>
          <p:cNvSpPr/>
          <p:nvPr/>
        </p:nvSpPr>
        <p:spPr>
          <a:xfrm>
            <a:off x="5541970"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90FFF5A3-E884-4E39-8FEC-22FE65AD7C7C}"/>
              </a:ext>
            </a:extLst>
          </p:cNvPr>
          <p:cNvSpPr/>
          <p:nvPr/>
        </p:nvSpPr>
        <p:spPr>
          <a:xfrm>
            <a:off x="6006712"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847EDEBC-01FE-404F-947E-1E94CF4D9393}"/>
              </a:ext>
            </a:extLst>
          </p:cNvPr>
          <p:cNvSpPr/>
          <p:nvPr/>
        </p:nvSpPr>
        <p:spPr>
          <a:xfrm>
            <a:off x="6475506"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6C697DC5-8C19-46D9-BDE6-8EE1058BE9AF}"/>
              </a:ext>
            </a:extLst>
          </p:cNvPr>
          <p:cNvSpPr/>
          <p:nvPr/>
        </p:nvSpPr>
        <p:spPr>
          <a:xfrm>
            <a:off x="6937298"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652F430-6032-4C95-8CAB-1CEFA58EDDF0}"/>
              </a:ext>
            </a:extLst>
          </p:cNvPr>
          <p:cNvGrpSpPr/>
          <p:nvPr/>
        </p:nvGrpSpPr>
        <p:grpSpPr>
          <a:xfrm>
            <a:off x="5074604" y="4185030"/>
            <a:ext cx="2772589" cy="899294"/>
            <a:chOff x="5164716" y="3025668"/>
            <a:chExt cx="2772589" cy="899294"/>
          </a:xfrm>
        </p:grpSpPr>
        <p:sp>
          <p:nvSpPr>
            <p:cNvPr id="75" name="Cube 74">
              <a:extLst>
                <a:ext uri="{FF2B5EF4-FFF2-40B4-BE49-F238E27FC236}">
                  <a16:creationId xmlns:a16="http://schemas.microsoft.com/office/drawing/2014/main" id="{62ECCFC6-F50E-414D-B1FC-05FB70C64210}"/>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2CD5E0EB-D084-4F4D-976B-7FEBDB50AE2E}"/>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963A7905-9E7C-438A-BF89-7D7913E25BD1}"/>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D0D2BAAE-D985-469B-ABF8-5BEF1E631624}"/>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B2BAE534-36DB-4984-ABAF-80715B551AE7}"/>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F1E5A10E-5E4F-4D72-93A8-40F5984632B3}"/>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B1CED62D-5368-487F-86DB-F17B109B309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87FD16E5-07EF-4742-B2E8-E05E0EDBE0ED}"/>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D1AA3CD5-657B-4E21-ABA0-843A24DD4DEC}"/>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067A775B-8533-482B-965D-38F762CA0964}"/>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7CC05DE8-61C4-49D3-A354-7E23A161F59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80F6A12-C91E-4052-A48A-744CAD4B6C42}"/>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F16FEFC-DA7B-4F22-8740-819045290271}"/>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08D6A8C7-B940-4017-BDDB-F2D1B5554F8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7479B12-7397-43ED-ACE0-C128E9EE93DB}"/>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596E6CD0-AC16-46C8-B77B-3A45CF7EE70A}"/>
              </a:ext>
            </a:extLst>
          </p:cNvPr>
          <p:cNvGrpSpPr/>
          <p:nvPr/>
        </p:nvGrpSpPr>
        <p:grpSpPr>
          <a:xfrm>
            <a:off x="1795439" y="3723981"/>
            <a:ext cx="2774017" cy="899573"/>
            <a:chOff x="5163288" y="3025668"/>
            <a:chExt cx="2774017" cy="899573"/>
          </a:xfrm>
        </p:grpSpPr>
        <p:sp>
          <p:nvSpPr>
            <p:cNvPr id="106" name="Cube 105">
              <a:extLst>
                <a:ext uri="{FF2B5EF4-FFF2-40B4-BE49-F238E27FC236}">
                  <a16:creationId xmlns:a16="http://schemas.microsoft.com/office/drawing/2014/main" id="{615F2DFF-0031-4CED-9D4F-3341BBE753CB}"/>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5A883C62-6DD9-470D-BDEC-0D02FE54A6B7}"/>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8CF9C897-FB51-4045-9127-EE6A798D1B00}"/>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2D0C9631-96DF-4300-BC3A-6F8D99CAD41B}"/>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280778FA-9A89-429C-97B9-2DBA53BDBECB}"/>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08F67402-0E50-4687-9EC8-1AD66CEB1DDD}"/>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E2461C88-D6C9-4E45-A2B5-9805100650C2}"/>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1BDED22D-F684-4833-9FDA-08F06B130A8F}"/>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2E65F5A8-A9B2-4248-B130-3ACCDEC509EF}"/>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00418BAF-F194-47E1-8533-3C28CABF92A0}"/>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3AA1B8B7-6AC7-4A2D-8780-98FB7B791529}"/>
                </a:ext>
              </a:extLst>
            </p:cNvPr>
            <p:cNvSpPr/>
            <p:nvPr/>
          </p:nvSpPr>
          <p:spPr>
            <a:xfrm>
              <a:off x="5163288" y="33189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59109BD-82C8-40F0-A4AC-BA3090C9F326}"/>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D04C880-1D4D-4DB5-B0E6-76E83EF7EA16}"/>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D93E7B-05F7-44CE-B40E-5B7FFC1CAD6C}"/>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AD20B459-6245-496A-B077-75300604D92A}"/>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C2558F44-46EA-4495-A8FD-7AD3DB8E33B1}"/>
              </a:ext>
            </a:extLst>
          </p:cNvPr>
          <p:cNvGrpSpPr/>
          <p:nvPr/>
        </p:nvGrpSpPr>
        <p:grpSpPr>
          <a:xfrm>
            <a:off x="5079463" y="3730520"/>
            <a:ext cx="2772589" cy="899294"/>
            <a:chOff x="5164716" y="3025668"/>
            <a:chExt cx="2772589" cy="899294"/>
          </a:xfrm>
        </p:grpSpPr>
        <p:sp>
          <p:nvSpPr>
            <p:cNvPr id="122" name="Cube 121">
              <a:extLst>
                <a:ext uri="{FF2B5EF4-FFF2-40B4-BE49-F238E27FC236}">
                  <a16:creationId xmlns:a16="http://schemas.microsoft.com/office/drawing/2014/main" id="{15E9BD7D-F670-48B2-AD16-A3EAE0C50A7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EC555AAA-FCC7-4635-8068-F0EB3CAA53D6}"/>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86B5F06A-6ACE-4E1B-8C36-C1514DF22F8A}"/>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EAF87933-E994-4885-B94F-9759AF0F446D}"/>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D3381E3-65AA-4032-940B-22FF88C9BDEF}"/>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A16B9DFF-ED57-44DD-96C4-42E9705843BE}"/>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B4B8707-ADBB-406A-9864-D036D1F93B48}"/>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1CDE5550-ABA0-49C4-AA1B-F42F26BEDB8B}"/>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9BB8366F-3B31-46EB-A12E-5744BB02CDAB}"/>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0EAA8A7C-5395-43B3-9135-0B5892CCF52E}"/>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40AB0BB4-3361-4068-B37C-1FC56D26756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C3685971-B366-4CF9-9B58-0B2A540F16CC}"/>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a:extLst>
                <a:ext uri="{FF2B5EF4-FFF2-40B4-BE49-F238E27FC236}">
                  <a16:creationId xmlns:a16="http://schemas.microsoft.com/office/drawing/2014/main" id="{A29B6E0D-D8BD-45B6-BEBE-96C0AA0FCA9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a:extLst>
                <a:ext uri="{FF2B5EF4-FFF2-40B4-BE49-F238E27FC236}">
                  <a16:creationId xmlns:a16="http://schemas.microsoft.com/office/drawing/2014/main" id="{9E9D1864-D94E-4FBA-B783-EFFAE5619381}"/>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78483C03-E686-46FD-8A6C-B85B583DA911}"/>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611BD6-C529-46F8-A246-C474967EE1B8}"/>
              </a:ext>
            </a:extLst>
          </p:cNvPr>
          <p:cNvSpPr txBox="1"/>
          <p:nvPr/>
        </p:nvSpPr>
        <p:spPr>
          <a:xfrm rot="2566384">
            <a:off x="7778524" y="5404632"/>
            <a:ext cx="795411"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hàng</a:t>
            </a: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6100931" y="4575308"/>
            <a:ext cx="249968" cy="2247135"/>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96375" y="5804663"/>
            <a:ext cx="915635" cy="369332"/>
          </a:xfrm>
          <a:prstGeom prst="rect">
            <a:avLst/>
          </a:prstGeom>
          <a:noFill/>
        </p:spPr>
        <p:txBody>
          <a:bodyPr wrap="none" rtlCol="0">
            <a:spAutoFit/>
          </a:bodyPr>
          <a:lstStyle/>
          <a:p>
            <a:r>
              <a:rPr lang="en-US">
                <a:latin typeface="#9Slide01 Noi dung ngan" panose="00000600000000000000" pitchFamily="2" charset="0"/>
              </a:rPr>
              <a:t>5 hình</a:t>
            </a: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531435" y="5457426"/>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659560" y="5340387"/>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794790" y="5208292"/>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E0C0840-AC3D-4F08-B4AD-2CDF7F911608}"/>
              </a:ext>
            </a:extLst>
          </p:cNvPr>
          <p:cNvSpPr/>
          <p:nvPr/>
        </p:nvSpPr>
        <p:spPr>
          <a:xfrm>
            <a:off x="8068107" y="2808803"/>
            <a:ext cx="1600200" cy="669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1 Noi dung ngan" panose="00000600000000000000" pitchFamily="2" charset="0"/>
              </a:rPr>
              <a:t>3 lớp</a:t>
            </a:r>
          </a:p>
        </p:txBody>
      </p:sp>
      <p:sp>
        <p:nvSpPr>
          <p:cNvPr id="142" name="TextBox 141">
            <a:extLst>
              <a:ext uri="{FF2B5EF4-FFF2-40B4-BE49-F238E27FC236}">
                <a16:creationId xmlns:a16="http://schemas.microsoft.com/office/drawing/2014/main" id="{8714790A-FCFB-4F9F-9F81-8BF2EF495CDD}"/>
              </a:ext>
            </a:extLst>
          </p:cNvPr>
          <p:cNvSpPr txBox="1"/>
          <p:nvPr/>
        </p:nvSpPr>
        <p:spPr>
          <a:xfrm>
            <a:off x="629806" y="6102098"/>
            <a:ext cx="7919028"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vi-VN" sz="2400" b="1" i="0">
                <a:solidFill>
                  <a:srgbClr val="000000"/>
                </a:solidFill>
                <a:effectLst/>
                <a:latin typeface="HP001 4 hàng" panose="020B0603050302020204" pitchFamily="34" charset="0"/>
              </a:rPr>
              <a:t>A</a:t>
            </a:r>
            <a:r>
              <a:rPr lang="vi-VN" sz="2400" b="0" i="0">
                <a:solidFill>
                  <a:srgbClr val="000000"/>
                </a:solidFill>
                <a:effectLst/>
                <a:latin typeface="#9Slide01 Tieu de ngan" panose="00000800000000000000" pitchFamily="2" charset="0"/>
              </a:rPr>
              <a:t> gồm </a:t>
            </a:r>
            <a:r>
              <a:rPr lang="vi-VN" sz="2400" b="0" i="0">
                <a:solidFill>
                  <a:srgbClr val="2CA349"/>
                </a:solidFill>
                <a:effectLst/>
                <a:latin typeface="#9Slide01 Tieu de ngan" panose="00000800000000000000" pitchFamily="2" charset="0"/>
              </a:rPr>
              <a:t>5 x 3 x 3 = 45</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spTree>
    <p:extLst>
      <p:ext uri="{BB962C8B-B14F-4D97-AF65-F5344CB8AC3E}">
        <p14:creationId xmlns:p14="http://schemas.microsoft.com/office/powerpoint/2010/main" val="108524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08333E-6 -4.44444E-6 L 0.00039 -0.0662 " pathEditMode="relative" rAng="0" ptsTypes="AA">
                                      <p:cBhvr>
                                        <p:cTn id="59" dur="2000" fill="hold"/>
                                        <p:tgtEl>
                                          <p:spTgt spid="3"/>
                                        </p:tgtEl>
                                        <p:attrNameLst>
                                          <p:attrName>ppt_x</p:attrName>
                                          <p:attrName>ppt_y</p:attrName>
                                        </p:attrNameLst>
                                      </p:cBhvr>
                                      <p:rCtr x="13" y="-3310"/>
                                    </p:animMotion>
                                  </p:childTnLst>
                                </p:cTn>
                              </p:par>
                              <p:par>
                                <p:cTn id="60" presetID="64" presetClass="path" presetSubtype="0" accel="50000" decel="50000" fill="hold" nodeType="withEffect">
                                  <p:stCondLst>
                                    <p:cond delay="0"/>
                                  </p:stCondLst>
                                  <p:childTnLst>
                                    <p:animMotion origin="layout" path="M 1.45833E-6 -7.40741E-7 L 1.45833E-6 -0.13611 " pathEditMode="relative" rAng="0" ptsTypes="AA">
                                      <p:cBhvr>
                                        <p:cTn id="61" dur="2000" fill="hold"/>
                                        <p:tgtEl>
                                          <p:spTgt spid="121"/>
                                        </p:tgtEl>
                                        <p:attrNameLst>
                                          <p:attrName>ppt_x</p:attrName>
                                          <p:attrName>ppt_y</p:attrName>
                                        </p:attrNameLst>
                                      </p:cBhvr>
                                      <p:rCtr x="0" y="-6806"/>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500"/>
                                        <p:tgtEl>
                                          <p:spTgt spid="140"/>
                                        </p:tgtEl>
                                      </p:cBhvr>
                                    </p:animEffect>
                                  </p:childTnLst>
                                </p:cTn>
                              </p:par>
                              <p:par>
                                <p:cTn id="67" presetID="22" presetClass="entr" presetSubtype="8"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wipe(left)">
                                      <p:cBhvr>
                                        <p:cTn id="69" dur="500"/>
                                        <p:tgtEl>
                                          <p:spTgt spid="139"/>
                                        </p:tgtEl>
                                      </p:cBhvr>
                                    </p:animEffect>
                                  </p:childTnLst>
                                </p:cTn>
                              </p:par>
                              <p:par>
                                <p:cTn id="70" presetID="22" presetClass="entr" presetSubtype="8"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8"/>
                                        </p:tgtEl>
                                        <p:attrNameLst>
                                          <p:attrName>style.visibility</p:attrName>
                                        </p:attrNameLst>
                                      </p:cBhvr>
                                      <p:to>
                                        <p:strVal val="visible"/>
                                      </p:to>
                                    </p:set>
                                    <p:animEffect transition="in" filter="wipe(down)">
                                      <p:cBhvr>
                                        <p:cTn id="80" dur="500"/>
                                        <p:tgtEl>
                                          <p:spTgt spid="13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Effect transition="in" filter="wipe(down)">
                                      <p:cBhvr>
                                        <p:cTn id="83" dur="500"/>
                                        <p:tgtEl>
                                          <p:spTgt spid="13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42"/>
                                        </p:tgtEl>
                                        <p:attrNameLst>
                                          <p:attrName>style.visibility</p:attrName>
                                        </p:attrNameLst>
                                      </p:cBhvr>
                                      <p:to>
                                        <p:strVal val="visible"/>
                                      </p:to>
                                    </p:set>
                                    <p:animEffect transition="in" filter="wipe(left)">
                                      <p:cBhvr>
                                        <p:cTn id="9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animBg="1"/>
      <p:bldP spid="80" grpId="0" animBg="1"/>
      <p:bldP spid="82" grpId="0" animBg="1"/>
      <p:bldP spid="84" grpId="0" animBg="1"/>
      <p:bldP spid="86" grpId="0" animBg="1"/>
      <p:bldP spid="88" grpId="0" animBg="1"/>
      <p:bldP spid="91" grpId="0" animBg="1"/>
      <p:bldP spid="93" grpId="0" animBg="1"/>
      <p:bldP spid="95" grpId="0" animBg="1"/>
      <p:bldP spid="97" grpId="0" animBg="1"/>
      <p:bldP spid="99" grpId="0" animBg="1"/>
      <p:bldP spid="101" grpId="0" animBg="1"/>
      <p:bldP spid="103" grpId="0" animBg="1"/>
      <p:bldP spid="16" grpId="0"/>
      <p:bldP spid="137" grpId="0" animBg="1"/>
      <p:bldP spid="138" grpId="0"/>
      <p:bldP spid="45" grpId="0" animBg="1"/>
      <p:bldP spid="1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82011"/>
            <a:ext cx="9357360" cy="5142120"/>
            <a:chOff x="595745" y="1382011"/>
            <a:chExt cx="9357360" cy="5142120"/>
          </a:xfrm>
        </p:grpSpPr>
        <p:sp>
          <p:nvSpPr>
            <p:cNvPr id="4" name="Rectangle 3">
              <a:extLst>
                <a:ext uri="{FF2B5EF4-FFF2-40B4-BE49-F238E27FC236}">
                  <a16:creationId xmlns:a16="http://schemas.microsoft.com/office/drawing/2014/main" id="{623C05A3-4CA1-4AB7-A267-1B44645D480E}"/>
                </a:ext>
              </a:extLst>
            </p:cNvPr>
            <p:cNvSpPr/>
            <p:nvPr/>
          </p:nvSpPr>
          <p:spPr>
            <a:xfrm>
              <a:off x="595745" y="1382011"/>
              <a:ext cx="9357360" cy="5142120"/>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9023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a:extLst>
              <a:ext uri="{FF2B5EF4-FFF2-40B4-BE49-F238E27FC236}">
                <a16:creationId xmlns:a16="http://schemas.microsoft.com/office/drawing/2014/main" id="{41C1E2EE-55DD-4756-A1A0-479D88581CC9}"/>
              </a:ext>
            </a:extLst>
          </p:cNvPr>
          <p:cNvSpPr txBox="1"/>
          <p:nvPr/>
        </p:nvSpPr>
        <p:spPr>
          <a:xfrm>
            <a:off x="2755730" y="5313201"/>
            <a:ext cx="1859518" cy="461665"/>
          </a:xfrm>
          <a:prstGeom prst="rect">
            <a:avLst/>
          </a:prstGeom>
          <a:noFill/>
        </p:spPr>
        <p:txBody>
          <a:bodyPr wrap="square" rtlCol="0">
            <a:spAutoFit/>
          </a:bodyPr>
          <a:lstStyle/>
          <a:p>
            <a:r>
              <a:rPr lang="en-US" sz="2400" b="1">
                <a:latin typeface="HP001 4 hàng" panose="020B0603050302020204" pitchFamily="34" charset="0"/>
              </a:rPr>
              <a:t>B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sp>
        <p:nvSpPr>
          <p:cNvPr id="16" name="TextBox 15">
            <a:extLst>
              <a:ext uri="{FF2B5EF4-FFF2-40B4-BE49-F238E27FC236}">
                <a16:creationId xmlns:a16="http://schemas.microsoft.com/office/drawing/2014/main" id="{5A611BD6-C529-46F8-A246-C474967EE1B8}"/>
              </a:ext>
            </a:extLst>
          </p:cNvPr>
          <p:cNvSpPr txBox="1"/>
          <p:nvPr/>
        </p:nvSpPr>
        <p:spPr>
          <a:xfrm rot="2566384">
            <a:off x="7288534" y="4934209"/>
            <a:ext cx="795411"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hàng</a:t>
            </a: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5998355" y="4466880"/>
            <a:ext cx="159631" cy="1435033"/>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85175" y="5233513"/>
            <a:ext cx="915635" cy="369332"/>
          </a:xfrm>
          <a:prstGeom prst="rect">
            <a:avLst/>
          </a:prstGeom>
          <a:noFill/>
        </p:spPr>
        <p:txBody>
          <a:bodyPr wrap="none" rtlCol="0">
            <a:spAutoFit/>
          </a:bodyPr>
          <a:lstStyle/>
          <a:p>
            <a:r>
              <a:rPr lang="en-US">
                <a:latin typeface="#9Slide01 Noi dung ngan" panose="00000600000000000000" pitchFamily="2" charset="0"/>
              </a:rPr>
              <a:t>3 hình</a:t>
            </a: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041445" y="4987003"/>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169570" y="4869964"/>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304800" y="4737869"/>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714790A-FCFB-4F9F-9F81-8BF2EF495CDD}"/>
              </a:ext>
            </a:extLst>
          </p:cNvPr>
          <p:cNvSpPr txBox="1"/>
          <p:nvPr/>
        </p:nvSpPr>
        <p:spPr>
          <a:xfrm>
            <a:off x="655733" y="5691609"/>
            <a:ext cx="8937171"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en-US" sz="2400" b="1" i="0">
                <a:solidFill>
                  <a:srgbClr val="000000"/>
                </a:solidFill>
                <a:effectLst/>
                <a:latin typeface="HP001 4 hàng" panose="020B0603050302020204" pitchFamily="34" charset="0"/>
              </a:rPr>
              <a:t>B</a:t>
            </a:r>
            <a:r>
              <a:rPr lang="vi-VN" sz="2400" b="0" i="0">
                <a:solidFill>
                  <a:srgbClr val="000000"/>
                </a:solidFill>
                <a:effectLst/>
                <a:latin typeface="#9Slide01 Tieu de ngan" panose="00000800000000000000" pitchFamily="2" charset="0"/>
              </a:rPr>
              <a:t> gồm </a:t>
            </a:r>
            <a:r>
              <a:rPr lang="en-US" sz="2400" b="0" i="0">
                <a:solidFill>
                  <a:srgbClr val="2CA349"/>
                </a:solidFill>
                <a:effectLst/>
                <a:latin typeface="#9Slide01 Tieu de ngan" panose="00000800000000000000" pitchFamily="2" charset="0"/>
              </a:rPr>
              <a:t>3</a:t>
            </a:r>
            <a:r>
              <a:rPr lang="vi-VN" sz="2400" b="0" i="0">
                <a:solidFill>
                  <a:srgbClr val="2CA349"/>
                </a:solidFill>
                <a:effectLst/>
                <a:latin typeface="#9Slide01 Tieu de ngan" panose="00000800000000000000" pitchFamily="2" charset="0"/>
              </a:rPr>
              <a:t> x 3 x 3</a:t>
            </a:r>
            <a:r>
              <a:rPr lang="en-US" sz="2400" b="0" i="0">
                <a:solidFill>
                  <a:srgbClr val="2CA349"/>
                </a:solidFill>
                <a:effectLst/>
                <a:latin typeface="#9Slide01 Tieu de ngan" panose="00000800000000000000" pitchFamily="2" charset="0"/>
              </a:rPr>
              <a:t> - 1</a:t>
            </a:r>
            <a:r>
              <a:rPr lang="vi-VN" sz="2400" b="0" i="0">
                <a:solidFill>
                  <a:srgbClr val="2CA349"/>
                </a:solidFill>
                <a:effectLst/>
                <a:latin typeface="#9Slide01 Tieu de ngan" panose="00000800000000000000" pitchFamily="2" charset="0"/>
              </a:rPr>
              <a:t> = </a:t>
            </a:r>
            <a:r>
              <a:rPr lang="en-US" sz="2400" b="0" i="0">
                <a:solidFill>
                  <a:srgbClr val="2CA349"/>
                </a:solidFill>
                <a:effectLst/>
                <a:latin typeface="#9Slide01 Tieu de ngan" panose="00000800000000000000" pitchFamily="2" charset="0"/>
              </a:rPr>
              <a:t>26</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grpSp>
        <p:nvGrpSpPr>
          <p:cNvPr id="141" name="Group 140">
            <a:extLst>
              <a:ext uri="{FF2B5EF4-FFF2-40B4-BE49-F238E27FC236}">
                <a16:creationId xmlns:a16="http://schemas.microsoft.com/office/drawing/2014/main" id="{0B6EA1AE-472A-4CE7-98B0-C09C64B1F7AE}"/>
              </a:ext>
            </a:extLst>
          </p:cNvPr>
          <p:cNvGrpSpPr/>
          <p:nvPr/>
        </p:nvGrpSpPr>
        <p:grpSpPr>
          <a:xfrm>
            <a:off x="2126920" y="3711256"/>
            <a:ext cx="1844340" cy="1341413"/>
            <a:chOff x="5543291" y="1954883"/>
            <a:chExt cx="1844340" cy="1341413"/>
          </a:xfrm>
          <a:solidFill>
            <a:srgbClr val="FEABA4"/>
          </a:solidFill>
        </p:grpSpPr>
        <p:grpSp>
          <p:nvGrpSpPr>
            <p:cNvPr id="143" name="Group 142">
              <a:extLst>
                <a:ext uri="{FF2B5EF4-FFF2-40B4-BE49-F238E27FC236}">
                  <a16:creationId xmlns:a16="http://schemas.microsoft.com/office/drawing/2014/main" id="{16DC6CE3-365F-4042-901F-2F573135140B}"/>
                </a:ext>
              </a:extLst>
            </p:cNvPr>
            <p:cNvGrpSpPr/>
            <p:nvPr/>
          </p:nvGrpSpPr>
          <p:grpSpPr>
            <a:xfrm>
              <a:off x="5543291" y="1955803"/>
              <a:ext cx="912290" cy="1339253"/>
              <a:chOff x="5543291" y="1955803"/>
              <a:chExt cx="912290" cy="1339253"/>
            </a:xfrm>
            <a:grpFill/>
          </p:grpSpPr>
          <p:sp>
            <p:nvSpPr>
              <p:cNvPr id="157" name="Cube 156">
                <a:extLst>
                  <a:ext uri="{FF2B5EF4-FFF2-40B4-BE49-F238E27FC236}">
                    <a16:creationId xmlns:a16="http://schemas.microsoft.com/office/drawing/2014/main" id="{DB0746AC-C69A-4F8D-9B3C-30667BC03200}"/>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E8F19B51-A78A-47E6-95C4-471ACF57C12F}"/>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C8A36AF-6E23-4505-BE1B-0B8250F9A84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FBB15CFF-CF6D-4B9E-8339-ACB419F8354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D392C637-E0C0-4533-B627-45A5F98A3296}"/>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9A6806FE-F607-4988-86BE-8612A9332BA2}"/>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40432255-0A56-416F-9D17-7C92CA1326B4}"/>
                </a:ext>
              </a:extLst>
            </p:cNvPr>
            <p:cNvGrpSpPr/>
            <p:nvPr/>
          </p:nvGrpSpPr>
          <p:grpSpPr>
            <a:xfrm>
              <a:off x="6013039" y="1955803"/>
              <a:ext cx="912290" cy="1339253"/>
              <a:chOff x="5543291" y="1955803"/>
              <a:chExt cx="912290" cy="1339253"/>
            </a:xfrm>
            <a:grpFill/>
          </p:grpSpPr>
          <p:sp>
            <p:nvSpPr>
              <p:cNvPr id="151" name="Cube 150">
                <a:extLst>
                  <a:ext uri="{FF2B5EF4-FFF2-40B4-BE49-F238E27FC236}">
                    <a16:creationId xmlns:a16="http://schemas.microsoft.com/office/drawing/2014/main" id="{590F5542-B4BB-4134-B8C5-B6659B293D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01E5C2F-2409-4C58-A778-14666F7F6584}"/>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1D13FC90-3C5A-4EFB-8494-C1F0ED0AF57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4AD21603-2F0A-4D54-8BAE-D1F968C15173}"/>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E934CD07-815C-4B14-B518-DB86DC1D37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30B3EA53-01D5-4FE0-8BA7-746716D81520}"/>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25E7CD68-34EE-434E-9419-BD5810CB5C1C}"/>
                </a:ext>
              </a:extLst>
            </p:cNvPr>
            <p:cNvGrpSpPr/>
            <p:nvPr/>
          </p:nvGrpSpPr>
          <p:grpSpPr>
            <a:xfrm>
              <a:off x="6480714" y="1954883"/>
              <a:ext cx="906917" cy="1341413"/>
              <a:chOff x="5538504" y="1955803"/>
              <a:chExt cx="906917" cy="1341413"/>
            </a:xfrm>
            <a:grpFill/>
          </p:grpSpPr>
          <p:sp>
            <p:nvSpPr>
              <p:cNvPr id="146" name="Cube 145">
                <a:extLst>
                  <a:ext uri="{FF2B5EF4-FFF2-40B4-BE49-F238E27FC236}">
                    <a16:creationId xmlns:a16="http://schemas.microsoft.com/office/drawing/2014/main" id="{6EB5D32A-E056-4E19-B8A0-B294A536CA33}"/>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AEC07A63-3BAC-4A68-BB13-11EE364CA01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82D3424C-5D80-4F2C-BCD6-24AF57039F78}"/>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28397950-2677-4496-A291-93C9BCFA1A6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0B5D14B1-05D4-48A4-AFBD-8898299BCD1A}"/>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Cube 162">
            <a:extLst>
              <a:ext uri="{FF2B5EF4-FFF2-40B4-BE49-F238E27FC236}">
                <a16:creationId xmlns:a16="http://schemas.microsoft.com/office/drawing/2014/main" id="{B3B638BD-3275-440E-B426-1F97C80DAF4D}"/>
              </a:ext>
            </a:extLst>
          </p:cNvPr>
          <p:cNvSpPr/>
          <p:nvPr/>
        </p:nvSpPr>
        <p:spPr>
          <a:xfrm>
            <a:off x="2416907"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DED823DB-5C2A-428A-9E1D-23A5EFE636E9}"/>
              </a:ext>
            </a:extLst>
          </p:cNvPr>
          <p:cNvSpPr/>
          <p:nvPr/>
        </p:nvSpPr>
        <p:spPr>
          <a:xfrm>
            <a:off x="2268884"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2795ACFE-6C61-4C50-A495-6A25470A660C}"/>
              </a:ext>
            </a:extLst>
          </p:cNvPr>
          <p:cNvSpPr/>
          <p:nvPr/>
        </p:nvSpPr>
        <p:spPr>
          <a:xfrm>
            <a:off x="2127134"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E24F748B-AA76-4278-BC78-401B2C56196D}"/>
              </a:ext>
            </a:extLst>
          </p:cNvPr>
          <p:cNvSpPr/>
          <p:nvPr/>
        </p:nvSpPr>
        <p:spPr>
          <a:xfrm>
            <a:off x="2886655"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91AE691-E886-442E-9F3A-84BE625D9832}"/>
              </a:ext>
            </a:extLst>
          </p:cNvPr>
          <p:cNvSpPr/>
          <p:nvPr/>
        </p:nvSpPr>
        <p:spPr>
          <a:xfrm>
            <a:off x="2738632"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1CAA9E9A-86F9-424C-AE67-2214AA179684}"/>
              </a:ext>
            </a:extLst>
          </p:cNvPr>
          <p:cNvSpPr/>
          <p:nvPr/>
        </p:nvSpPr>
        <p:spPr>
          <a:xfrm>
            <a:off x="2596882"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7C318C1E-B94B-4A7F-A8AA-F9037E4DC54D}"/>
              </a:ext>
            </a:extLst>
          </p:cNvPr>
          <p:cNvSpPr/>
          <p:nvPr/>
        </p:nvSpPr>
        <p:spPr>
          <a:xfrm>
            <a:off x="3359117" y="326556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DE766725-B834-4DC0-AADD-7D62BC2F4B8F}"/>
              </a:ext>
            </a:extLst>
          </p:cNvPr>
          <p:cNvSpPr/>
          <p:nvPr/>
        </p:nvSpPr>
        <p:spPr>
          <a:xfrm>
            <a:off x="3211094" y="34068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713C7878-B42D-4FA3-9643-FFBD91A3357F}"/>
              </a:ext>
            </a:extLst>
          </p:cNvPr>
          <p:cNvSpPr/>
          <p:nvPr/>
        </p:nvSpPr>
        <p:spPr>
          <a:xfrm>
            <a:off x="3065105" y="4000384"/>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4B431686-ADC1-46DC-8ABF-21073FE83137}"/>
              </a:ext>
            </a:extLst>
          </p:cNvPr>
          <p:cNvSpPr/>
          <p:nvPr/>
        </p:nvSpPr>
        <p:spPr>
          <a:xfrm>
            <a:off x="2592991" y="3556640"/>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a:extLst>
              <a:ext uri="{FF2B5EF4-FFF2-40B4-BE49-F238E27FC236}">
                <a16:creationId xmlns:a16="http://schemas.microsoft.com/office/drawing/2014/main" id="{4FC9D822-D931-4051-9449-017E8AA6B457}"/>
              </a:ext>
            </a:extLst>
          </p:cNvPr>
          <p:cNvGrpSpPr/>
          <p:nvPr/>
        </p:nvGrpSpPr>
        <p:grpSpPr>
          <a:xfrm>
            <a:off x="5406335" y="3710290"/>
            <a:ext cx="1844340" cy="1341413"/>
            <a:chOff x="5543291" y="1954883"/>
            <a:chExt cx="1844340" cy="1341413"/>
          </a:xfrm>
          <a:solidFill>
            <a:srgbClr val="FEABA4"/>
          </a:solidFill>
        </p:grpSpPr>
        <p:grpSp>
          <p:nvGrpSpPr>
            <p:cNvPr id="174" name="Group 173">
              <a:extLst>
                <a:ext uri="{FF2B5EF4-FFF2-40B4-BE49-F238E27FC236}">
                  <a16:creationId xmlns:a16="http://schemas.microsoft.com/office/drawing/2014/main" id="{9EE8F7CA-90E2-493E-8944-508974274CBE}"/>
                </a:ext>
              </a:extLst>
            </p:cNvPr>
            <p:cNvGrpSpPr/>
            <p:nvPr/>
          </p:nvGrpSpPr>
          <p:grpSpPr>
            <a:xfrm>
              <a:off x="5543291" y="1955803"/>
              <a:ext cx="912290" cy="1339253"/>
              <a:chOff x="5543291" y="1955803"/>
              <a:chExt cx="912290" cy="1339253"/>
            </a:xfrm>
            <a:grpFill/>
          </p:grpSpPr>
          <p:sp>
            <p:nvSpPr>
              <p:cNvPr id="188" name="Cube 187">
                <a:extLst>
                  <a:ext uri="{FF2B5EF4-FFF2-40B4-BE49-F238E27FC236}">
                    <a16:creationId xmlns:a16="http://schemas.microsoft.com/office/drawing/2014/main" id="{EE2E736D-243F-4858-9E04-E42EE87362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BE373A87-04C9-430D-A40D-B0D0178A0B26}"/>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9275B31-6CA8-4552-BC31-2946DC435EB9}"/>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7D8E69C-80B2-4492-9151-122FF2AB3FD8}"/>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63786A26-8003-4D9B-8241-2AF3EC2D90B4}"/>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BCD244F3-9EA2-4C68-A8EA-7D13AB935325}"/>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80A8F09A-9A08-485F-B16F-1B96B8B57B3D}"/>
                </a:ext>
              </a:extLst>
            </p:cNvPr>
            <p:cNvGrpSpPr/>
            <p:nvPr/>
          </p:nvGrpSpPr>
          <p:grpSpPr>
            <a:xfrm>
              <a:off x="6013039" y="1955803"/>
              <a:ext cx="912290" cy="1339253"/>
              <a:chOff x="5543291" y="1955803"/>
              <a:chExt cx="912290" cy="1339253"/>
            </a:xfrm>
            <a:grpFill/>
          </p:grpSpPr>
          <p:sp>
            <p:nvSpPr>
              <p:cNvPr id="182" name="Cube 181">
                <a:extLst>
                  <a:ext uri="{FF2B5EF4-FFF2-40B4-BE49-F238E27FC236}">
                    <a16:creationId xmlns:a16="http://schemas.microsoft.com/office/drawing/2014/main" id="{76A021E4-9C3D-4990-AB90-55AB44127D1F}"/>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A1B986C4-F0C6-4C08-ADE5-767004998968}"/>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6DC96A4F-7464-469B-A55C-8B9CEB45063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59AF1590-8464-4F3E-AAA7-0862C45DE79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6F09FFD4-C3A8-4D72-B00E-8B3ABFDF6A3D}"/>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53DF490-D8C6-4FE1-8761-C02DF383B461}"/>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0F3655FC-4AB6-4B4D-9563-0E7C805182A6}"/>
                </a:ext>
              </a:extLst>
            </p:cNvPr>
            <p:cNvGrpSpPr/>
            <p:nvPr/>
          </p:nvGrpSpPr>
          <p:grpSpPr>
            <a:xfrm>
              <a:off x="6480714" y="1954883"/>
              <a:ext cx="906917" cy="1341413"/>
              <a:chOff x="5538504" y="1955803"/>
              <a:chExt cx="906917" cy="1341413"/>
            </a:xfrm>
            <a:grpFill/>
          </p:grpSpPr>
          <p:sp>
            <p:nvSpPr>
              <p:cNvPr id="177" name="Cube 176">
                <a:extLst>
                  <a:ext uri="{FF2B5EF4-FFF2-40B4-BE49-F238E27FC236}">
                    <a16:creationId xmlns:a16="http://schemas.microsoft.com/office/drawing/2014/main" id="{5F250E56-6903-4E0A-B6F1-F3020503CB5C}"/>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34F13FD1-CB35-4E14-B1E0-3F1AD6D6D8F1}"/>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9AE20887-D2CF-4458-BE7A-10B31C3B4264}"/>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1FB8C491-2978-4A2B-A4D3-0E99DE3B76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19CDF14C-9A4F-4F8E-B1F8-A72F8EF3F02C}"/>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Cube 198">
            <a:extLst>
              <a:ext uri="{FF2B5EF4-FFF2-40B4-BE49-F238E27FC236}">
                <a16:creationId xmlns:a16="http://schemas.microsoft.com/office/drawing/2014/main" id="{456BB626-1C9F-46C3-8FB8-23811ED14B1F}"/>
              </a:ext>
            </a:extLst>
          </p:cNvPr>
          <p:cNvSpPr/>
          <p:nvPr/>
        </p:nvSpPr>
        <p:spPr>
          <a:xfrm>
            <a:off x="5876297" y="355753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F2DA59E4-68DF-4C01-AB68-C60B408981F8}"/>
              </a:ext>
            </a:extLst>
          </p:cNvPr>
          <p:cNvSpPr/>
          <p:nvPr/>
        </p:nvSpPr>
        <p:spPr>
          <a:xfrm>
            <a:off x="6344520" y="399941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AF1F584-8969-4B0D-A71F-A5BF38B999B4}"/>
              </a:ext>
            </a:extLst>
          </p:cNvPr>
          <p:cNvGrpSpPr/>
          <p:nvPr/>
        </p:nvGrpSpPr>
        <p:grpSpPr>
          <a:xfrm>
            <a:off x="5406549" y="3264600"/>
            <a:ext cx="1852468" cy="899217"/>
            <a:chOff x="5380621" y="3675089"/>
            <a:chExt cx="1852468" cy="899217"/>
          </a:xfrm>
        </p:grpSpPr>
        <p:sp>
          <p:nvSpPr>
            <p:cNvPr id="194" name="Cube 193">
              <a:extLst>
                <a:ext uri="{FF2B5EF4-FFF2-40B4-BE49-F238E27FC236}">
                  <a16:creationId xmlns:a16="http://schemas.microsoft.com/office/drawing/2014/main" id="{AD1E6B94-BE69-489F-B60A-7B348EFEB731}"/>
                </a:ext>
              </a:extLst>
            </p:cNvPr>
            <p:cNvSpPr/>
            <p:nvPr/>
          </p:nvSpPr>
          <p:spPr>
            <a:xfrm>
              <a:off x="5670394"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A95ECD0C-C232-449D-BB83-5D1F0D223F9B}"/>
                </a:ext>
              </a:extLst>
            </p:cNvPr>
            <p:cNvSpPr/>
            <p:nvPr/>
          </p:nvSpPr>
          <p:spPr>
            <a:xfrm>
              <a:off x="5522371"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DEF44DF-972A-48CC-BDF7-C319A18D58D3}"/>
                </a:ext>
              </a:extLst>
            </p:cNvPr>
            <p:cNvSpPr/>
            <p:nvPr/>
          </p:nvSpPr>
          <p:spPr>
            <a:xfrm>
              <a:off x="5380621" y="396802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9EDD896D-91F2-4BD0-9E31-97E4BA2F6DB7}"/>
                </a:ext>
              </a:extLst>
            </p:cNvPr>
            <p:cNvSpPr/>
            <p:nvPr/>
          </p:nvSpPr>
          <p:spPr>
            <a:xfrm>
              <a:off x="6140142"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BE15CBDB-6B50-4BD5-9D77-F6A9DD4464CF}"/>
                </a:ext>
              </a:extLst>
            </p:cNvPr>
            <p:cNvSpPr/>
            <p:nvPr/>
          </p:nvSpPr>
          <p:spPr>
            <a:xfrm>
              <a:off x="5992119"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39E785F8-B312-4613-BA5E-1583C8BE3019}"/>
                </a:ext>
              </a:extLst>
            </p:cNvPr>
            <p:cNvSpPr/>
            <p:nvPr/>
          </p:nvSpPr>
          <p:spPr>
            <a:xfrm>
              <a:off x="6612604" y="3675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888CA365-C1F6-4852-BF00-6AA5E349007B}"/>
                </a:ext>
              </a:extLst>
            </p:cNvPr>
            <p:cNvSpPr/>
            <p:nvPr/>
          </p:nvSpPr>
          <p:spPr>
            <a:xfrm>
              <a:off x="6464581" y="38163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054AD172-4E5C-470D-BE19-2557FC77033A}"/>
                </a:ext>
              </a:extLst>
            </p:cNvPr>
            <p:cNvSpPr/>
            <p:nvPr/>
          </p:nvSpPr>
          <p:spPr>
            <a:xfrm>
              <a:off x="5846478" y="3966163"/>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TextBox 203">
            <a:extLst>
              <a:ext uri="{FF2B5EF4-FFF2-40B4-BE49-F238E27FC236}">
                <a16:creationId xmlns:a16="http://schemas.microsoft.com/office/drawing/2014/main" id="{27FA247D-DC06-4896-A0EF-39F7924401E4}"/>
              </a:ext>
            </a:extLst>
          </p:cNvPr>
          <p:cNvSpPr txBox="1"/>
          <p:nvPr/>
        </p:nvSpPr>
        <p:spPr>
          <a:xfrm>
            <a:off x="7740048" y="3668494"/>
            <a:ext cx="551754"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lớp</a:t>
            </a:r>
          </a:p>
        </p:txBody>
      </p:sp>
      <p:cxnSp>
        <p:nvCxnSpPr>
          <p:cNvPr id="205" name="Straight Arrow Connector 204">
            <a:extLst>
              <a:ext uri="{FF2B5EF4-FFF2-40B4-BE49-F238E27FC236}">
                <a16:creationId xmlns:a16="http://schemas.microsoft.com/office/drawing/2014/main" id="{A5CCB0F3-4B55-4717-826D-667F76BEAA63}"/>
              </a:ext>
            </a:extLst>
          </p:cNvPr>
          <p:cNvCxnSpPr>
            <a:cxnSpLocks/>
          </p:cNvCxnSpPr>
          <p:nvPr/>
        </p:nvCxnSpPr>
        <p:spPr>
          <a:xfrm flipV="1">
            <a:off x="7321604" y="4404000"/>
            <a:ext cx="341101" cy="38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F879248A-7510-4438-B48D-7887A3E1755B}"/>
              </a:ext>
            </a:extLst>
          </p:cNvPr>
          <p:cNvCxnSpPr>
            <a:cxnSpLocks/>
          </p:cNvCxnSpPr>
          <p:nvPr/>
        </p:nvCxnSpPr>
        <p:spPr>
          <a:xfrm>
            <a:off x="7312673" y="3969922"/>
            <a:ext cx="350032" cy="92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2EB3BC9-E4D0-40F6-8FB2-A75FF6BB17E0}"/>
              </a:ext>
            </a:extLst>
          </p:cNvPr>
          <p:cNvCxnSpPr>
            <a:cxnSpLocks/>
          </p:cNvCxnSpPr>
          <p:nvPr/>
        </p:nvCxnSpPr>
        <p:spPr>
          <a:xfrm flipV="1">
            <a:off x="7338265" y="3542582"/>
            <a:ext cx="347974" cy="915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A28F00-7BC7-4383-B885-4C34B0FAAEB3}"/>
              </a:ext>
            </a:extLst>
          </p:cNvPr>
          <p:cNvPicPr>
            <a:picLocks noChangeAspect="1"/>
          </p:cNvPicPr>
          <p:nvPr/>
        </p:nvPicPr>
        <p:blipFill>
          <a:blip r:embed="rId8"/>
          <a:stretch>
            <a:fillRect/>
          </a:stretch>
        </p:blipFill>
        <p:spPr>
          <a:xfrm rot="5400000">
            <a:off x="6603293" y="3011511"/>
            <a:ext cx="929387" cy="929387"/>
          </a:xfrm>
          <a:prstGeom prst="rect">
            <a:avLst/>
          </a:prstGeom>
        </p:spPr>
      </p:pic>
    </p:spTree>
    <p:extLst>
      <p:ext uri="{BB962C8B-B14F-4D97-AF65-F5344CB8AC3E}">
        <p14:creationId xmlns:p14="http://schemas.microsoft.com/office/powerpoint/2010/main" val="424306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5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06"/>
                                        </p:tgtEl>
                                        <p:attrNameLst>
                                          <p:attrName>style.visibility</p:attrName>
                                        </p:attrNameLst>
                                      </p:cBhvr>
                                      <p:to>
                                        <p:strVal val="visible"/>
                                      </p:to>
                                    </p:set>
                                    <p:animEffect transition="in" filter="fade">
                                      <p:cBhvr>
                                        <p:cTn id="42" dur="500"/>
                                        <p:tgtEl>
                                          <p:spTgt spid="206"/>
                                        </p:tgtEl>
                                      </p:cBhvr>
                                    </p:animEffect>
                                  </p:childTnLst>
                                </p:cTn>
                              </p:par>
                              <p:par>
                                <p:cTn id="43" presetID="10" presetClass="entr" presetSubtype="0" fill="hold"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wipe(left)">
                                      <p:cBhvr>
                                        <p:cTn id="48" dur="500"/>
                                        <p:tgtEl>
                                          <p:spTgt spid="20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5" presetClass="emph" presetSubtype="0" repeatCount="5000" fill="hold" nodeType="afterEffect">
                                  <p:stCondLst>
                                    <p:cond delay="0"/>
                                  </p:stCondLst>
                                  <p:childTnLst>
                                    <p:anim calcmode="discrete" valueType="str">
                                      <p:cBhvr>
                                        <p:cTn id="57"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left)">
                                      <p:cBhvr>
                                        <p:cTn id="6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7" grpId="0" animBg="1"/>
      <p:bldP spid="138" grpId="0"/>
      <p:bldP spid="142" grpId="0"/>
      <p:bldP spid="199" grpId="0" animBg="1"/>
      <p:bldP spid="202" grpId="0" animBg="1"/>
      <p:bldP spid="20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8">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25431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251141"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2107359"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2107359" y="291256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71374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71374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574725"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574725"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18007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18007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3039467"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3039467"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64886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648867"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508261"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508261"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471408" y="2623713"/>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834640" y="4317414"/>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914400" y="4805940"/>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45 hình lập phương nhỏ.</a:t>
            </a: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26 hình lập phương nhỏ.</a:t>
            </a:r>
          </a:p>
          <a:p>
            <a:pPr>
              <a:spcBef>
                <a:spcPts val="600"/>
              </a:spcBef>
              <a:spcAft>
                <a:spcPts val="600"/>
              </a:spcAft>
            </a:pPr>
            <a:r>
              <a:rPr lang="en-US" sz="2400">
                <a:latin typeface="#9Slide01 Tieu de ngan" panose="00000800000000000000" pitchFamily="2" charset="0"/>
              </a:rPr>
              <a:t>Vậy thể tích của hình </a:t>
            </a:r>
            <a:r>
              <a:rPr lang="en-US" sz="2400" b="1">
                <a:latin typeface="HP001 4 hàng" panose="020B0603050302020204" pitchFamily="34" charset="0"/>
              </a:rPr>
              <a:t>A</a:t>
            </a:r>
            <a:r>
              <a:rPr lang="en-US" sz="2400">
                <a:latin typeface="#9Slide01 Tieu de ngan" panose="00000800000000000000" pitchFamily="2" charset="0"/>
              </a:rPr>
              <a:t> lớn hơn. </a:t>
            </a:r>
          </a:p>
        </p:txBody>
      </p:sp>
      <p:sp>
        <p:nvSpPr>
          <p:cNvPr id="60" name="Cube 59">
            <a:extLst>
              <a:ext uri="{FF2B5EF4-FFF2-40B4-BE49-F238E27FC236}">
                <a16:creationId xmlns:a16="http://schemas.microsoft.com/office/drawing/2014/main" id="{13794D1B-1E12-4782-8A08-4772354E0F6E}"/>
              </a:ext>
            </a:extLst>
          </p:cNvPr>
          <p:cNvSpPr/>
          <p:nvPr/>
        </p:nvSpPr>
        <p:spPr>
          <a:xfrm>
            <a:off x="4110659"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4110659"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970053"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970053"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958555"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958555" y="306298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425921"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425921"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890663"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890663"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359457"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359457"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821249"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821249"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958819" y="2335963"/>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761395"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613372"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471622"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231143"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7083120"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941370"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703605" y="217616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555582" y="23174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407122" y="2914180"/>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939338"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038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wipe(down)">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wipe(down)">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wipe(down)">
                                      <p:cBhvr>
                                        <p:cTn id="17"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1" y="837328"/>
            <a:ext cx="12192000"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pic>
        <p:nvPicPr>
          <p:cNvPr id="9" name="Picture 8">
            <a:extLst>
              <a:ext uri="{FF2B5EF4-FFF2-40B4-BE49-F238E27FC236}">
                <a16:creationId xmlns:a16="http://schemas.microsoft.com/office/drawing/2014/main" id="{4E479189-DC7C-41EF-82E4-B921DC04D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F021E4-B5C2-4BB2-8C5B-799643D896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3957999" y="2832001"/>
            <a:ext cx="4466514"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Bài tập 3</a:t>
            </a:r>
            <a:endParaRPr lang="vi-VN" sz="6000" b="1">
              <a:ln w="12700">
                <a:solidFill>
                  <a:schemeClr val="tx1"/>
                </a:solidFill>
              </a:ln>
              <a:solidFill>
                <a:srgbClr val="E7C6BE"/>
              </a:solidFill>
              <a:latin typeface="#9Slide07 IcielCadena" panose="02000503000000020004" pitchFamily="2" charset="0"/>
            </a:endParaRPr>
          </a:p>
        </p:txBody>
      </p:sp>
      <p:sp>
        <p:nvSpPr>
          <p:cNvPr id="15" name="Rectangle 14">
            <a:extLst>
              <a:ext uri="{FF2B5EF4-FFF2-40B4-BE49-F238E27FC236}">
                <a16:creationId xmlns:a16="http://schemas.microsoft.com/office/drawing/2014/main" id="{C731FDFD-AC0B-4EA0-81BF-F99BB68BB2C0}"/>
              </a:ext>
            </a:extLst>
          </p:cNvPr>
          <p:cNvSpPr/>
          <p:nvPr/>
        </p:nvSpPr>
        <p:spPr>
          <a:xfrm>
            <a:off x="1448659" y="7157665"/>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descr="A picture containing clipart&#10;&#10;Description automatically generated">
            <a:extLst>
              <a:ext uri="{FF2B5EF4-FFF2-40B4-BE49-F238E27FC236}">
                <a16:creationId xmlns:a16="http://schemas.microsoft.com/office/drawing/2014/main" id="{D994FD5C-BC73-4369-A878-D16DDEBF70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83E780A-0A22-49C9-B411-07C5CB9C37C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Tree>
    <p:extLst>
      <p:ext uri="{BB962C8B-B14F-4D97-AF65-F5344CB8AC3E}">
        <p14:creationId xmlns:p14="http://schemas.microsoft.com/office/powerpoint/2010/main" val="2611258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4E479189-DC7C-41EF-82E4-B921DC04D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F021E4-B5C2-4BB2-8C5B-799643D896D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4304119" y="52312"/>
            <a:ext cx="3774275"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Giới</a:t>
            </a:r>
            <a:r>
              <a:rPr lang="en-US" sz="6000" b="1">
                <a:ln w="12700">
                  <a:solidFill>
                    <a:schemeClr val="tx1"/>
                  </a:solidFill>
                </a:ln>
                <a:solidFill>
                  <a:srgbClr val="EFEEDE"/>
                </a:solidFill>
                <a:latin typeface="#9Slide07 IcielCadena" panose="02000503000000020004" pitchFamily="2" charset="0"/>
              </a:rPr>
              <a:t> Thiệu</a:t>
            </a:r>
            <a:endParaRPr lang="vi-VN" sz="6000" b="1">
              <a:ln w="12700">
                <a:solidFill>
                  <a:schemeClr val="tx1"/>
                </a:solidFill>
              </a:ln>
              <a:solidFill>
                <a:srgbClr val="EFEEDE"/>
              </a:solidFill>
              <a:latin typeface="#9Slide07 IcielCadena" panose="02000503000000020004" pitchFamily="2" charset="0"/>
            </a:endParaRPr>
          </a:p>
        </p:txBody>
      </p:sp>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D994FD5C-BC73-4369-A878-D16DDEBF70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83E780A-0A22-49C9-B411-07C5CB9C37C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
        <p:nvSpPr>
          <p:cNvPr id="2" name="TextBox 1">
            <a:extLst>
              <a:ext uri="{FF2B5EF4-FFF2-40B4-BE49-F238E27FC236}">
                <a16:creationId xmlns:a16="http://schemas.microsoft.com/office/drawing/2014/main" id="{CE819C0E-799E-44B7-8A56-622E7E9B25AF}"/>
              </a:ext>
            </a:extLst>
          </p:cNvPr>
          <p:cNvSpPr txBox="1"/>
          <p:nvPr/>
        </p:nvSpPr>
        <p:spPr>
          <a:xfrm>
            <a:off x="1343917" y="1051473"/>
            <a:ext cx="9485194" cy="1015663"/>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Ở những lớp học dưới, các bạn đã được làm quen với một số đại lượng như: </a:t>
            </a:r>
          </a:p>
        </p:txBody>
      </p:sp>
      <p:pic>
        <p:nvPicPr>
          <p:cNvPr id="11" name="Picture 10">
            <a:extLst>
              <a:ext uri="{FF2B5EF4-FFF2-40B4-BE49-F238E27FC236}">
                <a16:creationId xmlns:a16="http://schemas.microsoft.com/office/drawing/2014/main" id="{3D8C797B-F52E-4249-BB03-772C2D3792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a:extLst>
              <a:ext uri="{FF2B5EF4-FFF2-40B4-BE49-F238E27FC236}">
                <a16:creationId xmlns:a16="http://schemas.microsoft.com/office/drawing/2014/main" id="{1DC9AE92-CED0-4F18-A3E1-58DC149E1885}"/>
              </a:ext>
            </a:extLst>
          </p:cNvPr>
          <p:cNvSpPr txBox="1"/>
          <p:nvPr/>
        </p:nvSpPr>
        <p:spPr>
          <a:xfrm>
            <a:off x="2780997"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Độ dài</a:t>
            </a:r>
          </a:p>
        </p:txBody>
      </p:sp>
      <p:pic>
        <p:nvPicPr>
          <p:cNvPr id="18" name="Picture 17">
            <a:extLst>
              <a:ext uri="{FF2B5EF4-FFF2-40B4-BE49-F238E27FC236}">
                <a16:creationId xmlns:a16="http://schemas.microsoft.com/office/drawing/2014/main" id="{05460AD7-C864-4565-83BC-5F4AA8DF20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a:extLst>
              <a:ext uri="{FF2B5EF4-FFF2-40B4-BE49-F238E27FC236}">
                <a16:creationId xmlns:a16="http://schemas.microsoft.com/office/drawing/2014/main" id="{4B90817A-FC73-45E4-B651-15D0B83201AF}"/>
              </a:ext>
            </a:extLst>
          </p:cNvPr>
          <p:cNvSpPr txBox="1"/>
          <p:nvPr/>
        </p:nvSpPr>
        <p:spPr>
          <a:xfrm>
            <a:off x="2780997"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Khối lượng</a:t>
            </a:r>
          </a:p>
        </p:txBody>
      </p:sp>
      <p:pic>
        <p:nvPicPr>
          <p:cNvPr id="20" name="Picture 19">
            <a:extLst>
              <a:ext uri="{FF2B5EF4-FFF2-40B4-BE49-F238E27FC236}">
                <a16:creationId xmlns:a16="http://schemas.microsoft.com/office/drawing/2014/main" id="{40434D8C-DE6D-43FB-BBD3-4DBB119D6B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a:extLst>
              <a:ext uri="{FF2B5EF4-FFF2-40B4-BE49-F238E27FC236}">
                <a16:creationId xmlns:a16="http://schemas.microsoft.com/office/drawing/2014/main" id="{E191D029-CA08-47A5-8A82-4FD84C416685}"/>
              </a:ext>
            </a:extLst>
          </p:cNvPr>
          <p:cNvSpPr txBox="1"/>
          <p:nvPr/>
        </p:nvSpPr>
        <p:spPr>
          <a:xfrm>
            <a:off x="2780997" y="4265971"/>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Diện tích</a:t>
            </a:r>
          </a:p>
        </p:txBody>
      </p:sp>
      <p:pic>
        <p:nvPicPr>
          <p:cNvPr id="22" name="Picture 21">
            <a:extLst>
              <a:ext uri="{FF2B5EF4-FFF2-40B4-BE49-F238E27FC236}">
                <a16:creationId xmlns:a16="http://schemas.microsoft.com/office/drawing/2014/main" id="{B2A36D74-C9D9-4680-B721-233B72277F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a:extLst>
              <a:ext uri="{FF2B5EF4-FFF2-40B4-BE49-F238E27FC236}">
                <a16:creationId xmlns:a16="http://schemas.microsoft.com/office/drawing/2014/main" id="{03F79443-A05C-46A8-9469-1AEA255C8194}"/>
              </a:ext>
            </a:extLst>
          </p:cNvPr>
          <p:cNvSpPr txBox="1"/>
          <p:nvPr/>
        </p:nvSpPr>
        <p:spPr>
          <a:xfrm>
            <a:off x="7013950"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Thời gian</a:t>
            </a:r>
          </a:p>
        </p:txBody>
      </p:sp>
      <p:pic>
        <p:nvPicPr>
          <p:cNvPr id="24" name="Picture 23">
            <a:extLst>
              <a:ext uri="{FF2B5EF4-FFF2-40B4-BE49-F238E27FC236}">
                <a16:creationId xmlns:a16="http://schemas.microsoft.com/office/drawing/2014/main" id="{3ABD488D-11A6-455D-8B61-14DF2D3D22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a:extLst>
              <a:ext uri="{FF2B5EF4-FFF2-40B4-BE49-F238E27FC236}">
                <a16:creationId xmlns:a16="http://schemas.microsoft.com/office/drawing/2014/main" id="{721E42CE-EC4F-43AA-984F-A67FBDEC381E}"/>
              </a:ext>
            </a:extLst>
          </p:cNvPr>
          <p:cNvSpPr txBox="1"/>
          <p:nvPr/>
        </p:nvSpPr>
        <p:spPr>
          <a:xfrm>
            <a:off x="7013950"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Tiền tệ</a:t>
            </a:r>
          </a:p>
        </p:txBody>
      </p:sp>
      <p:sp>
        <p:nvSpPr>
          <p:cNvPr id="26" name="TextBox 25">
            <a:extLst>
              <a:ext uri="{FF2B5EF4-FFF2-40B4-BE49-F238E27FC236}">
                <a16:creationId xmlns:a16="http://schemas.microsoft.com/office/drawing/2014/main" id="{3006707D-6BCE-4919-BB22-B92524A9F5D9}"/>
              </a:ext>
            </a:extLst>
          </p:cNvPr>
          <p:cNvSpPr txBox="1"/>
          <p:nvPr/>
        </p:nvSpPr>
        <p:spPr>
          <a:xfrm>
            <a:off x="6059641" y="4265971"/>
            <a:ext cx="4328160" cy="584775"/>
          </a:xfrm>
          <a:prstGeom prst="rect">
            <a:avLst/>
          </a:prstGeom>
          <a:noFill/>
        </p:spPr>
        <p:txBody>
          <a:bodyPr wrap="square" rtlCol="0">
            <a:spAutoFit/>
          </a:bodyPr>
          <a:lstStyle/>
          <a:p>
            <a:r>
              <a:rPr lang="en-US" sz="3200">
                <a:latin typeface="#9Slide07 IcielKoni" pitchFamily="2" charset="0"/>
              </a:rPr>
              <a:t>...</a:t>
            </a:r>
          </a:p>
        </p:txBody>
      </p:sp>
      <p:sp>
        <p:nvSpPr>
          <p:cNvPr id="27" name="TextBox 26">
            <a:extLst>
              <a:ext uri="{FF2B5EF4-FFF2-40B4-BE49-F238E27FC236}">
                <a16:creationId xmlns:a16="http://schemas.microsoft.com/office/drawing/2014/main" id="{6F751683-7D49-4D15-A843-AD37471F411D}"/>
              </a:ext>
            </a:extLst>
          </p:cNvPr>
          <p:cNvSpPr txBox="1"/>
          <p:nvPr/>
        </p:nvSpPr>
        <p:spPr>
          <a:xfrm>
            <a:off x="2466964" y="4925613"/>
            <a:ext cx="8362146" cy="1046440"/>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Bài học hôm nay, hãy cùng 3 người bạn gấu làm quen với một đại lượng mới. Đó là </a:t>
            </a:r>
            <a:r>
              <a:rPr lang="en-US" sz="3200">
                <a:solidFill>
                  <a:srgbClr val="C00000"/>
                </a:solidFill>
                <a:latin typeface="#9Slide07 IcielKoni" pitchFamily="2" charset="0"/>
              </a:rPr>
              <a:t>thể tích</a:t>
            </a:r>
            <a:r>
              <a:rPr lang="en-US" sz="3000">
                <a:solidFill>
                  <a:schemeClr val="bg2">
                    <a:lumMod val="25000"/>
                  </a:schemeClr>
                </a:solidFill>
                <a:latin typeface="#9Slide05 Fourth Medium" panose="00000600000000000000" pitchFamily="2" charset="0"/>
              </a:rPr>
              <a:t>.</a:t>
            </a:r>
          </a:p>
        </p:txBody>
      </p:sp>
    </p:spTree>
    <p:extLst>
      <p:ext uri="{BB962C8B-B14F-4D97-AF65-F5344CB8AC3E}">
        <p14:creationId xmlns:p14="http://schemas.microsoft.com/office/powerpoint/2010/main" val="364972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3"/>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3"/>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3"/>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3"/>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strVal val="#ppt_w+.3"/>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Effect transition="in" filter="fade">
                                      <p:cBhvr>
                                        <p:cTn id="63" dur="1000"/>
                                        <p:tgtEl>
                                          <p:spTgt spid="20"/>
                                        </p:tgtEl>
                                      </p:cBhvr>
                                    </p:animEffect>
                                  </p:childTnLst>
                                </p:cTn>
                              </p:par>
                              <p:par>
                                <p:cTn id="64" presetID="50" presetClass="entr" presetSubtype="0" decel="10000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strVal val="#ppt_w+.3"/>
                                          </p:val>
                                        </p:tav>
                                        <p:tav tm="100000">
                                          <p:val>
                                            <p:strVal val="#ppt_w"/>
                                          </p:val>
                                        </p:tav>
                                      </p:tavLst>
                                    </p:anim>
                                    <p:anim calcmode="lin" valueType="num">
                                      <p:cBhvr>
                                        <p:cTn id="67" dur="1000" fill="hold"/>
                                        <p:tgtEl>
                                          <p:spTgt spid="21"/>
                                        </p:tgtEl>
                                        <p:attrNameLst>
                                          <p:attrName>ppt_h</p:attrName>
                                        </p:attrNameLst>
                                      </p:cBhvr>
                                      <p:tavLst>
                                        <p:tav tm="0">
                                          <p:val>
                                            <p:strVal val="#ppt_h"/>
                                          </p:val>
                                        </p:tav>
                                        <p:tav tm="100000">
                                          <p:val>
                                            <p:strVal val="#ppt_h"/>
                                          </p:val>
                                        </p:tav>
                                      </p:tavLst>
                                    </p:anim>
                                    <p:animEffect transition="in" filter="fade">
                                      <p:cBhvr>
                                        <p:cTn id="68" dur="1000"/>
                                        <p:tgtEl>
                                          <p:spTgt spid="21"/>
                                        </p:tgtEl>
                                      </p:cBhvr>
                                    </p:animEffect>
                                  </p:childTnLst>
                                </p:cTn>
                              </p:par>
                              <p:par>
                                <p:cTn id="69" presetID="50" presetClass="entr" presetSubtype="0" decel="10000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1000" fill="hold"/>
                                        <p:tgtEl>
                                          <p:spTgt spid="22"/>
                                        </p:tgtEl>
                                        <p:attrNameLst>
                                          <p:attrName>ppt_w</p:attrName>
                                        </p:attrNameLst>
                                      </p:cBhvr>
                                      <p:tavLst>
                                        <p:tav tm="0">
                                          <p:val>
                                            <p:strVal val="#ppt_w+.3"/>
                                          </p:val>
                                        </p:tav>
                                        <p:tav tm="100000">
                                          <p:val>
                                            <p:strVal val="#ppt_w"/>
                                          </p:val>
                                        </p:tav>
                                      </p:tavLst>
                                    </p:anim>
                                    <p:anim calcmode="lin" valueType="num">
                                      <p:cBhvr>
                                        <p:cTn id="72" dur="1000" fill="hold"/>
                                        <p:tgtEl>
                                          <p:spTgt spid="22"/>
                                        </p:tgtEl>
                                        <p:attrNameLst>
                                          <p:attrName>ppt_h</p:attrName>
                                        </p:attrNameLst>
                                      </p:cBhvr>
                                      <p:tavLst>
                                        <p:tav tm="0">
                                          <p:val>
                                            <p:strVal val="#ppt_h"/>
                                          </p:val>
                                        </p:tav>
                                        <p:tav tm="100000">
                                          <p:val>
                                            <p:strVal val="#ppt_h"/>
                                          </p:val>
                                        </p:tav>
                                      </p:tavLst>
                                    </p:anim>
                                    <p:animEffect transition="in" filter="fade">
                                      <p:cBhvr>
                                        <p:cTn id="73" dur="1000"/>
                                        <p:tgtEl>
                                          <p:spTgt spid="22"/>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1000" fill="hold"/>
                                        <p:tgtEl>
                                          <p:spTgt spid="23"/>
                                        </p:tgtEl>
                                        <p:attrNameLst>
                                          <p:attrName>ppt_w</p:attrName>
                                        </p:attrNameLst>
                                      </p:cBhvr>
                                      <p:tavLst>
                                        <p:tav tm="0">
                                          <p:val>
                                            <p:strVal val="#ppt_w+.3"/>
                                          </p:val>
                                        </p:tav>
                                        <p:tav tm="100000">
                                          <p:val>
                                            <p:strVal val="#ppt_w"/>
                                          </p:val>
                                        </p:tav>
                                      </p:tavLst>
                                    </p:anim>
                                    <p:anim calcmode="lin" valueType="num">
                                      <p:cBhvr>
                                        <p:cTn id="77" dur="1000" fill="hold"/>
                                        <p:tgtEl>
                                          <p:spTgt spid="23"/>
                                        </p:tgtEl>
                                        <p:attrNameLst>
                                          <p:attrName>ppt_h</p:attrName>
                                        </p:attrNameLst>
                                      </p:cBhvr>
                                      <p:tavLst>
                                        <p:tav tm="0">
                                          <p:val>
                                            <p:strVal val="#ppt_h"/>
                                          </p:val>
                                        </p:tav>
                                        <p:tav tm="100000">
                                          <p:val>
                                            <p:strVal val="#ppt_h"/>
                                          </p:val>
                                        </p:tav>
                                      </p:tavLst>
                                    </p:anim>
                                    <p:animEffect transition="in" filter="fade">
                                      <p:cBhvr>
                                        <p:cTn id="78" dur="1000"/>
                                        <p:tgtEl>
                                          <p:spTgt spid="23"/>
                                        </p:tgtEl>
                                      </p:cBhvr>
                                    </p:animEffect>
                                  </p:childTnLst>
                                </p:cTn>
                              </p:par>
                              <p:par>
                                <p:cTn id="79" presetID="50" presetClass="entr" presetSubtype="0" decel="10000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1000" fill="hold"/>
                                        <p:tgtEl>
                                          <p:spTgt spid="24"/>
                                        </p:tgtEl>
                                        <p:attrNameLst>
                                          <p:attrName>ppt_w</p:attrName>
                                        </p:attrNameLst>
                                      </p:cBhvr>
                                      <p:tavLst>
                                        <p:tav tm="0">
                                          <p:val>
                                            <p:strVal val="#ppt_w+.3"/>
                                          </p:val>
                                        </p:tav>
                                        <p:tav tm="100000">
                                          <p:val>
                                            <p:strVal val="#ppt_w"/>
                                          </p:val>
                                        </p:tav>
                                      </p:tavLst>
                                    </p:anim>
                                    <p:anim calcmode="lin" valueType="num">
                                      <p:cBhvr>
                                        <p:cTn id="82" dur="1000" fill="hold"/>
                                        <p:tgtEl>
                                          <p:spTgt spid="24"/>
                                        </p:tgtEl>
                                        <p:attrNameLst>
                                          <p:attrName>ppt_h</p:attrName>
                                        </p:attrNameLst>
                                      </p:cBhvr>
                                      <p:tavLst>
                                        <p:tav tm="0">
                                          <p:val>
                                            <p:strVal val="#ppt_h"/>
                                          </p:val>
                                        </p:tav>
                                        <p:tav tm="100000">
                                          <p:val>
                                            <p:strVal val="#ppt_h"/>
                                          </p:val>
                                        </p:tav>
                                      </p:tavLst>
                                    </p:anim>
                                    <p:animEffect transition="in" filter="fade">
                                      <p:cBhvr>
                                        <p:cTn id="83" dur="1000"/>
                                        <p:tgtEl>
                                          <p:spTgt spid="24"/>
                                        </p:tgtEl>
                                      </p:cBhvr>
                                    </p:animEffect>
                                  </p:childTnLst>
                                </p:cTn>
                              </p:par>
                              <p:par>
                                <p:cTn id="84" presetID="50" presetClass="entr" presetSubtype="0" decel="10000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1000" fill="hold"/>
                                        <p:tgtEl>
                                          <p:spTgt spid="25"/>
                                        </p:tgtEl>
                                        <p:attrNameLst>
                                          <p:attrName>ppt_w</p:attrName>
                                        </p:attrNameLst>
                                      </p:cBhvr>
                                      <p:tavLst>
                                        <p:tav tm="0">
                                          <p:val>
                                            <p:strVal val="#ppt_w+.3"/>
                                          </p:val>
                                        </p:tav>
                                        <p:tav tm="100000">
                                          <p:val>
                                            <p:strVal val="#ppt_w"/>
                                          </p:val>
                                        </p:tav>
                                      </p:tavLst>
                                    </p:anim>
                                    <p:anim calcmode="lin" valueType="num">
                                      <p:cBhvr>
                                        <p:cTn id="87" dur="1000" fill="hold"/>
                                        <p:tgtEl>
                                          <p:spTgt spid="25"/>
                                        </p:tgtEl>
                                        <p:attrNameLst>
                                          <p:attrName>ppt_h</p:attrName>
                                        </p:attrNameLst>
                                      </p:cBhvr>
                                      <p:tavLst>
                                        <p:tav tm="0">
                                          <p:val>
                                            <p:strVal val="#ppt_h"/>
                                          </p:val>
                                        </p:tav>
                                        <p:tav tm="100000">
                                          <p:val>
                                            <p:strVal val="#ppt_h"/>
                                          </p:val>
                                        </p:tav>
                                      </p:tavLst>
                                    </p:anim>
                                    <p:animEffect transition="in" filter="fade">
                                      <p:cBhvr>
                                        <p:cTn id="88" dur="1000"/>
                                        <p:tgtEl>
                                          <p:spTgt spid="25"/>
                                        </p:tgtEl>
                                      </p:cBhvr>
                                    </p:animEffect>
                                  </p:childTnLst>
                                </p:cTn>
                              </p:par>
                              <p:par>
                                <p:cTn id="89" presetID="50" presetClass="entr" presetSubtype="0" decel="10000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strVal val="#ppt_w+.3"/>
                                          </p:val>
                                        </p:tav>
                                        <p:tav tm="100000">
                                          <p:val>
                                            <p:strVal val="#ppt_w"/>
                                          </p:val>
                                        </p:tav>
                                      </p:tavLst>
                                    </p:anim>
                                    <p:anim calcmode="lin" valueType="num">
                                      <p:cBhvr>
                                        <p:cTn id="92" dur="1000" fill="hold"/>
                                        <p:tgtEl>
                                          <p:spTgt spid="26"/>
                                        </p:tgtEl>
                                        <p:attrNameLst>
                                          <p:attrName>ppt_h</p:attrName>
                                        </p:attrNameLst>
                                      </p:cBhvr>
                                      <p:tavLst>
                                        <p:tav tm="0">
                                          <p:val>
                                            <p:strVal val="#ppt_h"/>
                                          </p:val>
                                        </p:tav>
                                        <p:tav tm="100000">
                                          <p:val>
                                            <p:strVal val="#ppt_h"/>
                                          </p:val>
                                        </p:tav>
                                      </p:tavLst>
                                    </p:anim>
                                    <p:animEffect transition="in" filter="fade">
                                      <p:cBhvr>
                                        <p:cTn id="93" dur="10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35" presetClass="entr" presetSubtype="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250"/>
                                        <p:tgtEl>
                                          <p:spTgt spid="27"/>
                                        </p:tgtEl>
                                      </p:cBhvr>
                                    </p:animEffect>
                                    <p:anim calcmode="lin" valueType="num">
                                      <p:cBhvr>
                                        <p:cTn id="99" dur="1250" fill="hold"/>
                                        <p:tgtEl>
                                          <p:spTgt spid="27"/>
                                        </p:tgtEl>
                                        <p:attrNameLst>
                                          <p:attrName>style.rotation</p:attrName>
                                        </p:attrNameLst>
                                      </p:cBhvr>
                                      <p:tavLst>
                                        <p:tav tm="0">
                                          <p:val>
                                            <p:fltVal val="720"/>
                                          </p:val>
                                        </p:tav>
                                        <p:tav tm="100000">
                                          <p:val>
                                            <p:fltVal val="0"/>
                                          </p:val>
                                        </p:tav>
                                      </p:tavLst>
                                    </p:anim>
                                    <p:anim calcmode="lin" valueType="num">
                                      <p:cBhvr>
                                        <p:cTn id="100" dur="1250" fill="hold"/>
                                        <p:tgtEl>
                                          <p:spTgt spid="27"/>
                                        </p:tgtEl>
                                        <p:attrNameLst>
                                          <p:attrName>ppt_h</p:attrName>
                                        </p:attrNameLst>
                                      </p:cBhvr>
                                      <p:tavLst>
                                        <p:tav tm="0">
                                          <p:val>
                                            <p:fltVal val="0"/>
                                          </p:val>
                                        </p:tav>
                                        <p:tav tm="100000">
                                          <p:val>
                                            <p:strVal val="#ppt_h"/>
                                          </p:val>
                                        </p:tav>
                                      </p:tavLst>
                                    </p:anim>
                                    <p:anim calcmode="lin" valueType="num">
                                      <p:cBhvr>
                                        <p:cTn id="101" dur="12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2" grpId="0"/>
      <p:bldP spid="13" grpId="0"/>
      <p:bldP spid="19" grpId="0"/>
      <p:bldP spid="21" grpId="0"/>
      <p:bldP spid="23"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79227"/>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401782" y="284085"/>
            <a:ext cx="2269347" cy="1452875"/>
          </a:xfrm>
          <a:prstGeom prst="rect">
            <a:avLst/>
          </a:prstGeom>
        </p:spPr>
      </p:pic>
      <p:sp>
        <p:nvSpPr>
          <p:cNvPr id="16" name="TextBox 15">
            <a:extLst>
              <a:ext uri="{FF2B5EF4-FFF2-40B4-BE49-F238E27FC236}">
                <a16:creationId xmlns:a16="http://schemas.microsoft.com/office/drawing/2014/main" id="{1A022ADC-7B4E-4279-BF93-26AB83E6038E}"/>
              </a:ext>
            </a:extLst>
          </p:cNvPr>
          <p:cNvSpPr txBox="1"/>
          <p:nvPr/>
        </p:nvSpPr>
        <p:spPr>
          <a:xfrm>
            <a:off x="1817650" y="1337012"/>
            <a:ext cx="8937171" cy="1200329"/>
          </a:xfrm>
          <a:prstGeom prst="rect">
            <a:avLst/>
          </a:prstGeom>
          <a:noFill/>
        </p:spPr>
        <p:txBody>
          <a:bodyPr wrap="square" rtlCol="0">
            <a:spAutoFit/>
          </a:bodyPr>
          <a:lstStyle/>
          <a:p>
            <a:pPr>
              <a:spcBef>
                <a:spcPts val="600"/>
              </a:spcBef>
              <a:spcAft>
                <a:spcPts val="1200"/>
              </a:spcAft>
            </a:pPr>
            <a:r>
              <a:rPr lang="en-US" sz="2400">
                <a:solidFill>
                  <a:srgbClr val="F8FAEC"/>
                </a:solidFill>
                <a:latin typeface="#9Slide01 Tieu de ngan" panose="00000800000000000000" pitchFamily="2" charset="0"/>
              </a:rPr>
              <a:t>Có 6 hình lập phương nhỏ cạnh 1 cm. Hãy xếp 6 hình lập phương đó thành một hình hộp chữ nhật. Có bao nhiêu cách xếp khác nhau?</a:t>
            </a:r>
          </a:p>
        </p:txBody>
      </p:sp>
      <p:sp>
        <p:nvSpPr>
          <p:cNvPr id="17" name="Cube 16">
            <a:extLst>
              <a:ext uri="{FF2B5EF4-FFF2-40B4-BE49-F238E27FC236}">
                <a16:creationId xmlns:a16="http://schemas.microsoft.com/office/drawing/2014/main" id="{A279E324-5044-43D9-B0B7-999701E89A44}"/>
              </a:ext>
            </a:extLst>
          </p:cNvPr>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C6078-3596-449D-8B6D-F41AB1B939A5}"/>
              </a:ext>
            </a:extLst>
          </p:cNvPr>
          <p:cNvSpPr txBox="1"/>
          <p:nvPr/>
        </p:nvSpPr>
        <p:spPr>
          <a:xfrm>
            <a:off x="2326594" y="1347513"/>
            <a:ext cx="8092440" cy="461665"/>
          </a:xfrm>
          <a:prstGeom prst="rect">
            <a:avLst/>
          </a:prstGeom>
          <a:noFill/>
        </p:spPr>
        <p:txBody>
          <a:bodyPr wrap="square">
            <a:spAutoFit/>
          </a:bodyPr>
          <a:lstStyle/>
          <a:p>
            <a:r>
              <a:rPr lang="en-US" sz="2400">
                <a:solidFill>
                  <a:srgbClr val="FFFF00"/>
                </a:solidFill>
                <a:latin typeface="#9Slide01 Tieu de ngan" panose="00000800000000000000" pitchFamily="2" charset="0"/>
              </a:rPr>
              <a:t>6 hình lập phương</a:t>
            </a:r>
            <a:endParaRPr lang="en-US" sz="2400">
              <a:solidFill>
                <a:srgbClr val="FFFF00"/>
              </a:solidFill>
            </a:endParaRPr>
          </a:p>
        </p:txBody>
      </p:sp>
      <p:sp>
        <p:nvSpPr>
          <p:cNvPr id="24" name="TextBox 23">
            <a:extLst>
              <a:ext uri="{FF2B5EF4-FFF2-40B4-BE49-F238E27FC236}">
                <a16:creationId xmlns:a16="http://schemas.microsoft.com/office/drawing/2014/main" id="{0E5443A0-F627-4563-A1ED-B82C46BBE123}"/>
              </a:ext>
            </a:extLst>
          </p:cNvPr>
          <p:cNvSpPr txBox="1"/>
          <p:nvPr/>
        </p:nvSpPr>
        <p:spPr>
          <a:xfrm>
            <a:off x="8488551" y="1350354"/>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xếp</a:t>
            </a:r>
            <a:endParaRPr lang="en-US" sz="2400">
              <a:solidFill>
                <a:srgbClr val="FF0000"/>
              </a:solidFill>
            </a:endParaRPr>
          </a:p>
        </p:txBody>
      </p:sp>
      <p:sp>
        <p:nvSpPr>
          <p:cNvPr id="25" name="TextBox 24">
            <a:extLst>
              <a:ext uri="{FF2B5EF4-FFF2-40B4-BE49-F238E27FC236}">
                <a16:creationId xmlns:a16="http://schemas.microsoft.com/office/drawing/2014/main" id="{BF10F4C4-E0F1-445D-BE66-3EDE4C70B98D}"/>
              </a:ext>
            </a:extLst>
          </p:cNvPr>
          <p:cNvSpPr txBox="1"/>
          <p:nvPr/>
        </p:nvSpPr>
        <p:spPr>
          <a:xfrm>
            <a:off x="4231696" y="1712570"/>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thành một hình hộp chữ nhật</a:t>
            </a:r>
            <a:endParaRPr lang="en-US" sz="2400">
              <a:solidFill>
                <a:srgbClr val="FF0000"/>
              </a:solidFill>
            </a:endParaRPr>
          </a:p>
        </p:txBody>
      </p:sp>
      <p:sp>
        <p:nvSpPr>
          <p:cNvPr id="26" name="Left Bracket 25">
            <a:extLst>
              <a:ext uri="{FF2B5EF4-FFF2-40B4-BE49-F238E27FC236}">
                <a16:creationId xmlns:a16="http://schemas.microsoft.com/office/drawing/2014/main" id="{9CC12A44-ECC9-4751-8039-C86AB4FA1D86}"/>
              </a:ext>
            </a:extLst>
          </p:cNvPr>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5BC96B4-CA53-4FFD-AA97-0596E52379D0}"/>
              </a:ext>
            </a:extLst>
          </p:cNvPr>
          <p:cNvSpPr txBox="1"/>
          <p:nvPr/>
        </p:nvSpPr>
        <p:spPr>
          <a:xfrm>
            <a:off x="1299839" y="3199534"/>
            <a:ext cx="1087607"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19238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p:bldP spid="24" grpId="0"/>
      <p:bldP spid="25" grpId="0"/>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1</a:t>
            </a:r>
          </a:p>
        </p:txBody>
      </p:sp>
      <p:grpSp>
        <p:nvGrpSpPr>
          <p:cNvPr id="28" name="Group 27">
            <a:extLst>
              <a:ext uri="{FF2B5EF4-FFF2-40B4-BE49-F238E27FC236}">
                <a16:creationId xmlns:a16="http://schemas.microsoft.com/office/drawing/2014/main" id="{C9088D5F-EDCF-44B0-811A-D49F27497915}"/>
              </a:ext>
            </a:extLst>
          </p:cNvPr>
          <p:cNvGrpSpPr/>
          <p:nvPr/>
        </p:nvGrpSpPr>
        <p:grpSpPr>
          <a:xfrm>
            <a:off x="2198736" y="3120550"/>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p:nvPr/>
        </p:nvCxnSpPr>
        <p:spPr>
          <a:xfrm>
            <a:off x="2198736" y="4235350"/>
            <a:ext cx="510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4339498" y="422974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7301552" y="3946358"/>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7432146" y="395665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7591775" y="3120550"/>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7652932" y="334710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275330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2.91667E-6 0.25 " pathEditMode="relative" rAng="0" ptsTypes="AA">
                                      <p:cBhvr>
                                        <p:cTn id="6" dur="2000" fill="hold"/>
                                        <p:tgtEl>
                                          <p:spTgt spid="17"/>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4.375E-6 -2.22222E-6 L -0.05066 0.25116 " pathEditMode="relative" rAng="0" ptsTypes="AA">
                                      <p:cBhvr>
                                        <p:cTn id="8" dur="2000" fill="hold"/>
                                        <p:tgtEl>
                                          <p:spTgt spid="18"/>
                                        </p:tgtEl>
                                        <p:attrNameLst>
                                          <p:attrName>ppt_x</p:attrName>
                                          <p:attrName>ppt_y</p:attrName>
                                        </p:attrNameLst>
                                      </p:cBhvr>
                                      <p:rCtr x="-2539" y="12546"/>
                                    </p:animMotion>
                                  </p:childTnLst>
                                </p:cTn>
                              </p:par>
                              <p:par>
                                <p:cTn id="9" presetID="42" presetClass="path" presetSubtype="0" accel="50000" decel="50000" fill="hold" grpId="0" nodeType="withEffect">
                                  <p:stCondLst>
                                    <p:cond delay="0"/>
                                  </p:stCondLst>
                                  <p:childTnLst>
                                    <p:animMotion origin="layout" path="M 1.875E-6 -2.22222E-6 L -0.10117 0.25162 " pathEditMode="relative" rAng="0" ptsTypes="AA">
                                      <p:cBhvr>
                                        <p:cTn id="10" dur="2000" fill="hold"/>
                                        <p:tgtEl>
                                          <p:spTgt spid="19"/>
                                        </p:tgtEl>
                                        <p:attrNameLst>
                                          <p:attrName>ppt_x</p:attrName>
                                          <p:attrName>ppt_y</p:attrName>
                                        </p:attrNameLst>
                                      </p:cBhvr>
                                      <p:rCtr x="-5065" y="12569"/>
                                    </p:animMotion>
                                  </p:childTnLst>
                                </p:cTn>
                              </p:par>
                              <p:par>
                                <p:cTn id="11" presetID="42" presetClass="path" presetSubtype="0" accel="50000" decel="50000" fill="hold" grpId="0" nodeType="withEffect">
                                  <p:stCondLst>
                                    <p:cond delay="0"/>
                                  </p:stCondLst>
                                  <p:childTnLst>
                                    <p:animMotion origin="layout" path="M -8.33333E-7 -2.22222E-6 L -0.15208 0.25116 " pathEditMode="relative" rAng="0" ptsTypes="AA">
                                      <p:cBhvr>
                                        <p:cTn id="12" dur="2000" fill="hold"/>
                                        <p:tgtEl>
                                          <p:spTgt spid="20"/>
                                        </p:tgtEl>
                                        <p:attrNameLst>
                                          <p:attrName>ppt_x</p:attrName>
                                          <p:attrName>ppt_y</p:attrName>
                                        </p:attrNameLst>
                                      </p:cBhvr>
                                      <p:rCtr x="-7604" y="12546"/>
                                    </p:animMotion>
                                  </p:childTnLst>
                                </p:cTn>
                              </p:par>
                              <p:par>
                                <p:cTn id="13" presetID="42" presetClass="path" presetSubtype="0" accel="50000" decel="50000" fill="hold" grpId="0" nodeType="withEffect">
                                  <p:stCondLst>
                                    <p:cond delay="0"/>
                                  </p:stCondLst>
                                  <p:childTnLst>
                                    <p:animMotion origin="layout" path="M -3.54167E-6 -2.22222E-6 L -0.20325 0.25116 " pathEditMode="relative" rAng="0" ptsTypes="AA">
                                      <p:cBhvr>
                                        <p:cTn id="14" dur="2000" fill="hold"/>
                                        <p:tgtEl>
                                          <p:spTgt spid="21"/>
                                        </p:tgtEl>
                                        <p:attrNameLst>
                                          <p:attrName>ppt_x</p:attrName>
                                          <p:attrName>ppt_y</p:attrName>
                                        </p:attrNameLst>
                                      </p:cBhvr>
                                      <p:rCtr x="-10169" y="12546"/>
                                    </p:animMotion>
                                  </p:childTnLst>
                                </p:cTn>
                              </p:par>
                              <p:par>
                                <p:cTn id="15" presetID="42" presetClass="path" presetSubtype="0" accel="50000" decel="50000" fill="hold" grpId="0" nodeType="withEffect">
                                  <p:stCondLst>
                                    <p:cond delay="0"/>
                                  </p:stCondLst>
                                  <p:childTnLst>
                                    <p:animMotion origin="layout" path="M 3.95833E-6 -2.22222E-6 L -0.25339 0.25093 " pathEditMode="relative" rAng="0" ptsTypes="AA">
                                      <p:cBhvr>
                                        <p:cTn id="16" dur="2000" fill="hold"/>
                                        <p:tgtEl>
                                          <p:spTgt spid="22"/>
                                        </p:tgtEl>
                                        <p:attrNameLst>
                                          <p:attrName>ppt_x</p:attrName>
                                          <p:attrName>ppt_y</p:attrName>
                                        </p:attrNameLst>
                                      </p:cBhvr>
                                      <p:rCtr x="-12669" y="12546"/>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2" y="994932"/>
            <a:ext cx="9974997" cy="5662641"/>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882587" y="4970487"/>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1735767"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925409"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4217951" y="1453195"/>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542877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667052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7923561" y="1422186"/>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2</a:t>
            </a:r>
          </a:p>
        </p:txBody>
      </p:sp>
      <p:grpSp>
        <p:nvGrpSpPr>
          <p:cNvPr id="28" name="Group 27">
            <a:extLst>
              <a:ext uri="{FF2B5EF4-FFF2-40B4-BE49-F238E27FC236}">
                <a16:creationId xmlns:a16="http://schemas.microsoft.com/office/drawing/2014/main" id="{C9088D5F-EDCF-44B0-811A-D49F27497915}"/>
              </a:ext>
            </a:extLst>
          </p:cNvPr>
          <p:cNvGrpSpPr/>
          <p:nvPr/>
        </p:nvGrpSpPr>
        <p:grpSpPr>
          <a:xfrm rot="16200000" flipV="1">
            <a:off x="7258188" y="3251371"/>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9392322" y="1395989"/>
            <a:ext cx="834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10515417" y="336190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10226870" y="1117236"/>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9449556" y="1021985"/>
            <a:ext cx="934550"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10218965" y="1392511"/>
            <a:ext cx="0" cy="510779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10486155" y="1167922"/>
            <a:ext cx="2132057"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242570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4.44444E-6 L 0.62696 0.57616 " pathEditMode="relative" rAng="0" ptsTypes="AA">
                                      <p:cBhvr>
                                        <p:cTn id="6" dur="2000" fill="hold"/>
                                        <p:tgtEl>
                                          <p:spTgt spid="17"/>
                                        </p:tgtEl>
                                        <p:attrNameLst>
                                          <p:attrName>ppt_x</p:attrName>
                                          <p:attrName>ppt_y</p:attrName>
                                        </p:attrNameLst>
                                      </p:cBhvr>
                                      <p:rCtr x="31341" y="28796"/>
                                    </p:animMotion>
                                  </p:childTnLst>
                                </p:cTn>
                              </p:par>
                              <p:par>
                                <p:cTn id="7" presetID="42" presetClass="path" presetSubtype="0" accel="50000" decel="50000" fill="hold" grpId="0" nodeType="withEffect">
                                  <p:stCondLst>
                                    <p:cond delay="0"/>
                                  </p:stCondLst>
                                  <p:childTnLst>
                                    <p:animMotion origin="layout" path="M 1.66667E-6 -4.44444E-6 L 0.5293 0.44815 " pathEditMode="relative" rAng="0" ptsTypes="AA">
                                      <p:cBhvr>
                                        <p:cTn id="8" dur="2000" fill="hold"/>
                                        <p:tgtEl>
                                          <p:spTgt spid="18"/>
                                        </p:tgtEl>
                                        <p:attrNameLst>
                                          <p:attrName>ppt_x</p:attrName>
                                          <p:attrName>ppt_y</p:attrName>
                                        </p:attrNameLst>
                                      </p:cBhvr>
                                      <p:rCtr x="26458" y="22407"/>
                                    </p:animMotion>
                                  </p:childTnLst>
                                </p:cTn>
                              </p:par>
                              <p:par>
                                <p:cTn id="9" presetID="42" presetClass="path" presetSubtype="0" accel="50000" decel="50000" fill="hold" grpId="0" nodeType="withEffect">
                                  <p:stCondLst>
                                    <p:cond delay="0"/>
                                  </p:stCondLst>
                                  <p:childTnLst>
                                    <p:animMotion origin="layout" path="M 0.00195 4.44444E-6 L 0.42396 0.32592 " pathEditMode="relative" rAng="0" ptsTypes="AA">
                                      <p:cBhvr>
                                        <p:cTn id="10" dur="2000" fill="hold"/>
                                        <p:tgtEl>
                                          <p:spTgt spid="19"/>
                                        </p:tgtEl>
                                        <p:attrNameLst>
                                          <p:attrName>ppt_x</p:attrName>
                                          <p:attrName>ppt_y</p:attrName>
                                        </p:attrNameLst>
                                      </p:cBhvr>
                                      <p:rCtr x="21094" y="16296"/>
                                    </p:animMotion>
                                  </p:childTnLst>
                                </p:cTn>
                              </p:par>
                              <p:par>
                                <p:cTn id="11" presetID="42" presetClass="path" presetSubtype="0" accel="50000" decel="50000" fill="hold" grpId="0" nodeType="withEffect">
                                  <p:stCondLst>
                                    <p:cond delay="0"/>
                                  </p:stCondLst>
                                  <p:childTnLst>
                                    <p:animMotion origin="layout" path="M 3.125E-6 -7.40741E-7 L 0.325 0.20116 " pathEditMode="relative" rAng="0" ptsTypes="AA">
                                      <p:cBhvr>
                                        <p:cTn id="12" dur="2000" fill="hold"/>
                                        <p:tgtEl>
                                          <p:spTgt spid="20"/>
                                        </p:tgtEl>
                                        <p:attrNameLst>
                                          <p:attrName>ppt_x</p:attrName>
                                          <p:attrName>ppt_y</p:attrName>
                                        </p:attrNameLst>
                                      </p:cBhvr>
                                      <p:rCtr x="16250" y="10046"/>
                                    </p:animMotion>
                                  </p:childTnLst>
                                </p:cTn>
                              </p:par>
                              <p:par>
                                <p:cTn id="13" presetID="42" presetClass="path" presetSubtype="0" accel="50000" decel="50000" fill="hold" grpId="0" nodeType="withEffect">
                                  <p:stCondLst>
                                    <p:cond delay="0"/>
                                  </p:stCondLst>
                                  <p:childTnLst>
                                    <p:animMotion origin="layout" path="M 2.08333E-7 -7.40741E-7 L 0.22266 0.07917 " pathEditMode="relative" rAng="0" ptsTypes="AA">
                                      <p:cBhvr>
                                        <p:cTn id="14" dur="2000" fill="hold"/>
                                        <p:tgtEl>
                                          <p:spTgt spid="21"/>
                                        </p:tgtEl>
                                        <p:attrNameLst>
                                          <p:attrName>ppt_x</p:attrName>
                                          <p:attrName>ppt_y</p:attrName>
                                        </p:attrNameLst>
                                      </p:cBhvr>
                                      <p:rCtr x="11133" y="3958"/>
                                    </p:animMotion>
                                  </p:childTnLst>
                                </p:cTn>
                              </p:par>
                              <p:par>
                                <p:cTn id="15" presetID="42" presetClass="path" presetSubtype="0" accel="50000" decel="50000" fill="hold" grpId="0" nodeType="withEffect">
                                  <p:stCondLst>
                                    <p:cond delay="0"/>
                                  </p:stCondLst>
                                  <p:childTnLst>
                                    <p:animMotion origin="layout" path="M -0.00117 2.59259E-6 L 0.12071 -0.04283 " pathEditMode="relative" rAng="0" ptsTypes="AA">
                                      <p:cBhvr>
                                        <p:cTn id="16" dur="2000" fill="hold"/>
                                        <p:tgtEl>
                                          <p:spTgt spid="22"/>
                                        </p:tgtEl>
                                        <p:attrNameLst>
                                          <p:attrName>ppt_x</p:attrName>
                                          <p:attrName>ppt_y</p:attrName>
                                        </p:attrNameLst>
                                      </p:cBhvr>
                                      <p:rCtr x="6094" y="-2153"/>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2">
            <a:biLevel thresh="25000"/>
            <a:extLst>
              <a:ext uri="{BEBA8EAE-BF5A-486C-A8C5-ECC9F3942E4B}">
                <a14:imgProps xmlns:a14="http://schemas.microsoft.com/office/drawing/2010/main">
                  <a14:imgLayer r:embed="rId13">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3</a:t>
            </a:r>
          </a:p>
        </p:txBody>
      </p:sp>
      <p:sp>
        <p:nvSpPr>
          <p:cNvPr id="36" name="TextBox 35">
            <a:extLst>
              <a:ext uri="{FF2B5EF4-FFF2-40B4-BE49-F238E27FC236}">
                <a16:creationId xmlns:a16="http://schemas.microsoft.com/office/drawing/2014/main" id="{DBF7FD9E-C1E2-4116-8053-44BE0D7B8BCF}"/>
              </a:ext>
            </a:extLst>
          </p:cNvPr>
          <p:cNvSpPr txBox="1"/>
          <p:nvPr/>
        </p:nvSpPr>
        <p:spPr>
          <a:xfrm>
            <a:off x="2765330" y="455422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705815" y="410955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012398" y="3341239"/>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grpSp>
        <p:nvGrpSpPr>
          <p:cNvPr id="37" name="Group 36">
            <a:extLst>
              <a:ext uri="{FF2B5EF4-FFF2-40B4-BE49-F238E27FC236}">
                <a16:creationId xmlns:a16="http://schemas.microsoft.com/office/drawing/2014/main" id="{E008BA68-3D14-4E73-B3B8-997CB4C3256F}"/>
              </a:ext>
            </a:extLst>
          </p:cNvPr>
          <p:cNvGrpSpPr/>
          <p:nvPr/>
        </p:nvGrpSpPr>
        <p:grpSpPr>
          <a:xfrm>
            <a:off x="1883774" y="3132944"/>
            <a:ext cx="3114583" cy="1392743"/>
            <a:chOff x="1820538" y="3770271"/>
            <a:chExt cx="3114583" cy="1392743"/>
          </a:xfrm>
        </p:grpSpPr>
        <p:sp>
          <p:nvSpPr>
            <p:cNvPr id="40" name="Cube 39">
              <a:extLst>
                <a:ext uri="{FF2B5EF4-FFF2-40B4-BE49-F238E27FC236}">
                  <a16:creationId xmlns:a16="http://schemas.microsoft.com/office/drawing/2014/main" id="{79B27312-8D7A-45C2-8BE2-0B041C84D88E}"/>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55271108-E08E-4852-9B88-1B7FDB1CE0CB}"/>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BF34D8E0-6148-48D2-89FE-079776204A1E}"/>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019EA0FC-BBCE-4B17-8372-1D4F2D8C73D8}"/>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845B8D23-8BC5-439F-A123-207813E530F8}"/>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6EA2B9B-7761-4EA1-97BB-2CC44BBAC65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1883774" y="4525687"/>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444363" y="3968287"/>
            <a:ext cx="568035" cy="5743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5010224" y="3142479"/>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4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669 0.29213 " pathEditMode="relative" rAng="0" ptsTypes="AA">
                                      <p:cBhvr>
                                        <p:cTn id="6" dur="2000" fill="hold"/>
                                        <p:tgtEl>
                                          <p:spTgt spid="17"/>
                                        </p:tgtEl>
                                        <p:attrNameLst>
                                          <p:attrName>ppt_x</p:attrName>
                                          <p:attrName>ppt_y</p:attrName>
                                        </p:attrNameLst>
                                      </p:cBhvr>
                                      <p:rCtr x="-1341" y="14606"/>
                                    </p:animMotion>
                                  </p:childTnLst>
                                </p:cTn>
                              </p:par>
                              <p:par>
                                <p:cTn id="7" presetID="42" presetClass="path" presetSubtype="0" accel="50000" decel="50000" fill="hold" grpId="0" nodeType="withEffect">
                                  <p:stCondLst>
                                    <p:cond delay="0"/>
                                  </p:stCondLst>
                                  <p:childTnLst>
                                    <p:animMotion origin="layout" path="M 4.375E-6 -2.22222E-6 L -0.1237 0.25185 " pathEditMode="relative" rAng="0" ptsTypes="AA">
                                      <p:cBhvr>
                                        <p:cTn id="8" dur="2000" fill="hold"/>
                                        <p:tgtEl>
                                          <p:spTgt spid="18"/>
                                        </p:tgtEl>
                                        <p:attrNameLst>
                                          <p:attrName>ppt_x</p:attrName>
                                          <p:attrName>ppt_y</p:attrName>
                                        </p:attrNameLst>
                                      </p:cBhvr>
                                      <p:rCtr x="-6185" y="12593"/>
                                    </p:animMotion>
                                  </p:childTnLst>
                                </p:cTn>
                              </p:par>
                              <p:par>
                                <p:cTn id="9" presetID="42" presetClass="path" presetSubtype="0" accel="50000" decel="50000" fill="hold" grpId="0" nodeType="withEffect">
                                  <p:stCondLst>
                                    <p:cond delay="0"/>
                                  </p:stCondLst>
                                  <p:childTnLst>
                                    <p:animMotion origin="layout" path="M 1.875E-6 -2.22222E-6 L -0.19727 0.29213 " pathEditMode="relative" rAng="0" ptsTypes="AA">
                                      <p:cBhvr>
                                        <p:cTn id="10" dur="2000" fill="hold"/>
                                        <p:tgtEl>
                                          <p:spTgt spid="19"/>
                                        </p:tgtEl>
                                        <p:attrNameLst>
                                          <p:attrName>ppt_x</p:attrName>
                                          <p:attrName>ppt_y</p:attrName>
                                        </p:attrNameLst>
                                      </p:cBhvr>
                                      <p:rCtr x="-9870" y="14606"/>
                                    </p:animMotion>
                                  </p:childTnLst>
                                </p:cTn>
                              </p:par>
                              <p:par>
                                <p:cTn id="11" presetID="42" presetClass="path" presetSubtype="0" accel="50000" decel="50000" fill="hold" grpId="0" nodeType="withEffect">
                                  <p:stCondLst>
                                    <p:cond delay="0"/>
                                  </p:stCondLst>
                                  <p:childTnLst>
                                    <p:animMotion origin="layout" path="M -8.33333E-7 -2.22222E-6 L -0.29401 0.25347 " pathEditMode="relative" rAng="0" ptsTypes="AA">
                                      <p:cBhvr>
                                        <p:cTn id="12" dur="2000" fill="hold"/>
                                        <p:tgtEl>
                                          <p:spTgt spid="20"/>
                                        </p:tgtEl>
                                        <p:attrNameLst>
                                          <p:attrName>ppt_x</p:attrName>
                                          <p:attrName>ppt_y</p:attrName>
                                        </p:attrNameLst>
                                      </p:cBhvr>
                                      <p:rCtr x="-14701" y="12662"/>
                                    </p:animMotion>
                                  </p:childTnLst>
                                </p:cTn>
                              </p:par>
                              <p:par>
                                <p:cTn id="13" presetID="42" presetClass="path" presetSubtype="0" accel="50000" decel="50000" fill="hold" grpId="0" nodeType="withEffect">
                                  <p:stCondLst>
                                    <p:cond delay="0"/>
                                  </p:stCondLst>
                                  <p:childTnLst>
                                    <p:animMotion origin="layout" path="M -3.54167E-6 -2.22222E-6 L -0.36823 0.29445 " pathEditMode="relative" rAng="0" ptsTypes="AA">
                                      <p:cBhvr>
                                        <p:cTn id="14" dur="2000" fill="hold"/>
                                        <p:tgtEl>
                                          <p:spTgt spid="21"/>
                                        </p:tgtEl>
                                        <p:attrNameLst>
                                          <p:attrName>ppt_x</p:attrName>
                                          <p:attrName>ppt_y</p:attrName>
                                        </p:attrNameLst>
                                      </p:cBhvr>
                                      <p:rCtr x="-18411" y="14722"/>
                                    </p:animMotion>
                                  </p:childTnLst>
                                </p:cTn>
                              </p:par>
                              <p:par>
                                <p:cTn id="15" presetID="42" presetClass="path" presetSubtype="0" accel="50000" decel="50000" fill="hold" grpId="0" nodeType="withEffect">
                                  <p:stCondLst>
                                    <p:cond delay="0"/>
                                  </p:stCondLst>
                                  <p:childTnLst>
                                    <p:animMotion origin="layout" path="M 3.95833E-6 -2.22222E-6 L -0.46524 0.25162 " pathEditMode="relative" rAng="0" ptsTypes="AA">
                                      <p:cBhvr>
                                        <p:cTn id="16" dur="2000" fill="hold"/>
                                        <p:tgtEl>
                                          <p:spTgt spid="22"/>
                                        </p:tgtEl>
                                        <p:attrNameLst>
                                          <p:attrName>ppt_x</p:attrName>
                                          <p:attrName>ppt_y</p:attrName>
                                        </p:attrNameLst>
                                      </p:cBhvr>
                                      <p:rCtr x="-23268" y="125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4</a:t>
            </a:r>
          </a:p>
        </p:txBody>
      </p:sp>
      <p:sp>
        <p:nvSpPr>
          <p:cNvPr id="36" name="TextBox 35">
            <a:extLst>
              <a:ext uri="{FF2B5EF4-FFF2-40B4-BE49-F238E27FC236}">
                <a16:creationId xmlns:a16="http://schemas.microsoft.com/office/drawing/2014/main" id="{DBF7FD9E-C1E2-4116-8053-44BE0D7B8BCF}"/>
              </a:ext>
            </a:extLst>
          </p:cNvPr>
          <p:cNvSpPr txBox="1"/>
          <p:nvPr/>
        </p:nvSpPr>
        <p:spPr>
          <a:xfrm>
            <a:off x="3363689" y="498498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5160715" y="469974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299429" y="364112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82133" y="4956444"/>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5033745" y="4657653"/>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5320585" y="3016096"/>
            <a:ext cx="0" cy="16415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a:off x="2469753" y="298799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048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253 0.35509 " pathEditMode="relative" rAng="0" ptsTypes="AA">
                                      <p:cBhvr>
                                        <p:cTn id="6" dur="2000" fill="hold"/>
                                        <p:tgtEl>
                                          <p:spTgt spid="17"/>
                                        </p:tgtEl>
                                        <p:attrNameLst>
                                          <p:attrName>ppt_x</p:attrName>
                                          <p:attrName>ppt_y</p:attrName>
                                        </p:attrNameLst>
                                      </p:cBhvr>
                                      <p:rCtr x="1120" y="17755"/>
                                    </p:animMotion>
                                  </p:childTnLst>
                                </p:cTn>
                              </p:par>
                              <p:par>
                                <p:cTn id="7" presetID="42" presetClass="path" presetSubtype="0" accel="50000" decel="50000" fill="hold" grpId="0" nodeType="withEffect">
                                  <p:stCondLst>
                                    <p:cond delay="0"/>
                                  </p:stCondLst>
                                  <p:childTnLst>
                                    <p:animMotion origin="layout" path="M -0.00066 -2.22222E-6 L -0.02826 0.35417 " pathEditMode="relative" rAng="0" ptsTypes="AA">
                                      <p:cBhvr>
                                        <p:cTn id="8" dur="2000" fill="hold"/>
                                        <p:tgtEl>
                                          <p:spTgt spid="18"/>
                                        </p:tgtEl>
                                        <p:attrNameLst>
                                          <p:attrName>ppt_x</p:attrName>
                                          <p:attrName>ppt_y</p:attrName>
                                        </p:attrNameLst>
                                      </p:cBhvr>
                                      <p:rCtr x="-1380" y="17708"/>
                                    </p:animMotion>
                                  </p:childTnLst>
                                </p:cTn>
                              </p:par>
                              <p:par>
                                <p:cTn id="9" presetID="42" presetClass="path" presetSubtype="0" accel="50000" decel="50000" fill="hold" grpId="0" nodeType="withEffect">
                                  <p:stCondLst>
                                    <p:cond delay="0"/>
                                  </p:stCondLst>
                                  <p:childTnLst>
                                    <p:animMotion origin="layout" path="M 1.875E-6 -2.22222E-6 L -0.08047 0.35394 " pathEditMode="relative" rAng="0" ptsTypes="AA">
                                      <p:cBhvr>
                                        <p:cTn id="10" dur="2000" fill="hold"/>
                                        <p:tgtEl>
                                          <p:spTgt spid="19"/>
                                        </p:tgtEl>
                                        <p:attrNameLst>
                                          <p:attrName>ppt_x</p:attrName>
                                          <p:attrName>ppt_y</p:attrName>
                                        </p:attrNameLst>
                                      </p:cBhvr>
                                      <p:rCtr x="-4023" y="17685"/>
                                    </p:animMotion>
                                  </p:childTnLst>
                                </p:cTn>
                              </p:par>
                              <p:par>
                                <p:cTn id="11" presetID="42" presetClass="path" presetSubtype="0" accel="50000" decel="50000" fill="hold" grpId="0" nodeType="withEffect">
                                  <p:stCondLst>
                                    <p:cond delay="0"/>
                                  </p:stCondLst>
                                  <p:childTnLst>
                                    <p:animMotion origin="layout" path="M -0.00156 -2.22222E-6 L -0.33906 0.23172 " pathEditMode="relative" rAng="0" ptsTypes="AA">
                                      <p:cBhvr>
                                        <p:cTn id="12" dur="2000" fill="hold"/>
                                        <p:tgtEl>
                                          <p:spTgt spid="20"/>
                                        </p:tgtEl>
                                        <p:attrNameLst>
                                          <p:attrName>ppt_x</p:attrName>
                                          <p:attrName>ppt_y</p:attrName>
                                        </p:attrNameLst>
                                      </p:cBhvr>
                                      <p:rCtr x="-16875" y="11574"/>
                                    </p:animMotion>
                                  </p:childTnLst>
                                </p:cTn>
                              </p:par>
                              <p:par>
                                <p:cTn id="13" presetID="42" presetClass="path" presetSubtype="0" accel="50000" decel="50000" fill="hold" grpId="0" nodeType="withEffect">
                                  <p:stCondLst>
                                    <p:cond delay="0"/>
                                  </p:stCondLst>
                                  <p:childTnLst>
                                    <p:animMotion origin="layout" path="M -3.54167E-6 -2.22222E-6 L -0.38854 0.23172 " pathEditMode="relative" rAng="0" ptsTypes="AA">
                                      <p:cBhvr>
                                        <p:cTn id="14" dur="2000" fill="hold"/>
                                        <p:tgtEl>
                                          <p:spTgt spid="21"/>
                                        </p:tgtEl>
                                        <p:attrNameLst>
                                          <p:attrName>ppt_x</p:attrName>
                                          <p:attrName>ppt_y</p:attrName>
                                        </p:attrNameLst>
                                      </p:cBhvr>
                                      <p:rCtr x="-19427" y="11574"/>
                                    </p:animMotion>
                                  </p:childTnLst>
                                </p:cTn>
                              </p:par>
                              <p:par>
                                <p:cTn id="15" presetID="42" presetClass="path" presetSubtype="0" accel="50000" decel="50000" fill="hold" grpId="0" nodeType="withEffect">
                                  <p:stCondLst>
                                    <p:cond delay="0"/>
                                  </p:stCondLst>
                                  <p:childTnLst>
                                    <p:animMotion origin="layout" path="M 3.95833E-6 -2.22222E-6 L -0.44024 0.23172 " pathEditMode="relative" rAng="0" ptsTypes="AA">
                                      <p:cBhvr>
                                        <p:cTn id="16" dur="2000" fill="hold"/>
                                        <p:tgtEl>
                                          <p:spTgt spid="22"/>
                                        </p:tgtEl>
                                        <p:attrNameLst>
                                          <p:attrName>ppt_x</p:attrName>
                                          <p:attrName>ppt_y</p:attrName>
                                        </p:attrNameLst>
                                      </p:cBhvr>
                                      <p:rCtr x="-22018" y="11574"/>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5</a:t>
            </a:r>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BF7FD9E-C1E2-4116-8053-44BE0D7B8BCF}"/>
              </a:ext>
            </a:extLst>
          </p:cNvPr>
          <p:cNvSpPr txBox="1"/>
          <p:nvPr/>
        </p:nvSpPr>
        <p:spPr>
          <a:xfrm>
            <a:off x="2870429" y="550532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344221" y="532796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4536481" y="375693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76437" y="5579568"/>
            <a:ext cx="167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119473" y="5287788"/>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4434720" y="2738170"/>
            <a:ext cx="0" cy="254961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rot="16200000" flipV="1">
            <a:off x="2017907" y="316171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83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162 0.44352 " pathEditMode="relative" rAng="0" ptsTypes="AA">
                                      <p:cBhvr>
                                        <p:cTn id="6" dur="2000" fill="hold"/>
                                        <p:tgtEl>
                                          <p:spTgt spid="17"/>
                                        </p:tgtEl>
                                        <p:attrNameLst>
                                          <p:attrName>ppt_x</p:attrName>
                                          <p:attrName>ppt_y</p:attrName>
                                        </p:attrNameLst>
                                      </p:cBhvr>
                                      <p:rCtr x="1081" y="22176"/>
                                    </p:animMotion>
                                  </p:childTnLst>
                                </p:cTn>
                              </p:par>
                              <p:par>
                                <p:cTn id="7" presetID="42" presetClass="path" presetSubtype="0" accel="50000" decel="50000" fill="hold" grpId="0" nodeType="withEffect">
                                  <p:stCondLst>
                                    <p:cond delay="0"/>
                                  </p:stCondLst>
                                  <p:childTnLst>
                                    <p:animMotion origin="layout" path="M 0.00481 0.00324 L -0.03164 0.44329 " pathEditMode="relative" rAng="0" ptsTypes="AA">
                                      <p:cBhvr>
                                        <p:cTn id="8" dur="2000" fill="hold"/>
                                        <p:tgtEl>
                                          <p:spTgt spid="18"/>
                                        </p:tgtEl>
                                        <p:attrNameLst>
                                          <p:attrName>ppt_x</p:attrName>
                                          <p:attrName>ppt_y</p:attrName>
                                        </p:attrNameLst>
                                      </p:cBhvr>
                                      <p:rCtr x="-1823" y="21991"/>
                                    </p:animMotion>
                                  </p:childTnLst>
                                </p:cTn>
                              </p:par>
                              <p:par>
                                <p:cTn id="9" presetID="42" presetClass="path" presetSubtype="0" accel="50000" decel="50000" fill="hold" grpId="0" nodeType="withEffect">
                                  <p:stCondLst>
                                    <p:cond delay="0"/>
                                  </p:stCondLst>
                                  <p:childTnLst>
                                    <p:animMotion origin="layout" path="M 1.875E-6 0.00324 L -0.22018 0.31875 " pathEditMode="relative" rAng="0" ptsTypes="AA">
                                      <p:cBhvr>
                                        <p:cTn id="10" dur="2000" fill="hold"/>
                                        <p:tgtEl>
                                          <p:spTgt spid="19"/>
                                        </p:tgtEl>
                                        <p:attrNameLst>
                                          <p:attrName>ppt_x</p:attrName>
                                          <p:attrName>ppt_y</p:attrName>
                                        </p:attrNameLst>
                                      </p:cBhvr>
                                      <p:rCtr x="-11016" y="15764"/>
                                    </p:animMotion>
                                  </p:childTnLst>
                                </p:cTn>
                              </p:par>
                              <p:par>
                                <p:cTn id="11" presetID="42" presetClass="path" presetSubtype="0" accel="50000" decel="50000" fill="hold" grpId="0" nodeType="withEffect">
                                  <p:stCondLst>
                                    <p:cond delay="0"/>
                                  </p:stCondLst>
                                  <p:childTnLst>
                                    <p:animMotion origin="layout" path="M 4.58333E-6 -2.59259E-6 L -0.27213 0.31875 " pathEditMode="relative" rAng="0" ptsTypes="AA">
                                      <p:cBhvr>
                                        <p:cTn id="12" dur="2000" fill="hold"/>
                                        <p:tgtEl>
                                          <p:spTgt spid="20"/>
                                        </p:tgtEl>
                                        <p:attrNameLst>
                                          <p:attrName>ppt_x</p:attrName>
                                          <p:attrName>ppt_y</p:attrName>
                                        </p:attrNameLst>
                                      </p:cBhvr>
                                      <p:rCtr x="-13750" y="16157"/>
                                    </p:animMotion>
                                  </p:childTnLst>
                                </p:cTn>
                              </p:par>
                              <p:par>
                                <p:cTn id="13" presetID="42" presetClass="path" presetSubtype="0" accel="50000" decel="50000" fill="hold" grpId="0" nodeType="withEffect">
                                  <p:stCondLst>
                                    <p:cond delay="0"/>
                                  </p:stCondLst>
                                  <p:childTnLst>
                                    <p:animMotion origin="layout" path="M -3.54167E-6 -2.22222E-6 L -0.45924 0.1956 " pathEditMode="relative" rAng="0" ptsTypes="AA">
                                      <p:cBhvr>
                                        <p:cTn id="14" dur="2000" fill="hold"/>
                                        <p:tgtEl>
                                          <p:spTgt spid="21"/>
                                        </p:tgtEl>
                                        <p:attrNameLst>
                                          <p:attrName>ppt_x</p:attrName>
                                          <p:attrName>ppt_y</p:attrName>
                                        </p:attrNameLst>
                                      </p:cBhvr>
                                      <p:rCtr x="-22969" y="9769"/>
                                    </p:animMotion>
                                  </p:childTnLst>
                                </p:cTn>
                              </p:par>
                              <p:par>
                                <p:cTn id="15" presetID="42" presetClass="path" presetSubtype="0" accel="50000" decel="50000" fill="hold" grpId="0" nodeType="withEffect">
                                  <p:stCondLst>
                                    <p:cond delay="0"/>
                                  </p:stCondLst>
                                  <p:childTnLst>
                                    <p:animMotion origin="layout" path="M 3.95833E-6 -2.22222E-6 L -0.51315 0.1956 " pathEditMode="relative" rAng="0" ptsTypes="AA">
                                      <p:cBhvr>
                                        <p:cTn id="16" dur="2000" fill="hold"/>
                                        <p:tgtEl>
                                          <p:spTgt spid="22"/>
                                        </p:tgtEl>
                                        <p:attrNameLst>
                                          <p:attrName>ppt_x</p:attrName>
                                          <p:attrName>ppt_y</p:attrName>
                                        </p:attrNameLst>
                                      </p:cBhvr>
                                      <p:rCtr x="-25664" y="97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581632" y="4957235"/>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304783" y="164250"/>
            <a:ext cx="2269347" cy="1452875"/>
          </a:xfrm>
          <a:prstGeom prst="rect">
            <a:avLst/>
          </a:prstGeom>
        </p:spPr>
      </p:pic>
      <p:grpSp>
        <p:nvGrpSpPr>
          <p:cNvPr id="4" name="Group 3">
            <a:extLst>
              <a:ext uri="{FF2B5EF4-FFF2-40B4-BE49-F238E27FC236}">
                <a16:creationId xmlns:a16="http://schemas.microsoft.com/office/drawing/2014/main" id="{34659210-711E-4718-BA05-3EFC74858D31}"/>
              </a:ext>
            </a:extLst>
          </p:cNvPr>
          <p:cNvGrpSpPr/>
          <p:nvPr/>
        </p:nvGrpSpPr>
        <p:grpSpPr>
          <a:xfrm>
            <a:off x="7761480" y="4330356"/>
            <a:ext cx="1655147" cy="1133714"/>
            <a:chOff x="1820538" y="3220427"/>
            <a:chExt cx="2836047" cy="1942587"/>
          </a:xfrm>
        </p:grpSpPr>
        <p:sp>
          <p:nvSpPr>
            <p:cNvPr id="20" name="Cube 19">
              <a:extLst>
                <a:ext uri="{FF2B5EF4-FFF2-40B4-BE49-F238E27FC236}">
                  <a16:creationId xmlns:a16="http://schemas.microsoft.com/office/drawing/2014/main" id="{009B0B4A-59E3-4AB4-A4AA-B41F5C5D8814}"/>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a:extLst>
              <a:ext uri="{FF2B5EF4-FFF2-40B4-BE49-F238E27FC236}">
                <a16:creationId xmlns:a16="http://schemas.microsoft.com/office/drawing/2014/main" id="{7F9CDDDC-06FA-46EE-A6C0-AF4FABAE6459}"/>
              </a:ext>
            </a:extLst>
          </p:cNvPr>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2F9871C3-6E5F-422F-97B0-332F847E2C3C}"/>
              </a:ext>
            </a:extLst>
          </p:cNvPr>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4FC9091F-9C9B-410D-8AB6-FC860080353E}"/>
              </a:ext>
            </a:extLst>
          </p:cNvPr>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0C97B497-C566-46CE-A5B6-F6F1DC3AC7BF}"/>
              </a:ext>
            </a:extLst>
          </p:cNvPr>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0757A410-C5F8-4E38-A24F-35BC9B55A7E2}"/>
              </a:ext>
            </a:extLst>
          </p:cNvPr>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2B208AA6-8E2C-4730-885E-BA7B1E19681B}"/>
              </a:ext>
            </a:extLst>
          </p:cNvPr>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a:extLst>
              <a:ext uri="{FF2B5EF4-FFF2-40B4-BE49-F238E27FC236}">
                <a16:creationId xmlns:a16="http://schemas.microsoft.com/office/drawing/2014/main" id="{ED19AE88-7BCA-483B-93D4-AFC640F391AF}"/>
              </a:ext>
            </a:extLst>
          </p:cNvPr>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13DBCF8-042B-43CB-B96B-9D4264C243B8}"/>
              </a:ext>
            </a:extLst>
          </p:cNvPr>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grpSp>
        <p:nvGrpSpPr>
          <p:cNvPr id="36" name="Group 35">
            <a:extLst>
              <a:ext uri="{FF2B5EF4-FFF2-40B4-BE49-F238E27FC236}">
                <a16:creationId xmlns:a16="http://schemas.microsoft.com/office/drawing/2014/main" id="{6FDF6038-CA5F-4553-AEEB-A449E7BE5DAF}"/>
              </a:ext>
            </a:extLst>
          </p:cNvPr>
          <p:cNvGrpSpPr/>
          <p:nvPr/>
        </p:nvGrpSpPr>
        <p:grpSpPr>
          <a:xfrm>
            <a:off x="1559690" y="4830203"/>
            <a:ext cx="3214109" cy="665622"/>
            <a:chOff x="2104534" y="3770271"/>
            <a:chExt cx="5383069" cy="1114800"/>
          </a:xfrm>
        </p:grpSpPr>
        <p:sp>
          <p:nvSpPr>
            <p:cNvPr id="37" name="Cube 36">
              <a:extLst>
                <a:ext uri="{FF2B5EF4-FFF2-40B4-BE49-F238E27FC236}">
                  <a16:creationId xmlns:a16="http://schemas.microsoft.com/office/drawing/2014/main" id="{F94A4EF6-B613-4314-A53B-E56FFDABDC9A}"/>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BD18EA2D-6A9C-4F82-97EE-6A9D17926AA0}"/>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ABE07DE4-2019-400B-88EA-2E57CB8F0148}"/>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7856C38B-8BF8-4F34-928E-18735AEA5383}"/>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F801094B-00DF-4BEF-915C-F54C81F23FD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0A5E170-DBE6-4CE8-8C9D-47F3D3E4F1BF}"/>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F6A0607F-79B5-4E89-ACA0-88FFB4139280}"/>
              </a:ext>
            </a:extLst>
          </p:cNvPr>
          <p:cNvGrpSpPr/>
          <p:nvPr/>
        </p:nvGrpSpPr>
        <p:grpSpPr>
          <a:xfrm rot="16200000" flipV="1">
            <a:off x="3623545" y="3504177"/>
            <a:ext cx="3299906" cy="683390"/>
            <a:chOff x="2104534" y="3770271"/>
            <a:chExt cx="5383069" cy="1114800"/>
          </a:xfrm>
        </p:grpSpPr>
        <p:sp>
          <p:nvSpPr>
            <p:cNvPr id="44" name="Cube 43">
              <a:extLst>
                <a:ext uri="{FF2B5EF4-FFF2-40B4-BE49-F238E27FC236}">
                  <a16:creationId xmlns:a16="http://schemas.microsoft.com/office/drawing/2014/main" id="{6DC71CC4-7921-4497-AB4E-16D08F0B95BD}"/>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8FB3D3C3-FD6C-4129-84CC-40935320A152}"/>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ABF986D5-B127-4DB2-BCEA-126C79B6F5D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13E83788-74B7-48C4-8373-899B0BF536F6}"/>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C45C49F6-C448-400E-8887-8B5DB6BB610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6AA8DF6B-8D6D-4556-BCC9-CBCDC425078D}"/>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E988AD1-06FA-40E9-9433-0079225FD732}"/>
              </a:ext>
            </a:extLst>
          </p:cNvPr>
          <p:cNvGrpSpPr/>
          <p:nvPr/>
        </p:nvGrpSpPr>
        <p:grpSpPr>
          <a:xfrm>
            <a:off x="5780188" y="4616264"/>
            <a:ext cx="1905247" cy="851966"/>
            <a:chOff x="1820538" y="3770271"/>
            <a:chExt cx="3114583" cy="1392743"/>
          </a:xfrm>
        </p:grpSpPr>
        <p:sp>
          <p:nvSpPr>
            <p:cNvPr id="51" name="Cube 50">
              <a:extLst>
                <a:ext uri="{FF2B5EF4-FFF2-40B4-BE49-F238E27FC236}">
                  <a16:creationId xmlns:a16="http://schemas.microsoft.com/office/drawing/2014/main" id="{09A906B1-918F-40A4-BBC1-066DFE4485C1}"/>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3935133C-97E6-4D24-8AEF-3001402EBE6D}"/>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17022009-717F-4346-8AB0-F5E9F9E12560}"/>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3DC0305-1A01-4BDB-A3CE-D8CE453FEF96}"/>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4A7E8BA4-9C69-46DA-B9B4-0F9432D5225A}"/>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639B37DA-0285-468E-AA5A-724998E9500F}"/>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F829A7E-164B-410B-AF4D-44E76B6B34DB}"/>
              </a:ext>
            </a:extLst>
          </p:cNvPr>
          <p:cNvGrpSpPr/>
          <p:nvPr/>
        </p:nvGrpSpPr>
        <p:grpSpPr>
          <a:xfrm rot="16200000" flipV="1">
            <a:off x="9524814" y="4102141"/>
            <a:ext cx="1616569" cy="1107290"/>
            <a:chOff x="1820538" y="3220427"/>
            <a:chExt cx="2836047" cy="1942587"/>
          </a:xfrm>
        </p:grpSpPr>
        <p:sp>
          <p:nvSpPr>
            <p:cNvPr id="58" name="Cube 57">
              <a:extLst>
                <a:ext uri="{FF2B5EF4-FFF2-40B4-BE49-F238E27FC236}">
                  <a16:creationId xmlns:a16="http://schemas.microsoft.com/office/drawing/2014/main" id="{DB3436C6-EE96-47E7-BFD0-F992B48A0460}"/>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433984AE-DE8B-45DF-90B7-61B10C96A22C}"/>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CC5057E7-C654-4586-8FFA-1D50DFFDE58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7F8238BB-E6AB-461B-8A44-BA2D6681A261}"/>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F535BCE1-BB1C-4FD2-9066-764126BB9109}"/>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C29ACC30-A2E7-4A71-8721-2A2D3DBF8D82}"/>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F43FC32-5E98-45CC-B293-9D78F4441601}"/>
              </a:ext>
            </a:extLst>
          </p:cNvPr>
          <p:cNvSpPr txBox="1"/>
          <p:nvPr/>
        </p:nvSpPr>
        <p:spPr>
          <a:xfrm>
            <a:off x="2685625"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1</a:t>
            </a:r>
          </a:p>
        </p:txBody>
      </p:sp>
      <p:sp>
        <p:nvSpPr>
          <p:cNvPr id="64" name="TextBox 63">
            <a:extLst>
              <a:ext uri="{FF2B5EF4-FFF2-40B4-BE49-F238E27FC236}">
                <a16:creationId xmlns:a16="http://schemas.microsoft.com/office/drawing/2014/main" id="{9202C4CA-AF56-4583-9C7A-AB8D4AA9E6AA}"/>
              </a:ext>
            </a:extLst>
          </p:cNvPr>
          <p:cNvSpPr txBox="1"/>
          <p:nvPr/>
        </p:nvSpPr>
        <p:spPr>
          <a:xfrm>
            <a:off x="4689837"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2</a:t>
            </a:r>
          </a:p>
        </p:txBody>
      </p:sp>
      <p:sp>
        <p:nvSpPr>
          <p:cNvPr id="65" name="TextBox 64">
            <a:extLst>
              <a:ext uri="{FF2B5EF4-FFF2-40B4-BE49-F238E27FC236}">
                <a16:creationId xmlns:a16="http://schemas.microsoft.com/office/drawing/2014/main" id="{196B53B6-4BF2-49DD-A224-D921B07A9857}"/>
              </a:ext>
            </a:extLst>
          </p:cNvPr>
          <p:cNvSpPr txBox="1"/>
          <p:nvPr/>
        </p:nvSpPr>
        <p:spPr>
          <a:xfrm>
            <a:off x="6183296"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3</a:t>
            </a:r>
          </a:p>
        </p:txBody>
      </p:sp>
      <p:sp>
        <p:nvSpPr>
          <p:cNvPr id="66" name="TextBox 65">
            <a:extLst>
              <a:ext uri="{FF2B5EF4-FFF2-40B4-BE49-F238E27FC236}">
                <a16:creationId xmlns:a16="http://schemas.microsoft.com/office/drawing/2014/main" id="{087D6BCC-23E7-4D70-A515-7835B20B4DEE}"/>
              </a:ext>
            </a:extLst>
          </p:cNvPr>
          <p:cNvSpPr txBox="1"/>
          <p:nvPr/>
        </p:nvSpPr>
        <p:spPr>
          <a:xfrm>
            <a:off x="8025004"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4</a:t>
            </a:r>
          </a:p>
        </p:txBody>
      </p:sp>
      <p:sp>
        <p:nvSpPr>
          <p:cNvPr id="67" name="TextBox 66">
            <a:extLst>
              <a:ext uri="{FF2B5EF4-FFF2-40B4-BE49-F238E27FC236}">
                <a16:creationId xmlns:a16="http://schemas.microsoft.com/office/drawing/2014/main" id="{62F5D502-249E-4463-B6F2-337DF69BCA95}"/>
              </a:ext>
            </a:extLst>
          </p:cNvPr>
          <p:cNvSpPr txBox="1"/>
          <p:nvPr/>
        </p:nvSpPr>
        <p:spPr>
          <a:xfrm>
            <a:off x="9770200"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5</a:t>
            </a:r>
          </a:p>
        </p:txBody>
      </p:sp>
      <p:pic>
        <p:nvPicPr>
          <p:cNvPr id="69" name="Picture 68">
            <a:extLst>
              <a:ext uri="{FF2B5EF4-FFF2-40B4-BE49-F238E27FC236}">
                <a16:creationId xmlns:a16="http://schemas.microsoft.com/office/drawing/2014/main" id="{61D2B570-F41C-4E1C-AD21-06B9F599389B}"/>
              </a:ext>
            </a:extLst>
          </p:cNvPr>
          <p:cNvPicPr>
            <a:picLocks noChangeAspect="1"/>
          </p:cNvPicPr>
          <p:nvPr/>
        </p:nvPicPr>
        <p:blipFill rotWithShape="1">
          <a:blip r:embed="rId14">
            <a:extLst>
              <a:ext uri="{28A0092B-C50C-407E-A947-70E740481C1C}">
                <a14:useLocalDpi xmlns:a14="http://schemas.microsoft.com/office/drawing/2010/main" val="0"/>
              </a:ext>
            </a:extLst>
          </a:blip>
          <a:srcRect t="63117" r="44211" b="5269"/>
          <a:stretch/>
        </p:blipFill>
        <p:spPr>
          <a:xfrm>
            <a:off x="-168767" y="1594706"/>
            <a:ext cx="5069992" cy="3431638"/>
          </a:xfrm>
          <a:prstGeom prst="rect">
            <a:avLst/>
          </a:prstGeom>
        </p:spPr>
      </p:pic>
      <p:sp>
        <p:nvSpPr>
          <p:cNvPr id="71" name="TextBox 70">
            <a:extLst>
              <a:ext uri="{FF2B5EF4-FFF2-40B4-BE49-F238E27FC236}">
                <a16:creationId xmlns:a16="http://schemas.microsoft.com/office/drawing/2014/main" id="{854934AB-5862-4198-8FF9-61C012886D9A}"/>
              </a:ext>
            </a:extLst>
          </p:cNvPr>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p>
        </p:txBody>
      </p:sp>
    </p:spTree>
    <p:extLst>
      <p:ext uri="{BB962C8B-B14F-4D97-AF65-F5344CB8AC3E}">
        <p14:creationId xmlns:p14="http://schemas.microsoft.com/office/powerpoint/2010/main" val="65302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981EE1-E628-4744-B7AF-F2E091367D5C}"/>
              </a:ext>
            </a:extLst>
          </p:cNvPr>
          <p:cNvGrpSpPr/>
          <p:nvPr/>
        </p:nvGrpSpPr>
        <p:grpSpPr>
          <a:xfrm>
            <a:off x="0" y="4808095"/>
            <a:ext cx="12534275" cy="6456233"/>
            <a:chOff x="0" y="401767"/>
            <a:chExt cx="12534275" cy="6456233"/>
          </a:xfrm>
        </p:grpSpPr>
        <p:sp>
          <p:nvSpPr>
            <p:cNvPr id="4" name="Rectangle 3">
              <a:extLst>
                <a:ext uri="{FF2B5EF4-FFF2-40B4-BE49-F238E27FC236}">
                  <a16:creationId xmlns:a16="http://schemas.microsoft.com/office/drawing/2014/main" id="{AC1CA333-E3BB-4FB2-9393-68A9BA6F9938}"/>
                </a:ext>
              </a:extLst>
            </p:cNvPr>
            <p:cNvSpPr/>
            <p:nvPr/>
          </p:nvSpPr>
          <p:spPr>
            <a:xfrm>
              <a:off x="0" y="2488367"/>
              <a:ext cx="12192000" cy="4369633"/>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245824-9653-4700-B94F-780D1BB18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275" y="401767"/>
              <a:ext cx="4572000" cy="2876550"/>
            </a:xfrm>
            <a:prstGeom prst="rect">
              <a:avLst/>
            </a:prstGeom>
          </p:spPr>
        </p:pic>
      </p:grpSp>
      <p:sp>
        <p:nvSpPr>
          <p:cNvPr id="8" name="TextBox 7">
            <a:extLst>
              <a:ext uri="{FF2B5EF4-FFF2-40B4-BE49-F238E27FC236}">
                <a16:creationId xmlns:a16="http://schemas.microsoft.com/office/drawing/2014/main" id="{4798CAEA-578B-4809-AF0B-52225CD72055}"/>
              </a:ext>
            </a:extLst>
          </p:cNvPr>
          <p:cNvSpPr txBox="1"/>
          <p:nvPr/>
        </p:nvSpPr>
        <p:spPr>
          <a:xfrm>
            <a:off x="536315" y="7322101"/>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CỦNG</a:t>
            </a:r>
            <a:r>
              <a:rPr lang="en-US" sz="6600">
                <a:ln>
                  <a:solidFill>
                    <a:schemeClr val="tx1">
                      <a:lumMod val="75000"/>
                      <a:lumOff val="25000"/>
                    </a:schemeClr>
                  </a:solidFill>
                </a:ln>
                <a:latin typeface="#9Slide07 IcielKoni" pitchFamily="2" charset="0"/>
              </a:rPr>
              <a:t> </a:t>
            </a:r>
            <a:r>
              <a:rPr lang="en-US" sz="6600">
                <a:ln>
                  <a:solidFill>
                    <a:schemeClr val="tx1">
                      <a:lumMod val="75000"/>
                      <a:lumOff val="25000"/>
                    </a:schemeClr>
                  </a:solidFill>
                </a:ln>
                <a:solidFill>
                  <a:schemeClr val="bg1">
                    <a:lumMod val="50000"/>
                  </a:schemeClr>
                </a:solidFill>
                <a:latin typeface="#9Slide07 IcielKoni" pitchFamily="2" charset="0"/>
              </a:rPr>
              <a:t>CỐ</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extLst>
      <p:ext uri="{BB962C8B-B14F-4D97-AF65-F5344CB8AC3E}">
        <p14:creationId xmlns:p14="http://schemas.microsoft.com/office/powerpoint/2010/main" val="302156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0612 -0.00208 L -0.00013 -0.61667 " pathEditMode="relative" rAng="0" ptsTypes="AA">
                                      <p:cBhvr>
                                        <p:cTn id="6" dur="2000" fill="hold"/>
                                        <p:tgtEl>
                                          <p:spTgt spid="7"/>
                                        </p:tgtEl>
                                        <p:attrNameLst>
                                          <p:attrName>ppt_x</p:attrName>
                                          <p:attrName>ppt_y</p:attrName>
                                        </p:attrNameLst>
                                      </p:cBhvr>
                                      <p:rCtr x="-313" y="-30741"/>
                                    </p:animMotion>
                                  </p:childTnLst>
                                </p:cTn>
                              </p:par>
                              <p:par>
                                <p:cTn id="7" presetID="64" presetClass="path" presetSubtype="0" accel="50000" decel="50000" fill="hold" grpId="0" nodeType="withEffect">
                                  <p:stCondLst>
                                    <p:cond delay="0"/>
                                  </p:stCondLst>
                                  <p:childTnLst>
                                    <p:animMotion origin="layout" path="M -3.33333E-6 3.7037E-7 L -3.33333E-6 -0.55232 " pathEditMode="relative" rAng="0" ptsTypes="AA">
                                      <p:cBhvr>
                                        <p:cTn id="8" dur="2000" fill="hold"/>
                                        <p:tgtEl>
                                          <p:spTgt spid="8"/>
                                        </p:tgtEl>
                                        <p:attrNameLst>
                                          <p:attrName>ppt_x</p:attrName>
                                          <p:attrName>ppt_y</p:attrName>
                                        </p:attrNameLst>
                                      </p:cBhvr>
                                      <p:rCtr x="0" y="-2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7636"/>
            <a:chOff x="3277168" y="132325"/>
            <a:chExt cx="11883003" cy="637636"/>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9Slide07 IcielCadena" panose="02000503000000020004" pitchFamily="2" charset="0"/>
                </a:rPr>
                <a:t>Hình nào có thể tích lớn hơn?</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9Slide07 IcielCadena" panose="02000503000000020004" pitchFamily="2" charset="0"/>
                </a:rPr>
                <a:t>Hình nào có thể tích lớn hơn?</a:t>
              </a:r>
            </a:p>
          </p:txBody>
        </p:sp>
      </p:grpSp>
      <p:pic>
        <p:nvPicPr>
          <p:cNvPr id="13" name="Picture 8">
            <a:extLst>
              <a:ext uri="{FF2B5EF4-FFF2-40B4-BE49-F238E27FC236}">
                <a16:creationId xmlns:a16="http://schemas.microsoft.com/office/drawing/2014/main" id="{38E9CE13-632B-4375-B4A7-8D8F083C95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274" name="Picture 273">
            <a:extLst>
              <a:ext uri="{FF2B5EF4-FFF2-40B4-BE49-F238E27FC236}">
                <a16:creationId xmlns:a16="http://schemas.microsoft.com/office/drawing/2014/main" id="{1EEAD65C-61FE-4A54-9977-ABF981C8DA9A}"/>
              </a:ext>
            </a:extLst>
          </p:cNvPr>
          <p:cNvPicPr>
            <a:picLocks noChangeAspect="1"/>
          </p:cNvPicPr>
          <p:nvPr/>
        </p:nvPicPr>
        <p:blipFill>
          <a:blip r:embed="rId7"/>
          <a:stretch>
            <a:fillRect/>
          </a:stretch>
        </p:blipFill>
        <p:spPr>
          <a:xfrm rot="892916">
            <a:off x="4942162" y="2483835"/>
            <a:ext cx="2874320" cy="2874320"/>
          </a:xfrm>
          <a:prstGeom prst="rect">
            <a:avLst/>
          </a:prstGeom>
        </p:spPr>
      </p:pic>
    </p:spTree>
    <p:extLst>
      <p:ext uri="{BB962C8B-B14F-4D97-AF65-F5344CB8AC3E}">
        <p14:creationId xmlns:p14="http://schemas.microsoft.com/office/powerpoint/2010/main" val="415562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par>
                          <p:cTn id="28" fill="hold">
                            <p:stCondLst>
                              <p:cond delay="500"/>
                            </p:stCondLst>
                            <p:childTnLst>
                              <p:par>
                                <p:cTn id="29" presetID="31" presetClass="entr" presetSubtype="0" fill="hold" nodeType="afterEffect">
                                  <p:stCondLst>
                                    <p:cond delay="0"/>
                                  </p:stCondLst>
                                  <p:iterate type="lt">
                                    <p:tmPct val="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13"/>
                                        </p:tgtEl>
                                        <p:attrNameLst>
                                          <p:attrName>ppt_w</p:attrName>
                                        </p:attrNameLst>
                                      </p:cBhvr>
                                      <p:tavLst>
                                        <p:tav tm="0">
                                          <p:val>
                                            <p:strVal val="ppt_w"/>
                                          </p:val>
                                        </p:tav>
                                        <p:tav tm="100000">
                                          <p:val>
                                            <p:fltVal val="0"/>
                                          </p:val>
                                        </p:tav>
                                      </p:tavLst>
                                    </p:anim>
                                    <p:anim calcmode="lin" valueType="num">
                                      <p:cBhvr>
                                        <p:cTn id="37" dur="1000"/>
                                        <p:tgtEl>
                                          <p:spTgt spid="13"/>
                                        </p:tgtEl>
                                        <p:attrNameLst>
                                          <p:attrName>ppt_h</p:attrName>
                                        </p:attrNameLst>
                                      </p:cBhvr>
                                      <p:tavLst>
                                        <p:tav tm="0">
                                          <p:val>
                                            <p:strVal val="ppt_h"/>
                                          </p:val>
                                        </p:tav>
                                        <p:tav tm="100000">
                                          <p:val>
                                            <p:fltVal val="0"/>
                                          </p:val>
                                        </p:tav>
                                      </p:tavLst>
                                    </p:anim>
                                    <p:anim calcmode="lin" valueType="num">
                                      <p:cBhvr>
                                        <p:cTn id="38" dur="1000"/>
                                        <p:tgtEl>
                                          <p:spTgt spid="13"/>
                                        </p:tgtEl>
                                        <p:attrNameLst>
                                          <p:attrName>style.rotation</p:attrName>
                                        </p:attrNameLst>
                                      </p:cBhvr>
                                      <p:tavLst>
                                        <p:tav tm="0">
                                          <p:val>
                                            <p:fltVal val="0"/>
                                          </p:val>
                                        </p:tav>
                                        <p:tav tm="100000">
                                          <p:val>
                                            <p:fltVal val="90"/>
                                          </p:val>
                                        </p:tav>
                                      </p:tavLst>
                                    </p:anim>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4508"/>
            <a:chOff x="3277168" y="132325"/>
            <a:chExt cx="11883003" cy="634508"/>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iCiel Cadena" panose="02000503000000020004" pitchFamily="50" charset="0"/>
                </a:rPr>
                <a:t>Hình nào có thể tích lớn hơn?</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iCiel Cadena" panose="02000503000000020004" pitchFamily="50" charset="0"/>
                </a:rPr>
                <a:t>Hình nào có thể tích lớn hơn?</a:t>
              </a:r>
            </a:p>
          </p:txBody>
        </p:sp>
      </p:grpSp>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6" name="Picture 5">
            <a:extLst>
              <a:ext uri="{FF2B5EF4-FFF2-40B4-BE49-F238E27FC236}">
                <a16:creationId xmlns:a16="http://schemas.microsoft.com/office/drawing/2014/main" id="{5E53D99B-7E70-44A7-8EF1-5013F5BDA269}"/>
              </a:ext>
            </a:extLst>
          </p:cNvPr>
          <p:cNvPicPr>
            <a:picLocks noChangeAspect="1"/>
          </p:cNvPicPr>
          <p:nvPr/>
        </p:nvPicPr>
        <p:blipFill rotWithShape="1">
          <a:blip r:embed="rId5">
            <a:extLst>
              <a:ext uri="{28A0092B-C50C-407E-A947-70E740481C1C}">
                <a14:useLocalDpi xmlns:a14="http://schemas.microsoft.com/office/drawing/2010/main" val="0"/>
              </a:ext>
            </a:extLst>
          </a:blip>
          <a:srcRect t="66015"/>
          <a:stretch/>
        </p:blipFill>
        <p:spPr>
          <a:xfrm>
            <a:off x="2836268" y="779227"/>
            <a:ext cx="5626990" cy="2556646"/>
          </a:xfrm>
          <a:prstGeom prst="rect">
            <a:avLst/>
          </a:prstGeom>
        </p:spPr>
      </p:pic>
      <p:sp>
        <p:nvSpPr>
          <p:cNvPr id="7" name="TextBox 6">
            <a:extLst>
              <a:ext uri="{FF2B5EF4-FFF2-40B4-BE49-F238E27FC236}">
                <a16:creationId xmlns:a16="http://schemas.microsoft.com/office/drawing/2014/main" id="{15BE2B07-0692-4930-815E-D5AA05BCC1EA}"/>
              </a:ext>
            </a:extLst>
          </p:cNvPr>
          <p:cNvSpPr txBox="1"/>
          <p:nvPr/>
        </p:nvSpPr>
        <p:spPr>
          <a:xfrm>
            <a:off x="2938381" y="1145161"/>
            <a:ext cx="2369716" cy="830997"/>
          </a:xfrm>
          <a:prstGeom prst="rect">
            <a:avLst/>
          </a:prstGeom>
          <a:noFill/>
        </p:spPr>
        <p:txBody>
          <a:bodyPr wrap="square" rtlCol="0">
            <a:spAutoFit/>
          </a:bodyPr>
          <a:lstStyle/>
          <a:p>
            <a:pPr algn="ctr"/>
            <a:r>
              <a:rPr lang="en-US" sz="2400">
                <a:latin typeface="#9Slide01 Noi dung ngan" panose="00000600000000000000" pitchFamily="2" charset="0"/>
              </a:rPr>
              <a:t>48 hình lập phương nhỏ</a:t>
            </a:r>
          </a:p>
        </p:txBody>
      </p:sp>
      <p:sp>
        <p:nvSpPr>
          <p:cNvPr id="101" name="TextBox 100">
            <a:extLst>
              <a:ext uri="{FF2B5EF4-FFF2-40B4-BE49-F238E27FC236}">
                <a16:creationId xmlns:a16="http://schemas.microsoft.com/office/drawing/2014/main" id="{87458014-D0B9-49EE-A82C-A2F701F4BECF}"/>
              </a:ext>
            </a:extLst>
          </p:cNvPr>
          <p:cNvSpPr txBox="1"/>
          <p:nvPr/>
        </p:nvSpPr>
        <p:spPr>
          <a:xfrm rot="20611078">
            <a:off x="5928303" y="1317058"/>
            <a:ext cx="2369716" cy="830997"/>
          </a:xfrm>
          <a:prstGeom prst="rect">
            <a:avLst/>
          </a:prstGeom>
          <a:noFill/>
        </p:spPr>
        <p:txBody>
          <a:bodyPr wrap="square" rtlCol="0">
            <a:spAutoFit/>
          </a:bodyPr>
          <a:lstStyle/>
          <a:p>
            <a:pPr algn="ctr"/>
            <a:r>
              <a:rPr lang="en-US" sz="2400">
                <a:latin typeface="#9Slide01 Noi dung ngan" panose="00000600000000000000" pitchFamily="2" charset="0"/>
              </a:rPr>
              <a:t>36 hình lập phương nhỏ</a:t>
            </a:r>
          </a:p>
        </p:txBody>
      </p:sp>
    </p:spTree>
    <p:extLst>
      <p:ext uri="{BB962C8B-B14F-4D97-AF65-F5344CB8AC3E}">
        <p14:creationId xmlns:p14="http://schemas.microsoft.com/office/powerpoint/2010/main" val="355827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7B01EA8-0A18-483E-8125-BC5E12D96C07}"/>
              </a:ext>
            </a:extLst>
          </p:cNvPr>
          <p:cNvSpPr txBox="1">
            <a:spLocks noChangeAspect="1"/>
          </p:cNvSpPr>
          <p:nvPr>
            <p:custDataLst>
              <p:tags r:id="rId1"/>
            </p:custDataLst>
          </p:nvPr>
        </p:nvSpPr>
        <p:spPr>
          <a:xfrm>
            <a:off x="2651547" y="276402"/>
            <a:ext cx="6888907" cy="1148141"/>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5400">
                <a:ln>
                  <a:solidFill>
                    <a:schemeClr val="tx1">
                      <a:lumMod val="75000"/>
                      <a:lumOff val="25000"/>
                    </a:schemeClr>
                  </a:solidFill>
                </a:ln>
                <a:solidFill>
                  <a:srgbClr val="E05F47"/>
                </a:solidFill>
                <a:latin typeface="#9Slide07 IcielKoni" pitchFamily="2" charset="0"/>
              </a:rPr>
              <a:t>Nội dung </a:t>
            </a:r>
            <a:r>
              <a:rPr lang="en-US" sz="5400">
                <a:ln>
                  <a:solidFill>
                    <a:schemeClr val="tx1">
                      <a:lumMod val="75000"/>
                      <a:lumOff val="25000"/>
                    </a:schemeClr>
                  </a:solidFill>
                </a:ln>
                <a:solidFill>
                  <a:srgbClr val="EFEEDE"/>
                </a:solidFill>
                <a:latin typeface="#9Slide07 IcielKoni" pitchFamily="2" charset="0"/>
              </a:rPr>
              <a:t>bài học</a:t>
            </a:r>
            <a:endParaRPr lang="en-US" sz="5400" dirty="0">
              <a:ln>
                <a:solidFill>
                  <a:schemeClr val="tx1">
                    <a:lumMod val="75000"/>
                    <a:lumOff val="25000"/>
                  </a:schemeClr>
                </a:solidFill>
              </a:ln>
              <a:solidFill>
                <a:srgbClr val="EFEEDE"/>
              </a:solidFill>
              <a:latin typeface="#9Slide07 IcielKoni" pitchFamily="2" charset="0"/>
            </a:endParaRPr>
          </a:p>
        </p:txBody>
      </p:sp>
      <p:sp>
        <p:nvSpPr>
          <p:cNvPr id="5" name="Rectangle: Rounded Corners 4">
            <a:extLst>
              <a:ext uri="{FF2B5EF4-FFF2-40B4-BE49-F238E27FC236}">
                <a16:creationId xmlns:a16="http://schemas.microsoft.com/office/drawing/2014/main" id="{23AE9FE4-1987-45AF-93E1-1A1BE87E7E89}"/>
              </a:ext>
            </a:extLst>
          </p:cNvPr>
          <p:cNvSpPr/>
          <p:nvPr/>
        </p:nvSpPr>
        <p:spPr>
          <a:xfrm>
            <a:off x="1471932"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F87FE55-3B52-4E42-87D7-A7E11717375E}"/>
              </a:ext>
            </a:extLst>
          </p:cNvPr>
          <p:cNvSpPr/>
          <p:nvPr/>
        </p:nvSpPr>
        <p:spPr>
          <a:xfrm>
            <a:off x="7670051" y="2053486"/>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E1A2203-FC7A-42DC-9430-8FD94A971366}"/>
              </a:ext>
            </a:extLst>
          </p:cNvPr>
          <p:cNvSpPr/>
          <p:nvPr/>
        </p:nvSpPr>
        <p:spPr>
          <a:xfrm>
            <a:off x="4570991"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E0E1BFC-518B-4B9B-AE11-ABC8187A968B}"/>
              </a:ext>
            </a:extLst>
          </p:cNvPr>
          <p:cNvGrpSpPr/>
          <p:nvPr/>
        </p:nvGrpSpPr>
        <p:grpSpPr>
          <a:xfrm>
            <a:off x="1689290" y="2541487"/>
            <a:ext cx="2615300" cy="1775026"/>
            <a:chOff x="1586196" y="2228671"/>
            <a:chExt cx="2615300" cy="1775026"/>
          </a:xfrm>
        </p:grpSpPr>
        <p:sp>
          <p:nvSpPr>
            <p:cNvPr id="8" name="TextBox 7">
              <a:extLst>
                <a:ext uri="{FF2B5EF4-FFF2-40B4-BE49-F238E27FC236}">
                  <a16:creationId xmlns:a16="http://schemas.microsoft.com/office/drawing/2014/main" id="{59403796-C2B8-4293-9071-059BE51F4659}"/>
                </a:ext>
              </a:extLst>
            </p:cNvPr>
            <p:cNvSpPr txBox="1"/>
            <p:nvPr/>
          </p:nvSpPr>
          <p:spPr>
            <a:xfrm>
              <a:off x="1874515"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4" action="ppaction://hlinksldjump">
                    <a:extLst>
                      <a:ext uri="{A12FA001-AC4F-418D-AE19-62706E023703}">
                        <ahyp:hlinkClr xmlns:ahyp="http://schemas.microsoft.com/office/drawing/2018/hyperlinkcolor" val="tx"/>
                      </a:ext>
                    </a:extLst>
                  </a:hlinkClick>
                </a:rPr>
                <a:t>01</a:t>
              </a:r>
              <a:endParaRPr lang="en-US" sz="7200" dirty="0">
                <a:solidFill>
                  <a:srgbClr val="E05F47"/>
                </a:solidFill>
                <a:latin typeface="#9Slide01 Tieu de ngan" panose="00000800000000000000" pitchFamily="2" charset="0"/>
              </a:endParaRPr>
            </a:p>
          </p:txBody>
        </p:sp>
        <p:sp>
          <p:nvSpPr>
            <p:cNvPr id="12" name="TextBox 11">
              <a:extLst>
                <a:ext uri="{FF2B5EF4-FFF2-40B4-BE49-F238E27FC236}">
                  <a16:creationId xmlns:a16="http://schemas.microsoft.com/office/drawing/2014/main" id="{431B5B8D-CA01-4785-AFBB-4C41D1EFD097}"/>
                </a:ext>
              </a:extLst>
            </p:cNvPr>
            <p:cNvSpPr txBox="1"/>
            <p:nvPr/>
          </p:nvSpPr>
          <p:spPr>
            <a:xfrm>
              <a:off x="1586196" y="3418922"/>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KHÁM PHÁ</a:t>
              </a:r>
              <a:endParaRPr lang="en-US" sz="3200" dirty="0">
                <a:solidFill>
                  <a:srgbClr val="E05F47"/>
                </a:solidFill>
                <a:latin typeface="#9Slide01 Tieu de ngan" panose="00000800000000000000" pitchFamily="2" charset="0"/>
              </a:endParaRPr>
            </a:p>
          </p:txBody>
        </p:sp>
      </p:grpSp>
      <p:grpSp>
        <p:nvGrpSpPr>
          <p:cNvPr id="18" name="Group 17">
            <a:extLst>
              <a:ext uri="{FF2B5EF4-FFF2-40B4-BE49-F238E27FC236}">
                <a16:creationId xmlns:a16="http://schemas.microsoft.com/office/drawing/2014/main" id="{2223C7D0-A115-4995-A187-E17EB3AFDFD5}"/>
              </a:ext>
            </a:extLst>
          </p:cNvPr>
          <p:cNvGrpSpPr/>
          <p:nvPr/>
        </p:nvGrpSpPr>
        <p:grpSpPr>
          <a:xfrm>
            <a:off x="4788349" y="2561299"/>
            <a:ext cx="2615300" cy="1782534"/>
            <a:chOff x="4685255" y="2228671"/>
            <a:chExt cx="2615300" cy="1782534"/>
          </a:xfrm>
        </p:grpSpPr>
        <p:sp>
          <p:nvSpPr>
            <p:cNvPr id="10" name="TextBox 9">
              <a:extLst>
                <a:ext uri="{FF2B5EF4-FFF2-40B4-BE49-F238E27FC236}">
                  <a16:creationId xmlns:a16="http://schemas.microsoft.com/office/drawing/2014/main" id="{006C4438-6B9C-401D-A691-ABF005725960}"/>
                </a:ext>
              </a:extLst>
            </p:cNvPr>
            <p:cNvSpPr txBox="1"/>
            <p:nvPr/>
          </p:nvSpPr>
          <p:spPr>
            <a:xfrm>
              <a:off x="497357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5" action="ppaction://hlinksldjump">
                    <a:extLst>
                      <a:ext uri="{A12FA001-AC4F-418D-AE19-62706E023703}">
                        <ahyp:hlinkClr xmlns:ahyp="http://schemas.microsoft.com/office/drawing/2018/hyperlinkcolor" val="tx"/>
                      </a:ext>
                    </a:extLst>
                  </a:hlinkClick>
                </a:rPr>
                <a:t>02</a:t>
              </a:r>
              <a:endParaRPr lang="en-US" sz="7200" dirty="0">
                <a:solidFill>
                  <a:srgbClr val="E05F47"/>
                </a:solidFill>
                <a:latin typeface="#9Slide01 Tieu de ngan" panose="00000800000000000000" pitchFamily="2" charset="0"/>
              </a:endParaRPr>
            </a:p>
          </p:txBody>
        </p:sp>
        <p:sp>
          <p:nvSpPr>
            <p:cNvPr id="13" name="TextBox 12">
              <a:extLst>
                <a:ext uri="{FF2B5EF4-FFF2-40B4-BE49-F238E27FC236}">
                  <a16:creationId xmlns:a16="http://schemas.microsoft.com/office/drawing/2014/main" id="{4143192B-B2BD-4DDA-B7D4-1FFD6613788D}"/>
                </a:ext>
              </a:extLst>
            </p:cNvPr>
            <p:cNvSpPr txBox="1"/>
            <p:nvPr/>
          </p:nvSpPr>
          <p:spPr>
            <a:xfrm>
              <a:off x="4685255" y="3426430"/>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VẬN DỤNG</a:t>
              </a:r>
              <a:endParaRPr lang="en-US" sz="3200" dirty="0">
                <a:solidFill>
                  <a:srgbClr val="E05F47"/>
                </a:solidFill>
                <a:latin typeface="#9Slide01 Tieu de ngan" panose="00000800000000000000" pitchFamily="2" charset="0"/>
              </a:endParaRPr>
            </a:p>
          </p:txBody>
        </p:sp>
      </p:grpSp>
      <p:grpSp>
        <p:nvGrpSpPr>
          <p:cNvPr id="19" name="Group 18">
            <a:extLst>
              <a:ext uri="{FF2B5EF4-FFF2-40B4-BE49-F238E27FC236}">
                <a16:creationId xmlns:a16="http://schemas.microsoft.com/office/drawing/2014/main" id="{4D11240B-4F21-4E89-B730-1A412E309D58}"/>
              </a:ext>
            </a:extLst>
          </p:cNvPr>
          <p:cNvGrpSpPr/>
          <p:nvPr/>
        </p:nvGrpSpPr>
        <p:grpSpPr>
          <a:xfrm>
            <a:off x="7887409" y="2534050"/>
            <a:ext cx="2615300" cy="1814885"/>
            <a:chOff x="7784315" y="2228671"/>
            <a:chExt cx="2615300" cy="1814885"/>
          </a:xfrm>
        </p:grpSpPr>
        <p:sp>
          <p:nvSpPr>
            <p:cNvPr id="11" name="TextBox 10">
              <a:extLst>
                <a:ext uri="{FF2B5EF4-FFF2-40B4-BE49-F238E27FC236}">
                  <a16:creationId xmlns:a16="http://schemas.microsoft.com/office/drawing/2014/main" id="{09D44DE4-9A3D-48B7-9057-8DEA724385E6}"/>
                </a:ext>
              </a:extLst>
            </p:cNvPr>
            <p:cNvSpPr txBox="1"/>
            <p:nvPr/>
          </p:nvSpPr>
          <p:spPr>
            <a:xfrm>
              <a:off x="807263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6" action="ppaction://hlinksldjump">
                    <a:extLst>
                      <a:ext uri="{A12FA001-AC4F-418D-AE19-62706E023703}">
                        <ahyp:hlinkClr xmlns:ahyp="http://schemas.microsoft.com/office/drawing/2018/hyperlinkcolor" val="tx"/>
                      </a:ext>
                    </a:extLst>
                  </a:hlinkClick>
                </a:rPr>
                <a:t>03</a:t>
              </a:r>
              <a:endParaRPr lang="en-US" sz="7200" dirty="0">
                <a:solidFill>
                  <a:srgbClr val="E05F47"/>
                </a:solidFill>
                <a:latin typeface="#9Slide01 Tieu de ngan" panose="00000800000000000000" pitchFamily="2" charset="0"/>
              </a:endParaRPr>
            </a:p>
          </p:txBody>
        </p:sp>
        <p:sp>
          <p:nvSpPr>
            <p:cNvPr id="14" name="TextBox 13">
              <a:extLst>
                <a:ext uri="{FF2B5EF4-FFF2-40B4-BE49-F238E27FC236}">
                  <a16:creationId xmlns:a16="http://schemas.microsoft.com/office/drawing/2014/main" id="{4EA8E33F-A472-41BE-A168-7C5720B930C6}"/>
                </a:ext>
              </a:extLst>
            </p:cNvPr>
            <p:cNvSpPr txBox="1"/>
            <p:nvPr/>
          </p:nvSpPr>
          <p:spPr>
            <a:xfrm>
              <a:off x="7784315" y="3458781"/>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CỦNG CỐ</a:t>
              </a:r>
              <a:endParaRPr lang="en-US" sz="3200" dirty="0">
                <a:solidFill>
                  <a:srgbClr val="E05F47"/>
                </a:solidFill>
                <a:latin typeface="#9Slide01 Tieu de ngan" panose="00000800000000000000" pitchFamily="2" charset="0"/>
              </a:endParaRPr>
            </a:p>
          </p:txBody>
        </p:sp>
      </p:grpSp>
      <p:pic>
        <p:nvPicPr>
          <p:cNvPr id="4" name="Picture 3">
            <a:extLst>
              <a:ext uri="{FF2B5EF4-FFF2-40B4-BE49-F238E27FC236}">
                <a16:creationId xmlns:a16="http://schemas.microsoft.com/office/drawing/2014/main" id="{A8D74DFD-75D4-4840-9D83-CE43392B5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extLst>
      <p:ext uri="{BB962C8B-B14F-4D97-AF65-F5344CB8AC3E}">
        <p14:creationId xmlns:p14="http://schemas.microsoft.com/office/powerpoint/2010/main" val="32394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750"/>
                                  </p:stCondLst>
                                  <p:childTnLst>
                                    <p:animMotion origin="layout" path="M 2.5E-6 2.22222E-6 L 1.26679 0.04421 " pathEditMode="relative" rAng="0" ptsTypes="AA">
                                      <p:cBhvr>
                                        <p:cTn id="6" dur="3250" fill="hold"/>
                                        <p:tgtEl>
                                          <p:spTgt spid="4"/>
                                        </p:tgtEl>
                                        <p:attrNameLst>
                                          <p:attrName>ppt_x</p:attrName>
                                          <p:attrName>ppt_y</p:attrName>
                                        </p:attrNameLst>
                                      </p:cBhvr>
                                      <p:rCtr x="63333" y="2199"/>
                                    </p:animMotion>
                                  </p:childTnLst>
                                </p:cTn>
                              </p:par>
                              <p:par>
                                <p:cTn id="7" presetID="21" presetClass="entr" presetSubtype="1"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par>
                                <p:cTn id="10" presetID="21" presetClass="entr" presetSubtype="1"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100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1791" b="84786" l="49748" r="94836"/>
                    </a14:imgEffect>
                  </a14:imgLayer>
                </a14:imgProps>
              </a:ext>
              <a:ext uri="{28A0092B-C50C-407E-A947-70E740481C1C}">
                <a14:useLocalDpi xmlns:a14="http://schemas.microsoft.com/office/drawing/2010/main" val="0"/>
              </a:ext>
            </a:extLst>
          </a:blip>
          <a:srcRect l="49430" t="70322" b="13549"/>
          <a:stretch/>
        </p:blipFill>
        <p:spPr>
          <a:xfrm rot="1529739">
            <a:off x="9256761" y="358886"/>
            <a:ext cx="3715715" cy="9418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275" y="382135"/>
            <a:ext cx="5620058" cy="5620058"/>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70424" y="3740285"/>
            <a:ext cx="3168190" cy="3886313"/>
          </a:xfrm>
          <a:prstGeom prst="rect">
            <a:avLst/>
          </a:prstGeom>
        </p:spPr>
      </p:pic>
      <p:sp>
        <p:nvSpPr>
          <p:cNvPr id="8" name="TextBox 7"/>
          <p:cNvSpPr txBox="1"/>
          <p:nvPr/>
        </p:nvSpPr>
        <p:spPr>
          <a:xfrm>
            <a:off x="3253353" y="689759"/>
            <a:ext cx="6838732"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a:solidFill>
                  <a:srgbClr val="DA5C45"/>
                </a:solidFill>
                <a:effectLst>
                  <a:innerShdw blurRad="63500" dist="50800" dir="16200000">
                    <a:prstClr val="black">
                      <a:alpha val="50000"/>
                    </a:prstClr>
                  </a:innerShdw>
                </a:effectLst>
                <a:latin typeface="#9Slide07 IcielKoni" pitchFamily="2" charset="0"/>
              </a:rPr>
              <a:t>Kiến thức cần nhớ</a:t>
            </a:r>
            <a:endParaRPr lang="en-US" sz="6000" dirty="0">
              <a:solidFill>
                <a:srgbClr val="DA5C45"/>
              </a:solidFill>
              <a:effectLst>
                <a:innerShdw blurRad="63500" dist="50800" dir="16200000">
                  <a:prstClr val="black">
                    <a:alpha val="50000"/>
                  </a:prstClr>
                </a:innerShdw>
              </a:effectLst>
              <a:latin typeface="#9Slide07 IcielKoni" pitchFamily="2" charset="0"/>
            </a:endParaRPr>
          </a:p>
        </p:txBody>
      </p:sp>
      <p:sp>
        <p:nvSpPr>
          <p:cNvPr id="4" name="TextBox 3">
            <a:extLst>
              <a:ext uri="{FF2B5EF4-FFF2-40B4-BE49-F238E27FC236}">
                <a16:creationId xmlns:a16="http://schemas.microsoft.com/office/drawing/2014/main" id="{69E77D1F-BBF3-4CEE-95D2-A435DD77A610}"/>
              </a:ext>
            </a:extLst>
          </p:cNvPr>
          <p:cNvSpPr txBox="1"/>
          <p:nvPr/>
        </p:nvSpPr>
        <p:spPr>
          <a:xfrm>
            <a:off x="1906138" y="3010965"/>
            <a:ext cx="9743705" cy="830997"/>
          </a:xfrm>
          <a:prstGeom prst="rect">
            <a:avLst/>
          </a:prstGeom>
          <a:noFill/>
        </p:spPr>
        <p:txBody>
          <a:bodyPr wrap="square" rtlCol="0">
            <a:spAutoFit/>
          </a:bodyPr>
          <a:lstStyle/>
          <a:p>
            <a:pPr algn="just"/>
            <a:r>
              <a:rPr lang="en-US" sz="2400">
                <a:latin typeface="#9Slide01 Tieu de ngan" panose="00000800000000000000" pitchFamily="2" charset="0"/>
              </a:rPr>
              <a:t>2. Hai khối hình được tạo thành bởi cùng một số lượng hình lập phương như nhau sẽ có thể tích bằng nhau.</a:t>
            </a:r>
          </a:p>
        </p:txBody>
      </p:sp>
      <p:sp>
        <p:nvSpPr>
          <p:cNvPr id="9" name="TextBox 8">
            <a:extLst>
              <a:ext uri="{FF2B5EF4-FFF2-40B4-BE49-F238E27FC236}">
                <a16:creationId xmlns:a16="http://schemas.microsoft.com/office/drawing/2014/main" id="{42C2F3D8-33AA-4E81-BCA2-2F890BF34118}"/>
              </a:ext>
            </a:extLst>
          </p:cNvPr>
          <p:cNvSpPr txBox="1"/>
          <p:nvPr/>
        </p:nvSpPr>
        <p:spPr>
          <a:xfrm>
            <a:off x="1124683" y="4179683"/>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3. Hai khối hình có thể tích bằng nhau vẫn có thể có hình dạng khác nhau.</a:t>
            </a:r>
          </a:p>
        </p:txBody>
      </p:sp>
      <p:sp>
        <p:nvSpPr>
          <p:cNvPr id="10" name="TextBox 9">
            <a:extLst>
              <a:ext uri="{FF2B5EF4-FFF2-40B4-BE49-F238E27FC236}">
                <a16:creationId xmlns:a16="http://schemas.microsoft.com/office/drawing/2014/main" id="{42D34237-4492-408C-8964-9ABB7B62264F}"/>
              </a:ext>
            </a:extLst>
          </p:cNvPr>
          <p:cNvSpPr txBox="1"/>
          <p:nvPr/>
        </p:nvSpPr>
        <p:spPr>
          <a:xfrm>
            <a:off x="542158" y="5332061"/>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4. Có thể so sánh thể tích của các hình với nhau bằng cách so sánh số lượng hình lập phương bằng nhau tạo nên mỗi hình. </a:t>
            </a:r>
          </a:p>
        </p:txBody>
      </p:sp>
      <p:sp>
        <p:nvSpPr>
          <p:cNvPr id="11" name="TextBox 10">
            <a:extLst>
              <a:ext uri="{FF2B5EF4-FFF2-40B4-BE49-F238E27FC236}">
                <a16:creationId xmlns:a16="http://schemas.microsoft.com/office/drawing/2014/main" id="{57122FD0-E433-4CF0-81F9-C83E400AE43A}"/>
              </a:ext>
            </a:extLst>
          </p:cNvPr>
          <p:cNvSpPr txBox="1"/>
          <p:nvPr/>
        </p:nvSpPr>
        <p:spPr>
          <a:xfrm>
            <a:off x="2455266" y="1878088"/>
            <a:ext cx="9194577" cy="830997"/>
          </a:xfrm>
          <a:prstGeom prst="rect">
            <a:avLst/>
          </a:prstGeom>
          <a:noFill/>
        </p:spPr>
        <p:txBody>
          <a:bodyPr wrap="square" rtlCol="0">
            <a:spAutoFit/>
          </a:bodyPr>
          <a:lstStyle/>
          <a:p>
            <a:pPr algn="just"/>
            <a:r>
              <a:rPr lang="en-US" sz="2400">
                <a:latin typeface="#9Slide01 Tieu de ngan" panose="00000800000000000000" pitchFamily="2" charset="0"/>
              </a:rPr>
              <a:t>1. Thể tích của một hình là khoảng không gian mà hình đó chiếm chỗ. </a:t>
            </a:r>
          </a:p>
        </p:txBody>
      </p:sp>
    </p:spTree>
    <p:extLst>
      <p:ext uri="{BB962C8B-B14F-4D97-AF65-F5344CB8AC3E}">
        <p14:creationId xmlns:p14="http://schemas.microsoft.com/office/powerpoint/2010/main" val="53015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22" presetClass="entr" presetSubtype="1"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4" fill="hold" nodeType="withEffect">
                                  <p:stCondLst>
                                    <p:cond delay="17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598773-F228-40C3-BADA-B3A796B627AD}"/>
              </a:ext>
            </a:extLst>
          </p:cNvPr>
          <p:cNvPicPr>
            <a:picLocks noChangeAspect="1"/>
          </p:cNvPicPr>
          <p:nvPr/>
        </p:nvPicPr>
        <p:blipFill rotWithShape="1">
          <a:blip r:embed="rId3">
            <a:alphaModFix amt="66000"/>
            <a:extLst>
              <a:ext uri="{28A0092B-C50C-407E-A947-70E740481C1C}">
                <a14:useLocalDpi xmlns:a14="http://schemas.microsoft.com/office/drawing/2010/main" val="0"/>
              </a:ext>
            </a:extLst>
          </a:blip>
          <a:srcRect l="1" r="48463" b="65552"/>
          <a:stretch/>
        </p:blipFill>
        <p:spPr>
          <a:xfrm>
            <a:off x="1146971" y="-1631924"/>
            <a:ext cx="10408595" cy="8736794"/>
          </a:xfrm>
          <a:prstGeom prst="rect">
            <a:avLst/>
          </a:prstGeom>
        </p:spPr>
      </p:pic>
      <p:sp>
        <p:nvSpPr>
          <p:cNvPr id="2" name="TextBox 1">
            <a:extLst>
              <a:ext uri="{FF2B5EF4-FFF2-40B4-BE49-F238E27FC236}">
                <a16:creationId xmlns:a16="http://schemas.microsoft.com/office/drawing/2014/main" id="{01320466-DD6A-46FA-8C3C-F452C42652E9}"/>
              </a:ext>
            </a:extLst>
          </p:cNvPr>
          <p:cNvSpPr txBox="1"/>
          <p:nvPr/>
        </p:nvSpPr>
        <p:spPr>
          <a:xfrm>
            <a:off x="2107287" y="1538577"/>
            <a:ext cx="7977425" cy="3416320"/>
          </a:xfrm>
          <a:prstGeom prst="rect">
            <a:avLst/>
          </a:prstGeom>
          <a:noFill/>
        </p:spPr>
        <p:txBody>
          <a:bodyPr wrap="square" rtlCol="0">
            <a:spAutoFit/>
            <a:scene3d>
              <a:camera prst="orthographicFront"/>
              <a:lightRig rig="threePt" dir="t"/>
            </a:scene3d>
            <a:sp3d extrusionH="57150">
              <a:bevelT w="38100" h="38100" prst="slope"/>
            </a:sp3d>
          </a:bodyPr>
          <a:lstStyle/>
          <a:p>
            <a:pPr algn="ctr"/>
            <a:r>
              <a:rPr lang="en-US" sz="7200">
                <a:ln>
                  <a:solidFill>
                    <a:schemeClr val="tx1">
                      <a:lumMod val="75000"/>
                      <a:lumOff val="25000"/>
                    </a:schemeClr>
                  </a:solidFill>
                </a:ln>
                <a:solidFill>
                  <a:srgbClr val="E05F47"/>
                </a:solidFill>
                <a:effectLst>
                  <a:innerShdw blurRad="114300">
                    <a:prstClr val="black"/>
                  </a:innerShdw>
                </a:effectLst>
                <a:latin typeface="#9Slide07 IcielKoni" pitchFamily="2" charset="0"/>
              </a:rPr>
              <a:t>Hẹn gặp lại các bạn ở những bài học thú vị sau!</a:t>
            </a:r>
            <a:endParaRPr lang="en-US" sz="7200" dirty="0">
              <a:ln>
                <a:solidFill>
                  <a:schemeClr val="tx1">
                    <a:lumMod val="75000"/>
                    <a:lumOff val="25000"/>
                  </a:schemeClr>
                </a:solidFill>
              </a:ln>
              <a:solidFill>
                <a:srgbClr val="EFEEDE"/>
              </a:solidFill>
              <a:effectLst>
                <a:innerShdw blurRad="114300">
                  <a:prstClr val="black"/>
                </a:innerShdw>
              </a:effectLst>
              <a:latin typeface="#9Slide07 IcielKoni" pitchFamily="2" charset="0"/>
            </a:endParaRPr>
          </a:p>
        </p:txBody>
      </p:sp>
      <p:pic>
        <p:nvPicPr>
          <p:cNvPr id="4" name="Picture 2" descr="We Bare Bears - Wikipedia">
            <a:extLst>
              <a:ext uri="{FF2B5EF4-FFF2-40B4-BE49-F238E27FC236}">
                <a16:creationId xmlns:a16="http://schemas.microsoft.com/office/drawing/2014/main" id="{AE2AB41A-08B9-4CC1-A190-0DCFEAB6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068" y="6171332"/>
            <a:ext cx="1072997" cy="505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C8E057E-2160-47A8-8814-2CF60E08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extLst>
      <p:ext uri="{BB962C8B-B14F-4D97-AF65-F5344CB8AC3E}">
        <p14:creationId xmlns:p14="http://schemas.microsoft.com/office/powerpoint/2010/main" val="2159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63" presetClass="path" presetSubtype="0" accel="50000" decel="50000" fill="hold" nodeType="withEffect">
                                  <p:stCondLst>
                                    <p:cond delay="750"/>
                                  </p:stCondLst>
                                  <p:childTnLst>
                                    <p:animMotion origin="layout" path="M 2.5E-6 2.22222E-6 L 1.26679 0.04421 " pathEditMode="relative" rAng="0" ptsTypes="AA">
                                      <p:cBhvr>
                                        <p:cTn id="12" dur="3250" fill="hold"/>
                                        <p:tgtEl>
                                          <p:spTgt spid="22"/>
                                        </p:tgtEl>
                                        <p:attrNameLst>
                                          <p:attrName>ppt_x</p:attrName>
                                          <p:attrName>ppt_y</p:attrName>
                                        </p:attrNameLst>
                                      </p:cBhvr>
                                      <p:rCtr x="63333"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769B06-2565-4708-9393-E1D1850663E3}"/>
              </a:ext>
            </a:extLst>
          </p:cNvPr>
          <p:cNvGrpSpPr/>
          <p:nvPr/>
        </p:nvGrpSpPr>
        <p:grpSpPr>
          <a:xfrm>
            <a:off x="1" y="4117006"/>
            <a:ext cx="12191999" cy="7575321"/>
            <a:chOff x="1" y="4117006"/>
            <a:chExt cx="12191999" cy="7575321"/>
          </a:xfrm>
        </p:grpSpPr>
        <p:sp>
          <p:nvSpPr>
            <p:cNvPr id="2" name="Rectangle 1">
              <a:extLst>
                <a:ext uri="{FF2B5EF4-FFF2-40B4-BE49-F238E27FC236}">
                  <a16:creationId xmlns:a16="http://schemas.microsoft.com/office/drawing/2014/main" id="{00EF6DB6-0BC3-4966-AD2B-4A9F17132518}"/>
                </a:ext>
              </a:extLst>
            </p:cNvPr>
            <p:cNvSpPr/>
            <p:nvPr/>
          </p:nvSpPr>
          <p:spPr>
            <a:xfrm>
              <a:off x="1" y="6858000"/>
              <a:ext cx="12191999" cy="4834327"/>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778D39-962A-4023-AC97-15606CA50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955" y="4117006"/>
              <a:ext cx="3552044" cy="2740994"/>
            </a:xfrm>
            <a:prstGeom prst="rect">
              <a:avLst/>
            </a:prstGeom>
          </p:spPr>
        </p:pic>
      </p:grpSp>
      <p:sp>
        <p:nvSpPr>
          <p:cNvPr id="6" name="TextBox 5">
            <a:extLst>
              <a:ext uri="{FF2B5EF4-FFF2-40B4-BE49-F238E27FC236}">
                <a16:creationId xmlns:a16="http://schemas.microsoft.com/office/drawing/2014/main" id="{BA3231CF-C3BD-4068-ABB8-E9794EE2FB84}"/>
              </a:ext>
            </a:extLst>
          </p:cNvPr>
          <p:cNvSpPr txBox="1"/>
          <p:nvPr/>
        </p:nvSpPr>
        <p:spPr>
          <a:xfrm>
            <a:off x="434715" y="7423237"/>
            <a:ext cx="11322570" cy="1631216"/>
          </a:xfrm>
          <a:prstGeom prst="rect">
            <a:avLst/>
          </a:prstGeom>
          <a:noFill/>
        </p:spPr>
        <p:txBody>
          <a:bodyPr wrap="square" rtlCol="0">
            <a:spAutoFit/>
          </a:bodyPr>
          <a:lstStyle/>
          <a:p>
            <a:r>
              <a:rPr lang="en-US" sz="8000">
                <a:ln>
                  <a:solidFill>
                    <a:schemeClr val="tx1">
                      <a:lumMod val="75000"/>
                      <a:lumOff val="25000"/>
                    </a:schemeClr>
                  </a:solidFill>
                </a:ln>
                <a:solidFill>
                  <a:srgbClr val="E05F47"/>
                </a:solidFill>
                <a:latin typeface="#9Slide07 IcielKoni" pitchFamily="2" charset="0"/>
              </a:rPr>
              <a:t>KHÁM</a:t>
            </a:r>
            <a:r>
              <a:rPr lang="en-US" sz="8000">
                <a:ln>
                  <a:solidFill>
                    <a:schemeClr val="tx1">
                      <a:lumMod val="75000"/>
                      <a:lumOff val="25000"/>
                    </a:schemeClr>
                  </a:solidFill>
                </a:ln>
                <a:latin typeface="#9Slide07 IcielKoni" pitchFamily="2" charset="0"/>
              </a:rPr>
              <a:t> </a:t>
            </a:r>
            <a:r>
              <a:rPr lang="en-US" sz="8000">
                <a:ln>
                  <a:solidFill>
                    <a:schemeClr val="tx1">
                      <a:lumMod val="75000"/>
                      <a:lumOff val="25000"/>
                    </a:schemeClr>
                  </a:solidFill>
                </a:ln>
                <a:solidFill>
                  <a:schemeClr val="bg1">
                    <a:lumMod val="50000"/>
                  </a:schemeClr>
                </a:solidFill>
                <a:latin typeface="#9Slide07 IcielKoni" pitchFamily="2" charset="0"/>
              </a:rPr>
              <a:t>PHÁ</a:t>
            </a:r>
            <a:endParaRPr lang="en-US" sz="8000" dirty="0">
              <a:ln>
                <a:solidFill>
                  <a:schemeClr val="tx1">
                    <a:lumMod val="75000"/>
                    <a:lumOff val="25000"/>
                  </a:schemeClr>
                </a:solidFill>
              </a:ln>
              <a:solidFill>
                <a:schemeClr val="bg1">
                  <a:lumMod val="50000"/>
                </a:schemeClr>
              </a:solidFill>
              <a:latin typeface="#9Slide07 IcielKoni" pitchFamily="2" charset="0"/>
            </a:endParaRPr>
          </a:p>
          <a:p>
            <a:r>
              <a:rPr lang="en-US" sz="200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rPr>
              <a:t>	</a:t>
            </a:r>
            <a:endParaRPr lang="en-US" sz="2000" dirty="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3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1.11111E-6 L 0 -0.55232 " pathEditMode="relative" rAng="0" ptsTypes="AA">
                                      <p:cBhvr>
                                        <p:cTn id="6" dur="2000" fill="hold"/>
                                        <p:tgtEl>
                                          <p:spTgt spid="6"/>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0 3.7037E-6 L 0 -0.65255 " pathEditMode="relative" rAng="0" ptsTypes="AA">
                                      <p:cBhvr>
                                        <p:cTn id="8" dur="2000" fill="hold"/>
                                        <p:tgtEl>
                                          <p:spTgt spid="5"/>
                                        </p:tgtEl>
                                        <p:attrNameLst>
                                          <p:attrName>ppt_x</p:attrName>
                                          <p:attrName>ppt_y</p:attrName>
                                        </p:attrNameLst>
                                      </p:cBhvr>
                                      <p:rCtr x="0" y="-3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70416-1E66-4042-BB84-9E45F459FB00}"/>
              </a:ext>
            </a:extLst>
          </p:cNvPr>
          <p:cNvSpPr/>
          <p:nvPr/>
        </p:nvSpPr>
        <p:spPr>
          <a:xfrm>
            <a:off x="0"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8B2BC289-22CC-4D6A-ABF2-A2D74FDC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172CFA2F-998B-4FDC-845C-C9E13578E6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579864" y="4271345"/>
            <a:ext cx="4962293" cy="2586655"/>
          </a:xfrm>
          <a:prstGeom prst="rect">
            <a:avLst/>
          </a:prstGeom>
        </p:spPr>
      </p:pic>
      <p:sp>
        <p:nvSpPr>
          <p:cNvPr id="2" name="TextBox 1">
            <a:extLst>
              <a:ext uri="{FF2B5EF4-FFF2-40B4-BE49-F238E27FC236}">
                <a16:creationId xmlns:a16="http://schemas.microsoft.com/office/drawing/2014/main" id="{510536C8-9574-4EB0-8E7A-DECEB038E125}"/>
              </a:ext>
            </a:extLst>
          </p:cNvPr>
          <p:cNvSpPr txBox="1"/>
          <p:nvPr/>
        </p:nvSpPr>
        <p:spPr>
          <a:xfrm>
            <a:off x="4096011" y="2384612"/>
            <a:ext cx="5808677" cy="1015663"/>
          </a:xfrm>
          <a:prstGeom prst="rect">
            <a:avLst/>
          </a:prstGeom>
          <a:noFill/>
        </p:spPr>
        <p:txBody>
          <a:bodyPr wrap="square" rtlCol="0">
            <a:spAutoFit/>
          </a:bodyPr>
          <a:lstStyle/>
          <a:p>
            <a:pPr algn="ctr"/>
            <a:r>
              <a:rPr lang="en-US" sz="6000" b="1">
                <a:ln w="12700">
                  <a:solidFill>
                    <a:schemeClr val="tx1"/>
                  </a:solidFill>
                </a:ln>
                <a:solidFill>
                  <a:srgbClr val="EFEEDE"/>
                </a:solidFill>
                <a:latin typeface="#9Slide07 IcielCadena" panose="02000503000000020004" pitchFamily="2" charset="0"/>
              </a:rPr>
              <a:t>1. Thể tích là gì?</a:t>
            </a:r>
            <a:endParaRPr lang="vi-VN" sz="6000" b="1">
              <a:ln w="12700">
                <a:solidFill>
                  <a:schemeClr val="tx1"/>
                </a:solidFill>
              </a:ln>
              <a:solidFill>
                <a:srgbClr val="EFEEDE"/>
              </a:solidFill>
              <a:latin typeface="#9Slide07 IcielCadena" panose="02000503000000020004" pitchFamily="2" charset="0"/>
            </a:endParaRPr>
          </a:p>
        </p:txBody>
      </p:sp>
      <p:sp>
        <p:nvSpPr>
          <p:cNvPr id="6" name="Rectangle 5">
            <a:extLst>
              <a:ext uri="{FF2B5EF4-FFF2-40B4-BE49-F238E27FC236}">
                <a16:creationId xmlns:a16="http://schemas.microsoft.com/office/drawing/2014/main" id="{ADC6600D-5536-4A83-BD03-823D897B756C}"/>
              </a:ext>
            </a:extLst>
          </p:cNvPr>
          <p:cNvSpPr/>
          <p:nvPr/>
        </p:nvSpPr>
        <p:spPr>
          <a:xfrm>
            <a:off x="12294511" y="673805"/>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0311555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4E2EC-A3FD-4E38-B3C6-E32D116B723A}"/>
              </a:ext>
            </a:extLst>
          </p:cNvPr>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2EBDF503-ED52-4020-BC1C-BB4ECAE72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sp>
        <p:nvSpPr>
          <p:cNvPr id="8" name="Rectangle 7">
            <a:extLst>
              <a:ext uri="{FF2B5EF4-FFF2-40B4-BE49-F238E27FC236}">
                <a16:creationId xmlns:a16="http://schemas.microsoft.com/office/drawing/2014/main" id="{C1FB0049-A5A9-4FB3-8DFF-263B5D60D524}"/>
              </a:ext>
            </a:extLst>
          </p:cNvPr>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clipart&#10;&#10;Description automatically generated">
            <a:extLst>
              <a:ext uri="{FF2B5EF4-FFF2-40B4-BE49-F238E27FC236}">
                <a16:creationId xmlns:a16="http://schemas.microsoft.com/office/drawing/2014/main" id="{85FB5637-3CF7-4875-856D-6CB46D1128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338279" y="5256656"/>
            <a:ext cx="3072052" cy="1601344"/>
          </a:xfrm>
          <a:prstGeom prst="rect">
            <a:avLst/>
          </a:prstGeom>
        </p:spPr>
      </p:pic>
      <p:sp>
        <p:nvSpPr>
          <p:cNvPr id="2" name="AutoShape 12" descr="Cà phê sữa lon 185ml/ lon (lốc 6 lon)">
            <a:extLst>
              <a:ext uri="{FF2B5EF4-FFF2-40B4-BE49-F238E27FC236}">
                <a16:creationId xmlns:a16="http://schemas.microsoft.com/office/drawing/2014/main" id="{21F62799-DEF5-44F5-9FB3-B03B5793E599}"/>
              </a:ext>
            </a:extLst>
          </p:cNvPr>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Bể Cá Thông Minh Xiaomi AI">
            <a:extLst>
              <a:ext uri="{FF2B5EF4-FFF2-40B4-BE49-F238E27FC236}">
                <a16:creationId xmlns:a16="http://schemas.microsoft.com/office/drawing/2014/main" id="{95EBF072-0C7B-4114-9A61-6D70983FC7B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p:blipFill>
        <p:spPr bwMode="auto">
          <a:xfrm>
            <a:off x="8174182" y="159398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a:extLst>
              <a:ext uri="{FF2B5EF4-FFF2-40B4-BE49-F238E27FC236}">
                <a16:creationId xmlns:a16="http://schemas.microsoft.com/office/drawing/2014/main" id="{E9016FBD-11C6-4DC9-BC9A-FFCE8E4FBFBC}"/>
              </a:ext>
            </a:extLst>
          </p:cNvPr>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Quả Bóng Đá Việt Nam Thế Mừng Sport">
            <a:extLst>
              <a:ext uri="{FF2B5EF4-FFF2-40B4-BE49-F238E27FC236}">
                <a16:creationId xmlns:a16="http://schemas.microsoft.com/office/drawing/2014/main" id="{22165667-EA31-44F2-9360-303926C0F1E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048188"/>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a:extLst>
              <a:ext uri="{FF2B5EF4-FFF2-40B4-BE49-F238E27FC236}">
                <a16:creationId xmlns:a16="http://schemas.microsoft.com/office/drawing/2014/main" id="{4270FD4F-5E82-40FD-B1DF-F1E4FC90CE2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10270"/>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a:extLst>
              <a:ext uri="{FF2B5EF4-FFF2-40B4-BE49-F238E27FC236}">
                <a16:creationId xmlns:a16="http://schemas.microsoft.com/office/drawing/2014/main" id="{ED7561AA-F1F2-4166-BABE-5379D0D2FCB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886237" y="2824423"/>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3367B4-E005-4DC7-9352-706715C3FEF9}"/>
              </a:ext>
            </a:extLst>
          </p:cNvPr>
          <p:cNvSpPr txBox="1"/>
          <p:nvPr/>
        </p:nvSpPr>
        <p:spPr>
          <a:xfrm>
            <a:off x="2272877" y="224118"/>
            <a:ext cx="8048759"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1. Thể tích là gì?</a:t>
            </a:r>
            <a:endParaRPr lang="vi-VN" sz="4400" b="1">
              <a:ln w="12700">
                <a:solidFill>
                  <a:schemeClr val="tx1"/>
                </a:solidFill>
              </a:ln>
              <a:solidFill>
                <a:srgbClr val="EFEEDE"/>
              </a:solidFill>
              <a:latin typeface="#9Slide07 IcielCadena" panose="02000503000000020004" pitchFamily="2" charset="0"/>
            </a:endParaRPr>
          </a:p>
        </p:txBody>
      </p:sp>
      <p:sp>
        <p:nvSpPr>
          <p:cNvPr id="10" name="TextBox 9">
            <a:extLst>
              <a:ext uri="{FF2B5EF4-FFF2-40B4-BE49-F238E27FC236}">
                <a16:creationId xmlns:a16="http://schemas.microsoft.com/office/drawing/2014/main" id="{A547B3C0-9A79-49FD-A14C-0025AFAA9FC7}"/>
              </a:ext>
            </a:extLst>
          </p:cNvPr>
          <p:cNvSpPr txBox="1"/>
          <p:nvPr/>
        </p:nvSpPr>
        <p:spPr>
          <a:xfrm>
            <a:off x="637309" y="4453750"/>
            <a:ext cx="11049408" cy="954107"/>
          </a:xfrm>
          <a:prstGeom prst="rect">
            <a:avLst/>
          </a:prstGeom>
          <a:noFill/>
        </p:spPr>
        <p:txBody>
          <a:bodyPr wrap="square" rtlCol="0">
            <a:spAutoFit/>
          </a:bodyPr>
          <a:lstStyle/>
          <a:p>
            <a:pPr algn="just"/>
            <a:r>
              <a:rPr lang="en-US" sz="2800">
                <a:latin typeface="#9Slide05 Lobster" panose="02000506000000020003" pitchFamily="2" charset="0"/>
              </a:rPr>
              <a:t>* Nhận xét: </a:t>
            </a:r>
            <a:r>
              <a:rPr lang="en-US" sz="2800">
                <a:solidFill>
                  <a:schemeClr val="accent5">
                    <a:lumMod val="50000"/>
                  </a:schemeClr>
                </a:solidFill>
                <a:latin typeface="#9Slide05 Lobster" panose="02000506000000020003" pitchFamily="2" charset="0"/>
              </a:rPr>
              <a:t>Mỗi đồ vật trên có hình dạng và kích thước khác nhau. Tuy vậy, chúng đều chiếm một khoảng không gian nào đó.</a:t>
            </a:r>
          </a:p>
        </p:txBody>
      </p:sp>
      <p:grpSp>
        <p:nvGrpSpPr>
          <p:cNvPr id="26" name="Group 25">
            <a:extLst>
              <a:ext uri="{FF2B5EF4-FFF2-40B4-BE49-F238E27FC236}">
                <a16:creationId xmlns:a16="http://schemas.microsoft.com/office/drawing/2014/main" id="{1E58BB2F-BE57-4B46-BCA5-1B3D575024BA}"/>
              </a:ext>
            </a:extLst>
          </p:cNvPr>
          <p:cNvGrpSpPr/>
          <p:nvPr/>
        </p:nvGrpSpPr>
        <p:grpSpPr>
          <a:xfrm>
            <a:off x="2865799" y="4621080"/>
            <a:ext cx="8820918" cy="1833772"/>
            <a:chOff x="3220849" y="257083"/>
            <a:chExt cx="7144075" cy="1985962"/>
          </a:xfrm>
        </p:grpSpPr>
        <p:sp>
          <p:nvSpPr>
            <p:cNvPr id="27" name="Rounded Rectangle 18">
              <a:extLst>
                <a:ext uri="{FF2B5EF4-FFF2-40B4-BE49-F238E27FC236}">
                  <a16:creationId xmlns:a16="http://schemas.microsoft.com/office/drawing/2014/main" id="{837D8C27-8422-41ED-B96E-0F2E1126B9AC}"/>
                </a:ext>
              </a:extLst>
            </p:cNvPr>
            <p:cNvSpPr/>
            <p:nvPr/>
          </p:nvSpPr>
          <p:spPr>
            <a:xfrm>
              <a:off x="3519072" y="257083"/>
              <a:ext cx="6845852" cy="1985962"/>
            </a:xfrm>
            <a:prstGeom prst="roundRect">
              <a:avLst>
                <a:gd name="adj" fmla="val 5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D43182F-CD30-4D9D-960A-155A9C157A56}"/>
                </a:ext>
              </a:extLst>
            </p:cNvPr>
            <p:cNvSpPr/>
            <p:nvPr/>
          </p:nvSpPr>
          <p:spPr>
            <a:xfrm>
              <a:off x="3729038" y="442913"/>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AA97F18-285C-462D-A6A7-1FC580297CFC}"/>
                </a:ext>
              </a:extLst>
            </p:cNvPr>
            <p:cNvSpPr/>
            <p:nvPr/>
          </p:nvSpPr>
          <p:spPr>
            <a:xfrm>
              <a:off x="3729038" y="1076595"/>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3B3079-1E1E-40A4-8908-7DA5FBC95593}"/>
                </a:ext>
              </a:extLst>
            </p:cNvPr>
            <p:cNvSpPr/>
            <p:nvPr/>
          </p:nvSpPr>
          <p:spPr>
            <a:xfrm>
              <a:off x="3729038" y="1684587"/>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46EFD1B8-1D5D-4535-9652-990637048ED1}"/>
                </a:ext>
              </a:extLst>
            </p:cNvPr>
            <p:cNvSpPr/>
            <p:nvPr/>
          </p:nvSpPr>
          <p:spPr>
            <a:xfrm>
              <a:off x="3241123" y="257083"/>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7E7B5754-0CA3-442B-8852-1E54A27AF9DB}"/>
                </a:ext>
              </a:extLst>
            </p:cNvPr>
            <p:cNvSpPr/>
            <p:nvPr/>
          </p:nvSpPr>
          <p:spPr>
            <a:xfrm>
              <a:off x="3230752" y="932836"/>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75C11AA6-1027-4FCA-87A8-8BA956BEF60A}"/>
                </a:ext>
              </a:extLst>
            </p:cNvPr>
            <p:cNvSpPr/>
            <p:nvPr/>
          </p:nvSpPr>
          <p:spPr>
            <a:xfrm>
              <a:off x="3220849" y="1516272"/>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20C5175-680A-4D94-B660-BA36EFA4B673}"/>
                </a:ext>
              </a:extLst>
            </p:cNvPr>
            <p:cNvCxnSpPr/>
            <p:nvPr/>
          </p:nvCxnSpPr>
          <p:spPr>
            <a:xfrm>
              <a:off x="4443429" y="1223299"/>
              <a:ext cx="528704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C36AF50-D554-4948-AE9D-10B27F063D16}"/>
                </a:ext>
              </a:extLst>
            </p:cNvPr>
            <p:cNvCxnSpPr/>
            <p:nvPr/>
          </p:nvCxnSpPr>
          <p:spPr>
            <a:xfrm>
              <a:off x="4443427" y="1793473"/>
              <a:ext cx="5287043"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9BD8A731-F76E-42D8-8D19-C65B59F7D8DE}"/>
                </a:ext>
              </a:extLst>
            </p:cNvPr>
            <p:cNvSpPr txBox="1"/>
            <p:nvPr/>
          </p:nvSpPr>
          <p:spPr>
            <a:xfrm>
              <a:off x="4568280" y="685097"/>
              <a:ext cx="5009163" cy="1200329"/>
            </a:xfrm>
            <a:prstGeom prst="rect">
              <a:avLst/>
            </a:prstGeom>
            <a:noFill/>
          </p:spPr>
          <p:txBody>
            <a:bodyPr wrap="square" rtlCol="0">
              <a:spAutoFit/>
            </a:bodyPr>
            <a:lstStyle/>
            <a:p>
              <a:pPr algn="just"/>
              <a:r>
                <a:rPr lang="en-US" sz="3600" dirty="0" err="1">
                  <a:latin typeface="#9Slide05 Lobster" panose="02000506000000020003" pitchFamily="2" charset="0"/>
                </a:rPr>
                <a:t>Khoảng</a:t>
              </a:r>
              <a:r>
                <a:rPr lang="en-US" sz="3600" dirty="0">
                  <a:latin typeface="#9Slide05 Lobster" panose="02000506000000020003" pitchFamily="2" charset="0"/>
                </a:rPr>
                <a:t> </a:t>
              </a:r>
              <a:r>
                <a:rPr lang="en-US" sz="3600" dirty="0" err="1">
                  <a:latin typeface="#9Slide05 Lobster" panose="02000506000000020003" pitchFamily="2" charset="0"/>
                </a:rPr>
                <a:t>không</a:t>
              </a:r>
              <a:r>
                <a:rPr lang="en-US" sz="3600" dirty="0">
                  <a:latin typeface="#9Slide05 Lobster" panose="02000506000000020003" pitchFamily="2" charset="0"/>
                </a:rPr>
                <a:t> </a:t>
              </a:r>
              <a:r>
                <a:rPr lang="en-US" sz="3600" dirty="0" err="1">
                  <a:latin typeface="#9Slide05 Lobster" panose="02000506000000020003" pitchFamily="2" charset="0"/>
                </a:rPr>
                <a:t>gian</a:t>
              </a:r>
              <a:r>
                <a:rPr lang="en-US" sz="3600" dirty="0">
                  <a:latin typeface="#9Slide05 Lobster" panose="02000506000000020003" pitchFamily="2" charset="0"/>
                </a:rPr>
                <a:t> </a:t>
              </a:r>
              <a:r>
                <a:rPr lang="en-US" sz="3600" dirty="0" err="1">
                  <a:latin typeface="#9Slide05 Lobster" panose="02000506000000020003" pitchFamily="2" charset="0"/>
                </a:rPr>
                <a:t>mà</a:t>
              </a:r>
              <a:r>
                <a:rPr lang="en-US" sz="3600" dirty="0">
                  <a:latin typeface="#9Slide05 Lobster" panose="02000506000000020003" pitchFamily="2" charset="0"/>
                </a:rPr>
                <a:t> </a:t>
              </a:r>
              <a:r>
                <a:rPr lang="en-US" sz="3600" dirty="0" err="1">
                  <a:latin typeface="#9Slide05 Lobster" panose="02000506000000020003" pitchFamily="2" charset="0"/>
                </a:rPr>
                <a:t>vật</a:t>
              </a:r>
              <a:r>
                <a:rPr lang="en-US" sz="3600" dirty="0">
                  <a:latin typeface="#9Slide05 Lobster" panose="02000506000000020003" pitchFamily="2" charset="0"/>
                </a:rPr>
                <a:t> </a:t>
              </a:r>
              <a:r>
                <a:rPr lang="en-US" sz="3600" dirty="0" err="1">
                  <a:latin typeface="#9Slide05 Lobster" panose="02000506000000020003" pitchFamily="2" charset="0"/>
                </a:rPr>
                <a:t>đó</a:t>
              </a:r>
              <a:r>
                <a:rPr lang="en-US" sz="3600" dirty="0">
                  <a:latin typeface="#9Slide05 Lobster" panose="02000506000000020003" pitchFamily="2" charset="0"/>
                </a:rPr>
                <a:t> </a:t>
              </a:r>
              <a:r>
                <a:rPr lang="en-US" sz="3600" dirty="0" err="1">
                  <a:latin typeface="#9Slide05 Lobster" panose="02000506000000020003" pitchFamily="2" charset="0"/>
                </a:rPr>
                <a:t>chiếm</a:t>
              </a:r>
              <a:r>
                <a:rPr lang="en-US" sz="3600" dirty="0">
                  <a:latin typeface="#9Slide05 Lobster" panose="02000506000000020003" pitchFamily="2" charset="0"/>
                </a:rPr>
                <a:t> </a:t>
              </a:r>
              <a:r>
                <a:rPr lang="en-US" sz="3600" dirty="0" err="1">
                  <a:latin typeface="#9Slide05 Lobster" panose="02000506000000020003" pitchFamily="2" charset="0"/>
                </a:rPr>
                <a:t>được</a:t>
              </a:r>
              <a:r>
                <a:rPr lang="en-US" sz="3600" dirty="0">
                  <a:latin typeface="#9Slide05 Lobster" panose="02000506000000020003" pitchFamily="2" charset="0"/>
                </a:rPr>
                <a:t> </a:t>
              </a:r>
              <a:r>
                <a:rPr lang="en-US" sz="3600" dirty="0" err="1">
                  <a:latin typeface="#9Slide05 Lobster" panose="02000506000000020003" pitchFamily="2" charset="0"/>
                </a:rPr>
                <a:t>gọi</a:t>
              </a:r>
              <a:r>
                <a:rPr lang="en-US" sz="3600" dirty="0">
                  <a:latin typeface="#9Slide05 Lobster" panose="02000506000000020003" pitchFamily="2" charset="0"/>
                </a:rPr>
                <a:t> </a:t>
              </a:r>
              <a:r>
                <a:rPr lang="en-US" sz="3600" dirty="0" err="1">
                  <a:latin typeface="#9Slide05 Lobster" panose="02000506000000020003" pitchFamily="2" charset="0"/>
                </a:rPr>
                <a:t>là</a:t>
              </a:r>
              <a:r>
                <a:rPr lang="en-US" sz="3600" dirty="0">
                  <a:latin typeface="#9Slide05 Lobster" panose="02000506000000020003" pitchFamily="2" charset="0"/>
                </a:rPr>
                <a:t> </a:t>
              </a:r>
              <a:r>
                <a:rPr lang="en-US" sz="3600" dirty="0" err="1">
                  <a:solidFill>
                    <a:srgbClr val="FF0000"/>
                  </a:solidFill>
                  <a:latin typeface="#9Slide05 Lobster" panose="02000506000000020003" pitchFamily="2" charset="0"/>
                </a:rPr>
                <a:t>thể</a:t>
              </a:r>
              <a:r>
                <a:rPr lang="en-US" sz="3600" dirty="0">
                  <a:solidFill>
                    <a:srgbClr val="FF0000"/>
                  </a:solidFill>
                  <a:latin typeface="#9Slide05 Lobster" panose="02000506000000020003" pitchFamily="2" charset="0"/>
                </a:rPr>
                <a:t> </a:t>
              </a:r>
              <a:r>
                <a:rPr lang="en-US" sz="3600" dirty="0" err="1">
                  <a:solidFill>
                    <a:srgbClr val="FF0000"/>
                  </a:solidFill>
                  <a:latin typeface="#9Slide05 Lobster" panose="02000506000000020003" pitchFamily="2" charset="0"/>
                </a:rPr>
                <a:t>tích</a:t>
              </a:r>
              <a:r>
                <a:rPr lang="en-US" sz="3600" dirty="0">
                  <a:solidFill>
                    <a:srgbClr val="FF0000"/>
                  </a:solidFill>
                  <a:latin typeface="#9Slide05 Lobster" panose="02000506000000020003" pitchFamily="2" charset="0"/>
                </a:rPr>
                <a:t> </a:t>
              </a:r>
              <a:r>
                <a:rPr lang="en-US" sz="3600" dirty="0" err="1">
                  <a:latin typeface="#9Slide05 Lobster" panose="02000506000000020003" pitchFamily="2" charset="0"/>
                </a:rPr>
                <a:t>của</a:t>
              </a:r>
              <a:r>
                <a:rPr lang="en-US" sz="3600" dirty="0">
                  <a:latin typeface="#9Slide05 Lobster" panose="02000506000000020003" pitchFamily="2" charset="0"/>
                </a:rPr>
                <a:t> </a:t>
              </a:r>
              <a:r>
                <a:rPr lang="en-US" sz="3600" dirty="0" err="1">
                  <a:latin typeface="#9Slide05 Lobster" panose="02000506000000020003" pitchFamily="2" charset="0"/>
                </a:rPr>
                <a:t>vật</a:t>
              </a:r>
              <a:r>
                <a:rPr lang="en-US" sz="3600" dirty="0">
                  <a:latin typeface="#9Slide05 Lobster" panose="02000506000000020003" pitchFamily="2" charset="0"/>
                </a:rPr>
                <a:t>.</a:t>
              </a:r>
            </a:p>
          </p:txBody>
        </p:sp>
      </p:grpSp>
      <p:sp>
        <p:nvSpPr>
          <p:cNvPr id="25" name="TextBox 24">
            <a:extLst>
              <a:ext uri="{FF2B5EF4-FFF2-40B4-BE49-F238E27FC236}">
                <a16:creationId xmlns:a16="http://schemas.microsoft.com/office/drawing/2014/main" id="{AEBC412F-C9E9-4069-B5BF-4F1A4B768571}"/>
              </a:ext>
            </a:extLst>
          </p:cNvPr>
          <p:cNvSpPr txBox="1"/>
          <p:nvPr/>
        </p:nvSpPr>
        <p:spPr>
          <a:xfrm>
            <a:off x="637309" y="1310107"/>
            <a:ext cx="11049408" cy="954107"/>
          </a:xfrm>
          <a:prstGeom prst="rect">
            <a:avLst/>
          </a:prstGeom>
          <a:noFill/>
        </p:spPr>
        <p:txBody>
          <a:bodyPr wrap="square" rtlCol="0">
            <a:spAutoFit/>
          </a:bodyPr>
          <a:lstStyle/>
          <a:p>
            <a:pPr algn="just"/>
            <a:r>
              <a:rPr lang="en-US" sz="2800">
                <a:latin typeface="#9Slide05 Lobster" panose="02000506000000020003" pitchFamily="2" charset="0"/>
              </a:rPr>
              <a:t>Quan sát các hình ảnh sau, em có nhận xét gì về hình dạng, kích thước của các đồ vật? </a:t>
            </a:r>
            <a:endParaRPr lang="en-US" sz="2800">
              <a:solidFill>
                <a:schemeClr val="accent5">
                  <a:lumMod val="50000"/>
                </a:schemeClr>
              </a:solidFill>
              <a:latin typeface="#9Slide05 Lobster" panose="02000506000000020003" pitchFamily="2" charset="0"/>
            </a:endParaRPr>
          </a:p>
        </p:txBody>
      </p:sp>
    </p:spTree>
    <p:extLst>
      <p:ext uri="{BB962C8B-B14F-4D97-AF65-F5344CB8AC3E}">
        <p14:creationId xmlns:p14="http://schemas.microsoft.com/office/powerpoint/2010/main" val="28140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10"/>
                                        </p:tgtEl>
                                        <p:attrNameLst>
                                          <p:attrName>ppt_y</p:attrName>
                                        </p:attrNameLst>
                                      </p:cBhvr>
                                      <p:tavLst>
                                        <p:tav tm="0">
                                          <p:val>
                                            <p:strVal val="#ppt_y"/>
                                          </p:val>
                                        </p:tav>
                                        <p:tav tm="100000">
                                          <p:val>
                                            <p:strVal val="#ppt_y+#ppt_h*1.125000"/>
                                          </p:val>
                                        </p:tav>
                                      </p:tavLst>
                                    </p:anim>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extLst>
              <a:ext uri="{C807C97D-BFC1-408E-A445-0C87EB9F89A2}">
                <ask:lineSketchStyleProps xmlns:ask="http://schemas.microsoft.com/office/drawing/2018/sketchyshapes" sd="86334692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a:extLst>
              <a:ext uri="{FF2B5EF4-FFF2-40B4-BE49-F238E27FC236}">
                <a16:creationId xmlns:a16="http://schemas.microsoft.com/office/drawing/2014/main" id="{D88D0B7B-8CCF-40AC-A906-1FC9CD3687E1}"/>
              </a:ext>
            </a:extLst>
          </p:cNvPr>
          <p:cNvPicPr>
            <a:picLocks noChangeAspect="1"/>
          </p:cNvPicPr>
          <p:nvPr/>
        </p:nvPicPr>
        <p:blipFill rotWithShape="1">
          <a:blip r:embed="rId3">
            <a:clrChange>
              <a:clrFrom>
                <a:srgbClr val="79A0A1"/>
              </a:clrFrom>
              <a:clrTo>
                <a:srgbClr val="79A0A1">
                  <a:alpha val="0"/>
                </a:srgbClr>
              </a:clrTo>
            </a:clrChange>
            <a:extLst>
              <a:ext uri="{28A0092B-C50C-407E-A947-70E740481C1C}">
                <a14:useLocalDpi xmlns:a14="http://schemas.microsoft.com/office/drawing/2010/main" val="0"/>
              </a:ext>
            </a:extLst>
          </a:blip>
          <a:srcRect t="571" r="54648"/>
          <a:stretch/>
        </p:blipFill>
        <p:spPr>
          <a:xfrm>
            <a:off x="349404" y="704508"/>
            <a:ext cx="2390404" cy="3930474"/>
          </a:xfrm>
          <a:prstGeom prst="rect">
            <a:avLst/>
          </a:prstGeom>
        </p:spPr>
      </p:pic>
      <p:grpSp>
        <p:nvGrpSpPr>
          <p:cNvPr id="11" name="Group 10">
            <a:extLst>
              <a:ext uri="{FF2B5EF4-FFF2-40B4-BE49-F238E27FC236}">
                <a16:creationId xmlns:a16="http://schemas.microsoft.com/office/drawing/2014/main" id="{167E9131-1BFF-439D-B335-848E138995DE}"/>
              </a:ext>
            </a:extLst>
          </p:cNvPr>
          <p:cNvGrpSpPr/>
          <p:nvPr/>
        </p:nvGrpSpPr>
        <p:grpSpPr>
          <a:xfrm>
            <a:off x="498461" y="3141796"/>
            <a:ext cx="4483779" cy="2546576"/>
            <a:chOff x="3693830" y="2527592"/>
            <a:chExt cx="4483779" cy="2546576"/>
          </a:xfrm>
        </p:grpSpPr>
        <p:sp>
          <p:nvSpPr>
            <p:cNvPr id="2" name="Cube 1">
              <a:extLst>
                <a:ext uri="{FF2B5EF4-FFF2-40B4-BE49-F238E27FC236}">
                  <a16:creationId xmlns:a16="http://schemas.microsoft.com/office/drawing/2014/main" id="{675A4D80-C1F7-4EDB-B85A-5223F78B584D}"/>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A6C5731-B1A3-4A0B-ACF9-85F75B68A417}"/>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4DD66C8-6295-49E2-ACA2-B66A1FF25562}"/>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D141C2-F8FE-407E-9F92-784C1DA34A09}"/>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a:extLst>
              <a:ext uri="{FF2B5EF4-FFF2-40B4-BE49-F238E27FC236}">
                <a16:creationId xmlns:a16="http://schemas.microsoft.com/office/drawing/2014/main" id="{562713CF-1A91-4571-8E44-7C9145DE77BC}"/>
              </a:ext>
            </a:extLst>
          </p:cNvPr>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532AD8D-1449-4568-91FD-FC6E36A92FB4}"/>
              </a:ext>
            </a:extLst>
          </p:cNvPr>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E696CB-4D12-4401-8372-3C48206F4291}"/>
              </a:ext>
            </a:extLst>
          </p:cNvPr>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11EB31-69B0-4D22-8186-246CE7B26BAC}"/>
              </a:ext>
            </a:extLst>
          </p:cNvPr>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2651C6-6D9A-4CAA-9EF2-62973EB5EDFC}"/>
              </a:ext>
            </a:extLst>
          </p:cNvPr>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BC671484-E9F6-4AAC-BBF8-96799779E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a:extLst>
              <a:ext uri="{FF2B5EF4-FFF2-40B4-BE49-F238E27FC236}">
                <a16:creationId xmlns:a16="http://schemas.microsoft.com/office/drawing/2014/main" id="{5DE43C63-89DF-491B-A83A-0DD7D88D9997}"/>
              </a:ext>
            </a:extLst>
          </p:cNvPr>
          <p:cNvSpPr txBox="1"/>
          <p:nvPr/>
        </p:nvSpPr>
        <p:spPr>
          <a:xfrm>
            <a:off x="6610105" y="1379743"/>
            <a:ext cx="5188997" cy="1200329"/>
          </a:xfrm>
          <a:prstGeom prst="rect">
            <a:avLst/>
          </a:prstGeom>
          <a:solidFill>
            <a:srgbClr val="FFFFFF"/>
          </a:solidFill>
        </p:spPr>
        <p:txBody>
          <a:bodyPr wrap="square" rtlCol="0">
            <a:spAutoFit/>
          </a:bodyPr>
          <a:lstStyle/>
          <a:p>
            <a:r>
              <a:rPr lang="en-US" sz="3600">
                <a:latin typeface="#9Slide05 Lobster" panose="02000506000000020003" pitchFamily="2" charset="0"/>
              </a:rPr>
              <a:t>Nước đã chiểm một khoảng không gian trong bể.</a:t>
            </a:r>
          </a:p>
        </p:txBody>
      </p:sp>
      <p:sp>
        <p:nvSpPr>
          <p:cNvPr id="32" name="Arrow: Down 31">
            <a:extLst>
              <a:ext uri="{FF2B5EF4-FFF2-40B4-BE49-F238E27FC236}">
                <a16:creationId xmlns:a16="http://schemas.microsoft.com/office/drawing/2014/main" id="{12F14096-D044-4038-8B8B-00951B302EB4}"/>
              </a:ext>
            </a:extLst>
          </p:cNvPr>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054DE7-F9DF-497F-BB40-73EFD60F7369}"/>
              </a:ext>
            </a:extLst>
          </p:cNvPr>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a:latin typeface="#9Slide05 Lobster" panose="02000506000000020003" pitchFamily="2" charset="0"/>
              </a:rPr>
              <a:t>Lượng nước trong bể gọi là </a:t>
            </a:r>
            <a:r>
              <a:rPr lang="en-US" sz="3600">
                <a:solidFill>
                  <a:srgbClr val="FFC000"/>
                </a:solidFill>
                <a:latin typeface="#9Slide05 Lobster" panose="02000506000000020003" pitchFamily="2" charset="0"/>
              </a:rPr>
              <a:t>thể tích của nước</a:t>
            </a:r>
            <a:r>
              <a:rPr lang="en-US" sz="3600">
                <a:latin typeface="#9Slide05 Lobster" panose="02000506000000020003" pitchFamily="2" charset="0"/>
              </a:rPr>
              <a:t>.</a:t>
            </a:r>
          </a:p>
        </p:txBody>
      </p:sp>
      <p:pic>
        <p:nvPicPr>
          <p:cNvPr id="36" name="Picture 35">
            <a:extLst>
              <a:ext uri="{FF2B5EF4-FFF2-40B4-BE49-F238E27FC236}">
                <a16:creationId xmlns:a16="http://schemas.microsoft.com/office/drawing/2014/main" id="{8AA78DAD-078A-4C6D-A63E-DE5FF60EB7CF}"/>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p:blipFill>
        <p:spPr>
          <a:xfrm>
            <a:off x="5333187" y="-1025374"/>
            <a:ext cx="8261719" cy="6938888"/>
          </a:xfrm>
          <a:prstGeom prst="rect">
            <a:avLst/>
          </a:prstGeom>
        </p:spPr>
      </p:pic>
      <p:sp>
        <p:nvSpPr>
          <p:cNvPr id="37" name="TextBox 36">
            <a:extLst>
              <a:ext uri="{FF2B5EF4-FFF2-40B4-BE49-F238E27FC236}">
                <a16:creationId xmlns:a16="http://schemas.microsoft.com/office/drawing/2014/main" id="{5474CD55-6AEA-4615-97B0-ADE6927AEDCF}"/>
              </a:ext>
            </a:extLst>
          </p:cNvPr>
          <p:cNvSpPr txBox="1"/>
          <p:nvPr/>
        </p:nvSpPr>
        <p:spPr>
          <a:xfrm>
            <a:off x="6120423" y="2059917"/>
            <a:ext cx="4880557" cy="1569660"/>
          </a:xfrm>
          <a:prstGeom prst="rect">
            <a:avLst/>
          </a:prstGeom>
          <a:noFill/>
        </p:spPr>
        <p:txBody>
          <a:bodyPr wrap="square" rtlCol="0">
            <a:spAutoFit/>
          </a:bodyPr>
          <a:lstStyle/>
          <a:p>
            <a:pPr algn="ctr"/>
            <a:r>
              <a:rPr lang="en-US" sz="3200" dirty="0" err="1">
                <a:solidFill>
                  <a:srgbClr val="002060"/>
                </a:solidFill>
                <a:latin typeface="#9Slide05 Lobster" panose="02000506000000020003" pitchFamily="2" charset="0"/>
              </a:rPr>
              <a:t>Thể</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tích</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là</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một</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đơn</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vị</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đo</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lường</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để</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đo</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khoảng</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không</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gian</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mà</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vật</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đó</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chiếm</a:t>
            </a:r>
            <a:r>
              <a:rPr lang="en-US" sz="3200" dirty="0">
                <a:solidFill>
                  <a:srgbClr val="002060"/>
                </a:solidFill>
                <a:latin typeface="#9Slide05 Lobster" panose="02000506000000020003" pitchFamily="2" charset="0"/>
              </a:rPr>
              <a:t> </a:t>
            </a:r>
            <a:r>
              <a:rPr lang="en-US" sz="3200" dirty="0" err="1">
                <a:solidFill>
                  <a:srgbClr val="002060"/>
                </a:solidFill>
                <a:latin typeface="#9Slide05 Lobster" panose="02000506000000020003" pitchFamily="2" charset="0"/>
              </a:rPr>
              <a:t>chỗ</a:t>
            </a:r>
            <a:r>
              <a:rPr lang="en-US" sz="3200" dirty="0">
                <a:solidFill>
                  <a:srgbClr val="002060"/>
                </a:solidFill>
                <a:latin typeface="#9Slide05 Lobster" panose="02000506000000020003" pitchFamily="2" charset="0"/>
              </a:rPr>
              <a:t>.</a:t>
            </a:r>
          </a:p>
        </p:txBody>
      </p:sp>
      <p:sp>
        <p:nvSpPr>
          <p:cNvPr id="38" name="TextBox 37">
            <a:extLst>
              <a:ext uri="{FF2B5EF4-FFF2-40B4-BE49-F238E27FC236}">
                <a16:creationId xmlns:a16="http://schemas.microsoft.com/office/drawing/2014/main" id="{0FD9DEBA-58D9-4E07-BAB9-C1DFB14CA74D}"/>
              </a:ext>
            </a:extLst>
          </p:cNvPr>
          <p:cNvSpPr txBox="1"/>
          <p:nvPr/>
        </p:nvSpPr>
        <p:spPr>
          <a:xfrm>
            <a:off x="6053848" y="1516482"/>
            <a:ext cx="4880557" cy="584775"/>
          </a:xfrm>
          <a:prstGeom prst="rect">
            <a:avLst/>
          </a:prstGeom>
          <a:noFill/>
        </p:spPr>
        <p:txBody>
          <a:bodyPr wrap="square" rtlCol="0">
            <a:spAutoFit/>
          </a:bodyPr>
          <a:lstStyle/>
          <a:p>
            <a:pPr algn="ctr"/>
            <a:r>
              <a:rPr lang="en-US" sz="3200">
                <a:solidFill>
                  <a:srgbClr val="79A0A1"/>
                </a:solidFill>
                <a:latin typeface="#9Slide05 Lobster" panose="02000506000000020003" pitchFamily="2" charset="0"/>
              </a:rPr>
              <a:t>KẾT LUẬN</a:t>
            </a:r>
          </a:p>
        </p:txBody>
      </p:sp>
      <p:pic>
        <p:nvPicPr>
          <p:cNvPr id="2050" name="Picture 2" descr="Bạn hiểu bao nhiêu về we bare bears. - michael Mirinda">
            <a:extLst>
              <a:ext uri="{FF2B5EF4-FFF2-40B4-BE49-F238E27FC236}">
                <a16:creationId xmlns:a16="http://schemas.microsoft.com/office/drawing/2014/main" id="{4C6662C5-67BC-4ECD-84FA-D755937639D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76" b="98840" l="1043" r="96089">
                        <a14:foregroundMark x1="17340" y1="19258" x2="11213" y2="84223"/>
                        <a14:foregroundMark x1="11213" y1="84223" x2="11213" y2="84223"/>
                        <a14:foregroundMark x1="9909" y1="21346" x2="6389" y2="87703"/>
                        <a14:foregroundMark x1="31160" y1="68213" x2="28944" y2="91415"/>
                        <a14:foregroundMark x1="77184" y1="18561" x2="84746" y2="72158"/>
                        <a14:foregroundMark x1="84746" y1="72158" x2="85267" y2="73550"/>
                        <a14:foregroundMark x1="70665" y1="54060" x2="90874" y2="61485"/>
                        <a14:foregroundMark x1="90874" y1="61485" x2="93742" y2="60325"/>
                        <a14:foregroundMark x1="65059" y1="65197" x2="81226" y2="90023"/>
                        <a14:foregroundMark x1="81226" y1="90023" x2="89961" y2="91183"/>
                        <a14:foregroundMark x1="89961" y1="91183" x2="96219" y2="84919"/>
                        <a14:foregroundMark x1="96219" y1="84919" x2="96219" y2="84919"/>
                        <a14:foregroundMark x1="64668" y1="94896" x2="78096" y2="91647"/>
                        <a14:foregroundMark x1="78096" y1="91647" x2="78488" y2="91415"/>
                        <a14:foregroundMark x1="81617" y1="98144" x2="85007" y2="97216"/>
                        <a14:foregroundMark x1="83051" y1="26914" x2="85919" y2="32019"/>
                        <a14:foregroundMark x1="68449" y1="16937" x2="68970" y2="16473"/>
                        <a14:foregroundMark x1="86310" y1="14153" x2="87744" y2="12529"/>
                        <a14:foregroundMark x1="44589" y1="4640" x2="49413" y2="8585"/>
                        <a14:foregroundMark x1="8735" y1="93039" x2="22425" y2="90951"/>
                        <a14:foregroundMark x1="22425" y1="90951" x2="25554" y2="88631"/>
                        <a14:foregroundMark x1="6128" y1="22042" x2="6389" y2="43387"/>
                        <a14:foregroundMark x1="6389" y1="43387" x2="3129" y2="55452"/>
                        <a14:foregroundMark x1="3129" y1="55452" x2="1173" y2="76798"/>
                        <a14:foregroundMark x1="1173" y1="76798" x2="7953" y2="94432"/>
                        <a14:foregroundMark x1="73142" y1="28538" x2="73142" y2="39675"/>
                        <a14:foregroundMark x1="52542" y1="94896" x2="55932" y2="98144"/>
                        <a14:foregroundMark x1="16558" y1="29466" x2="20600" y2="29698"/>
                        <a14:foregroundMark x1="49544" y1="24130" x2="53064" y2="26218"/>
                        <a14:foregroundMark x1="12386" y1="98840" x2="14472" y2="98840"/>
                      </a14:backgroundRemoval>
                    </a14:imgEffect>
                  </a14:imgLayer>
                </a14:imgProps>
              </a:ext>
              <a:ext uri="{28A0092B-C50C-407E-A947-70E740481C1C}">
                <a14:useLocalDpi xmlns:a14="http://schemas.microsoft.com/office/drawing/2010/main" val="0"/>
              </a:ext>
            </a:extLst>
          </a:blip>
          <a:srcRect/>
          <a:stretch>
            <a:fillRect/>
          </a:stretch>
        </p:blipFill>
        <p:spPr bwMode="auto">
          <a:xfrm>
            <a:off x="7831512" y="4558160"/>
            <a:ext cx="4159414" cy="233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83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25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animBg="1"/>
      <p:bldP spid="31" grpId="1" animBg="1"/>
      <p:bldP spid="32" grpId="0" animBg="1"/>
      <p:bldP spid="32" grpId="1" animBg="1"/>
      <p:bldP spid="33" grpId="0" animBg="1"/>
      <p:bldP spid="33" grpId="1"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1F750-5638-4A2F-AD29-7740BDD304B4}"/>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10F3610-01AF-4E7C-B159-87F0DBF0BA46}"/>
              </a:ext>
            </a:extLst>
          </p:cNvPr>
          <p:cNvSpPr txBox="1"/>
          <p:nvPr/>
        </p:nvSpPr>
        <p:spPr>
          <a:xfrm>
            <a:off x="-350729" y="1120676"/>
            <a:ext cx="12542729" cy="2308324"/>
          </a:xfrm>
          <a:prstGeom prst="rect">
            <a:avLst/>
          </a:prstGeom>
          <a:noFill/>
        </p:spPr>
        <p:txBody>
          <a:bodyPr wrap="square" rtlCol="0">
            <a:spAutoFit/>
          </a:bodyPr>
          <a:lstStyle/>
          <a:p>
            <a:pPr algn="ctr"/>
            <a:r>
              <a:rPr lang="en-US" sz="72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7200" b="1">
              <a:ln w="12700">
                <a:solidFill>
                  <a:schemeClr val="tx1"/>
                </a:solidFill>
              </a:ln>
              <a:solidFill>
                <a:schemeClr val="accent4">
                  <a:lumMod val="60000"/>
                  <a:lumOff val="40000"/>
                </a:schemeClr>
              </a:solidFill>
              <a:latin typeface="iCiel Cadena" panose="02000503000000020004" pitchFamily="50" charset="0"/>
            </a:endParaRPr>
          </a:p>
        </p:txBody>
      </p:sp>
      <p:pic>
        <p:nvPicPr>
          <p:cNvPr id="8" name="Picture 7">
            <a:extLst>
              <a:ext uri="{FF2B5EF4-FFF2-40B4-BE49-F238E27FC236}">
                <a16:creationId xmlns:a16="http://schemas.microsoft.com/office/drawing/2014/main" id="{453332C5-43DB-408F-AACC-640AC80A5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12" name="Picture 11">
            <a:extLst>
              <a:ext uri="{FF2B5EF4-FFF2-40B4-BE49-F238E27FC236}">
                <a16:creationId xmlns:a16="http://schemas.microsoft.com/office/drawing/2014/main" id="{D197766E-DAFC-4B59-956C-52799A1A68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8531712" y="3114583"/>
            <a:ext cx="2000940" cy="402916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22F4237A-C78B-40E7-A21F-872A13355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627" y="4313005"/>
            <a:ext cx="1376746" cy="2349500"/>
          </a:xfrm>
          <a:prstGeom prst="rect">
            <a:avLst/>
          </a:prstGeom>
        </p:spPr>
      </p:pic>
      <p:sp>
        <p:nvSpPr>
          <p:cNvPr id="14" name="Rectangle 13">
            <a:extLst>
              <a:ext uri="{FF2B5EF4-FFF2-40B4-BE49-F238E27FC236}">
                <a16:creationId xmlns:a16="http://schemas.microsoft.com/office/drawing/2014/main" id="{BBC88BD7-B262-4AA3-8848-7B33AC9D6490}"/>
              </a:ext>
            </a:extLst>
          </p:cNvPr>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14E6057B-7839-4208-9BEE-7F61D530FFBD}"/>
              </a:ext>
            </a:extLst>
          </p:cNvPr>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5350560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201429356"/>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2499</TotalTime>
  <Words>1780</Words>
  <Application>Microsoft Office PowerPoint</Application>
  <PresentationFormat>Màn hình rộng</PresentationFormat>
  <Paragraphs>285</Paragraphs>
  <Slides>41</Slides>
  <Notes>14</Notes>
  <HiddenSlides>0</HiddenSlides>
  <MMClips>0</MMClips>
  <ScaleCrop>false</ScaleCrop>
  <HeadingPairs>
    <vt:vector size="6" baseType="variant">
      <vt:variant>
        <vt:lpstr>Phông được Dùng</vt:lpstr>
      </vt:variant>
      <vt:variant>
        <vt:i4>19</vt:i4>
      </vt:variant>
      <vt:variant>
        <vt:lpstr>Chủ đề</vt:lpstr>
      </vt:variant>
      <vt:variant>
        <vt:i4>1</vt:i4>
      </vt:variant>
      <vt:variant>
        <vt:lpstr>Tiêu đề Bản chiếu</vt:lpstr>
      </vt:variant>
      <vt:variant>
        <vt:i4>41</vt:i4>
      </vt:variant>
    </vt:vector>
  </HeadingPairs>
  <TitlesOfParts>
    <vt:vector size="61" baseType="lpstr">
      <vt:lpstr>LNTH-Purrfect</vt:lpstr>
      <vt:lpstr>#9Slide02 Noi dung dai</vt:lpstr>
      <vt:lpstr>#9Slide03 Aturdida</vt:lpstr>
      <vt:lpstr>#9Slide07 IcielKoni</vt:lpstr>
      <vt:lpstr>#9Slide01 Tieu de ngan</vt:lpstr>
      <vt:lpstr>HP001 4 hàng</vt:lpstr>
      <vt:lpstr>#9Slide03 Encode SeEx SemiBold</vt:lpstr>
      <vt:lpstr>Calibri</vt:lpstr>
      <vt:lpstr>iCiel Cadena</vt:lpstr>
      <vt:lpstr>Calibri Light</vt:lpstr>
      <vt:lpstr>#9Slide01 Noi dung ngan</vt:lpstr>
      <vt:lpstr>#9Slide05 Lobster</vt:lpstr>
      <vt:lpstr>#9Slide05 Fourth Medium</vt:lpstr>
      <vt:lpstr>#9Slide02 Noi dung rat dai</vt:lpstr>
      <vt:lpstr>#9Slide02 Tieu de rat dai 02</vt:lpstr>
      <vt:lpstr>#9Slide07 IcielCadena</vt:lpstr>
      <vt:lpstr>iCiel Ciaobella</vt:lpstr>
      <vt:lpstr>#9Slide03 Cabin Condensed SemiB</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thanhhanguyen171</cp:lastModifiedBy>
  <cp:revision>17</cp:revision>
  <dcterms:created xsi:type="dcterms:W3CDTF">2021-04-26T14:18:39Z</dcterms:created>
  <dcterms:modified xsi:type="dcterms:W3CDTF">2022-02-17T01:03:56Z</dcterms:modified>
  <cp:category>9Slide.vn</cp:category>
</cp:coreProperties>
</file>