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291" r:id="rId3"/>
    <p:sldId id="259" r:id="rId4"/>
    <p:sldId id="272" r:id="rId5"/>
    <p:sldId id="283" r:id="rId6"/>
    <p:sldId id="260" r:id="rId7"/>
    <p:sldId id="262" r:id="rId8"/>
    <p:sldId id="263" r:id="rId9"/>
    <p:sldId id="264" r:id="rId10"/>
    <p:sldId id="265" r:id="rId11"/>
    <p:sldId id="273" r:id="rId12"/>
    <p:sldId id="266" r:id="rId13"/>
    <p:sldId id="269" r:id="rId14"/>
    <p:sldId id="285" r:id="rId15"/>
    <p:sldId id="268" r:id="rId16"/>
    <p:sldId id="274" r:id="rId17"/>
    <p:sldId id="275" r:id="rId18"/>
    <p:sldId id="276" r:id="rId19"/>
    <p:sldId id="271" r:id="rId20"/>
    <p:sldId id="277" r:id="rId21"/>
    <p:sldId id="278" r:id="rId22"/>
    <p:sldId id="290" r:id="rId23"/>
    <p:sldId id="279" r:id="rId24"/>
    <p:sldId id="287" r:id="rId25"/>
    <p:sldId id="289" r:id="rId26"/>
    <p:sldId id="280" r:id="rId27"/>
    <p:sldId id="282" r:id="rId28"/>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4" autoAdjust="0"/>
    <p:restoredTop sz="86364" autoAdjust="0"/>
  </p:normalViewPr>
  <p:slideViewPr>
    <p:cSldViewPr>
      <p:cViewPr varScale="1">
        <p:scale>
          <a:sx n="85" d="100"/>
          <a:sy n="85" d="100"/>
        </p:scale>
        <p:origin x="516" y="54"/>
      </p:cViewPr>
      <p:guideLst>
        <p:guide orient="horz" pos="1620"/>
        <p:guide pos="2880"/>
      </p:guideLst>
    </p:cSldViewPr>
  </p:slideViewPr>
  <p:outlineViewPr>
    <p:cViewPr>
      <p:scale>
        <a:sx n="33" d="100"/>
        <a:sy n="33" d="100"/>
      </p:scale>
      <p:origin x="124"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31C25-DAF8-473D-8972-0138803B08F5}" type="datetimeFigureOut">
              <a:rPr lang="en-US" smtClean="0"/>
              <a:t>2/14/2022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CD1DC-18D8-4589-ACC0-C9D47C1D4B68}" type="slidenum">
              <a:rPr lang="en-US" smtClean="0"/>
              <a:t>‹#›</a:t>
            </a:fld>
            <a:endParaRPr lang="en-US"/>
          </a:p>
        </p:txBody>
      </p:sp>
    </p:spTree>
    <p:extLst>
      <p:ext uri="{BB962C8B-B14F-4D97-AF65-F5344CB8AC3E}">
        <p14:creationId xmlns:p14="http://schemas.microsoft.com/office/powerpoint/2010/main" val="165270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D1DC-18D8-4589-ACC0-C9D47C1D4B68}" type="slidenum">
              <a:rPr lang="en-US" smtClean="0"/>
              <a:t>2</a:t>
            </a:fld>
            <a:endParaRPr lang="en-US"/>
          </a:p>
        </p:txBody>
      </p:sp>
    </p:spTree>
    <p:extLst>
      <p:ext uri="{BB962C8B-B14F-4D97-AF65-F5344CB8AC3E}">
        <p14:creationId xmlns:p14="http://schemas.microsoft.com/office/powerpoint/2010/main" val="5691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Wingdings" pitchFamily="2" charset="2"/>
              <a:buNone/>
            </a:pPr>
            <a:endParaRPr lang="en-US" sz="1200" b="1" dirty="0">
              <a:latin typeface="Times New Roman" pitchFamily="18" charset="0"/>
            </a:endParaRPr>
          </a:p>
        </p:txBody>
      </p:sp>
      <p:sp>
        <p:nvSpPr>
          <p:cNvPr id="4" name="Slide Number Placeholder 3"/>
          <p:cNvSpPr>
            <a:spLocks noGrp="1"/>
          </p:cNvSpPr>
          <p:nvPr>
            <p:ph type="sldNum" sz="quarter" idx="10"/>
          </p:nvPr>
        </p:nvSpPr>
        <p:spPr/>
        <p:txBody>
          <a:bodyPr/>
          <a:lstStyle/>
          <a:p>
            <a:fld id="{7EBCD1DC-18D8-4589-ACC0-C9D47C1D4B68}" type="slidenum">
              <a:rPr lang="en-US" smtClean="0"/>
              <a:t>17</a:t>
            </a:fld>
            <a:endParaRPr lang="en-US"/>
          </a:p>
        </p:txBody>
      </p:sp>
    </p:spTree>
    <p:extLst>
      <p:ext uri="{BB962C8B-B14F-4D97-AF65-F5344CB8AC3E}">
        <p14:creationId xmlns:p14="http://schemas.microsoft.com/office/powerpoint/2010/main" val="22593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499483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48303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266877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676D1521-DE80-4A02-BA53-9668037F4DB3}" type="slidenum">
              <a:rPr lang="en-US" smtClean="0"/>
              <a:pPr>
                <a:defRPr/>
              </a:pPr>
              <a:t>‹#›</a:t>
            </a:fld>
            <a:endParaRPr lang="en-US"/>
          </a:p>
        </p:txBody>
      </p:sp>
    </p:spTree>
    <p:extLst>
      <p:ext uri="{BB962C8B-B14F-4D97-AF65-F5344CB8AC3E}">
        <p14:creationId xmlns:p14="http://schemas.microsoft.com/office/powerpoint/2010/main" val="199778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21527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C5048E4A-9F3B-4FFA-8F79-7828887C0BEF}" type="slidenum">
              <a:rPr lang="en-US" smtClean="0"/>
              <a:pPr>
                <a:defRPr/>
              </a:pPr>
              <a:t>‹#›</a:t>
            </a:fld>
            <a:endParaRPr lang="en-US"/>
          </a:p>
        </p:txBody>
      </p:sp>
    </p:spTree>
    <p:extLst>
      <p:ext uri="{BB962C8B-B14F-4D97-AF65-F5344CB8AC3E}">
        <p14:creationId xmlns:p14="http://schemas.microsoft.com/office/powerpoint/2010/main" val="20257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CE753590-F32A-4125-8E97-9725473C52F8}" type="slidenum">
              <a:rPr lang="en-US" smtClean="0"/>
              <a:pPr>
                <a:defRPr/>
              </a:pPr>
              <a:t>‹#›</a:t>
            </a:fld>
            <a:endParaRPr lang="en-US"/>
          </a:p>
        </p:txBody>
      </p:sp>
    </p:spTree>
    <p:extLst>
      <p:ext uri="{BB962C8B-B14F-4D97-AF65-F5344CB8AC3E}">
        <p14:creationId xmlns:p14="http://schemas.microsoft.com/office/powerpoint/2010/main" val="211650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http://violet.vn/lieupq71</a:t>
            </a:r>
            <a:endParaRPr lang="en-US"/>
          </a:p>
        </p:txBody>
      </p:sp>
      <p:sp>
        <p:nvSpPr>
          <p:cNvPr id="9" name="Slide Number Placeholder 8"/>
          <p:cNvSpPr>
            <a:spLocks noGrp="1"/>
          </p:cNvSpPr>
          <p:nvPr>
            <p:ph type="sldNum" sz="quarter" idx="12"/>
          </p:nvPr>
        </p:nvSpPr>
        <p:spPr/>
        <p:txBody>
          <a:bodyPr/>
          <a:lstStyle/>
          <a:p>
            <a:pPr>
              <a:defRPr/>
            </a:pPr>
            <a:fld id="{DD9AB650-2A8B-44EB-BB29-C1082229020C}" type="slidenum">
              <a:rPr lang="en-US" smtClean="0"/>
              <a:pPr>
                <a:defRPr/>
              </a:pPr>
              <a:t>‹#›</a:t>
            </a:fld>
            <a:endParaRPr lang="en-US"/>
          </a:p>
        </p:txBody>
      </p:sp>
    </p:spTree>
    <p:extLst>
      <p:ext uri="{BB962C8B-B14F-4D97-AF65-F5344CB8AC3E}">
        <p14:creationId xmlns:p14="http://schemas.microsoft.com/office/powerpoint/2010/main" val="106116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http://violet.vn/lieupq71</a:t>
            </a:r>
            <a:endParaRPr lang="en-US"/>
          </a:p>
        </p:txBody>
      </p:sp>
      <p:sp>
        <p:nvSpPr>
          <p:cNvPr id="5" name="Slide Number Placeholder 4"/>
          <p:cNvSpPr>
            <a:spLocks noGrp="1"/>
          </p:cNvSpPr>
          <p:nvPr>
            <p:ph type="sldNum" sz="quarter" idx="12"/>
          </p:nvPr>
        </p:nvSpPr>
        <p:spPr/>
        <p:txBody>
          <a:bodyPr/>
          <a:lstStyle/>
          <a:p>
            <a:pPr>
              <a:defRPr/>
            </a:pPr>
            <a:fld id="{639BA686-8C86-4809-998C-22698861CDE2}" type="slidenum">
              <a:rPr lang="en-US" smtClean="0"/>
              <a:pPr>
                <a:defRPr/>
              </a:pPr>
              <a:t>‹#›</a:t>
            </a:fld>
            <a:endParaRPr lang="en-US"/>
          </a:p>
        </p:txBody>
      </p:sp>
    </p:spTree>
    <p:extLst>
      <p:ext uri="{BB962C8B-B14F-4D97-AF65-F5344CB8AC3E}">
        <p14:creationId xmlns:p14="http://schemas.microsoft.com/office/powerpoint/2010/main" val="408900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http://violet.vn/lieupq71</a:t>
            </a:r>
            <a:endParaRPr lang="en-US"/>
          </a:p>
        </p:txBody>
      </p:sp>
      <p:sp>
        <p:nvSpPr>
          <p:cNvPr id="4" name="Slide Number Placeholder 3"/>
          <p:cNvSpPr>
            <a:spLocks noGrp="1"/>
          </p:cNvSpPr>
          <p:nvPr>
            <p:ph type="sldNum" sz="quarter" idx="12"/>
          </p:nvPr>
        </p:nvSpPr>
        <p:spPr/>
        <p:txBody>
          <a:bodyPr/>
          <a:lstStyle/>
          <a:p>
            <a:pPr>
              <a:defRPr/>
            </a:pPr>
            <a:fld id="{513AABBC-57F3-4FC4-A39B-99CC8B4CA896}" type="slidenum">
              <a:rPr lang="en-US" smtClean="0"/>
              <a:pPr>
                <a:defRPr/>
              </a:pPr>
              <a:t>‹#›</a:t>
            </a:fld>
            <a:endParaRPr lang="en-US"/>
          </a:p>
        </p:txBody>
      </p:sp>
    </p:spTree>
    <p:extLst>
      <p:ext uri="{BB962C8B-B14F-4D97-AF65-F5344CB8AC3E}">
        <p14:creationId xmlns:p14="http://schemas.microsoft.com/office/powerpoint/2010/main" val="3363206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713294D5-437B-49EB-ADE1-E2DBC78BAB08}" type="slidenum">
              <a:rPr lang="en-US" smtClean="0"/>
              <a:pPr>
                <a:defRPr/>
              </a:pPr>
              <a:t>‹#›</a:t>
            </a:fld>
            <a:endParaRPr lang="en-US"/>
          </a:p>
        </p:txBody>
      </p:sp>
    </p:spTree>
    <p:extLst>
      <p:ext uri="{BB962C8B-B14F-4D97-AF65-F5344CB8AC3E}">
        <p14:creationId xmlns:p14="http://schemas.microsoft.com/office/powerpoint/2010/main" val="30197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6698328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DA9FCA17-0930-48C6-815A-8E714AF43445}" type="slidenum">
              <a:rPr lang="en-US" smtClean="0"/>
              <a:pPr>
                <a:defRPr/>
              </a:pPr>
              <a:t>‹#›</a:t>
            </a:fld>
            <a:endParaRPr lang="en-US"/>
          </a:p>
        </p:txBody>
      </p:sp>
    </p:spTree>
    <p:extLst>
      <p:ext uri="{BB962C8B-B14F-4D97-AF65-F5344CB8AC3E}">
        <p14:creationId xmlns:p14="http://schemas.microsoft.com/office/powerpoint/2010/main" val="8604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799B35F7-CAE5-450D-BD61-9F1418870294}" type="slidenum">
              <a:rPr lang="en-US" smtClean="0"/>
              <a:pPr>
                <a:defRPr/>
              </a:pPr>
              <a:t>‹#›</a:t>
            </a:fld>
            <a:endParaRPr lang="en-US"/>
          </a:p>
        </p:txBody>
      </p:sp>
    </p:spTree>
    <p:extLst>
      <p:ext uri="{BB962C8B-B14F-4D97-AF65-F5344CB8AC3E}">
        <p14:creationId xmlns:p14="http://schemas.microsoft.com/office/powerpoint/2010/main" val="322140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0DCA8DBD-3FC4-4AE9-9468-E4A4AA31DF45}" type="slidenum">
              <a:rPr lang="en-US" smtClean="0"/>
              <a:pPr>
                <a:defRPr/>
              </a:pPr>
              <a:t>‹#›</a:t>
            </a:fld>
            <a:endParaRPr lang="en-US"/>
          </a:p>
        </p:txBody>
      </p:sp>
    </p:spTree>
    <p:extLst>
      <p:ext uri="{BB962C8B-B14F-4D97-AF65-F5344CB8AC3E}">
        <p14:creationId xmlns:p14="http://schemas.microsoft.com/office/powerpoint/2010/main" val="30968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5A866-4B87-4578-849C-C2F34660525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4709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5A866-4B87-4578-849C-C2F34660525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7342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5A866-4B87-4578-849C-C2F34660525F}"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74559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5A866-4B87-4578-849C-C2F34660525F}"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3857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A866-4B87-4578-849C-C2F34660525F}"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48948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263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56678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25A866-4B87-4578-849C-C2F34660525F}" type="datetimeFigureOut">
              <a:rPr lang="en-US" smtClean="0"/>
              <a:t>2/14/2022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407273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25A866-4B87-4578-849C-C2F34660525F}" type="datetimeFigureOut">
              <a:rPr lang="en-US" smtClean="0"/>
              <a:t>2/14/2022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16854037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379494"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1423988" y="66675"/>
            <a:ext cx="6947297"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3300" dirty="0" err="1">
                <a:cs typeface="Times New Roman" panose="02020603050405020304" pitchFamily="18" charset="0"/>
              </a:rPr>
              <a:t>Trường</a:t>
            </a:r>
            <a:r>
              <a:rPr lang="en-US" sz="3300" dirty="0">
                <a:cs typeface="Times New Roman" panose="02020603050405020304" pitchFamily="18" charset="0"/>
              </a:rPr>
              <a:t> </a:t>
            </a:r>
            <a:r>
              <a:rPr lang="en-US" sz="3300" dirty="0" err="1">
                <a:cs typeface="Times New Roman" panose="02020603050405020304" pitchFamily="18" charset="0"/>
              </a:rPr>
              <a:t>Tiểu</a:t>
            </a:r>
            <a:r>
              <a:rPr lang="en-US" sz="3300" dirty="0">
                <a:cs typeface="Times New Roman" panose="02020603050405020304" pitchFamily="18" charset="0"/>
              </a:rPr>
              <a:t> </a:t>
            </a:r>
            <a:r>
              <a:rPr lang="en-US" sz="3300" dirty="0" err="1">
                <a:cs typeface="Times New Roman" panose="02020603050405020304" pitchFamily="18" charset="0"/>
              </a:rPr>
              <a:t>học</a:t>
            </a:r>
            <a:r>
              <a:rPr lang="en-US" sz="3300" dirty="0">
                <a:cs typeface="Times New Roman" panose="02020603050405020304" pitchFamily="18" charset="0"/>
              </a:rPr>
              <a:t> </a:t>
            </a:r>
            <a:r>
              <a:rPr lang="en-US" sz="3300" dirty="0" err="1">
                <a:cs typeface="Times New Roman" panose="02020603050405020304" pitchFamily="18" charset="0"/>
              </a:rPr>
              <a:t>Ái</a:t>
            </a:r>
            <a:r>
              <a:rPr lang="en-US" sz="3300" dirty="0">
                <a:cs typeface="Times New Roman" panose="02020603050405020304" pitchFamily="18" charset="0"/>
              </a:rPr>
              <a:t> </a:t>
            </a:r>
            <a:r>
              <a:rPr lang="en-US" sz="3300" dirty="0" err="1">
                <a:cs typeface="Times New Roman" panose="02020603050405020304" pitchFamily="18" charset="0"/>
              </a:rPr>
              <a:t>Mộ</a:t>
            </a:r>
            <a:r>
              <a:rPr lang="en-US" sz="3300" dirty="0">
                <a:cs typeface="Times New Roman" panose="02020603050405020304" pitchFamily="18" charset="0"/>
              </a:rPr>
              <a:t> A</a:t>
            </a:r>
          </a:p>
          <a:p>
            <a:pPr algn="ctr" eaLnBrk="1" hangingPunct="1">
              <a:spcBef>
                <a:spcPct val="0"/>
              </a:spcBef>
              <a:buFontTx/>
              <a:buNone/>
            </a:pPr>
            <a:r>
              <a:rPr lang="en-US" b="1" dirty="0" err="1">
                <a:cs typeface="Times New Roman" panose="02020603050405020304" pitchFamily="18" charset="0"/>
              </a:rPr>
              <a:t>Bài</a:t>
            </a:r>
            <a:r>
              <a:rPr lang="en-US" b="1" dirty="0">
                <a:cs typeface="Times New Roman" panose="02020603050405020304" pitchFamily="18" charset="0"/>
              </a:rPr>
              <a:t> </a:t>
            </a:r>
            <a:r>
              <a:rPr lang="en-US" b="1" dirty="0" err="1" smtClean="0">
                <a:cs typeface="Times New Roman" panose="02020603050405020304" pitchFamily="18" charset="0"/>
              </a:rPr>
              <a:t>giảng</a:t>
            </a:r>
            <a:r>
              <a:rPr lang="en-US" b="1" dirty="0" smtClean="0">
                <a:cs typeface="Times New Roman" panose="02020603050405020304" pitchFamily="18" charset="0"/>
              </a:rPr>
              <a:t> </a:t>
            </a:r>
            <a:r>
              <a:rPr lang="en-US" b="1" dirty="0" err="1" smtClean="0">
                <a:cs typeface="Times New Roman" panose="02020603050405020304" pitchFamily="18" charset="0"/>
              </a:rPr>
              <a:t>trực</a:t>
            </a:r>
            <a:r>
              <a:rPr lang="en-US" b="1" dirty="0" smtClean="0">
                <a:cs typeface="Times New Roman" panose="02020603050405020304" pitchFamily="18" charset="0"/>
              </a:rPr>
              <a:t> </a:t>
            </a:r>
            <a:r>
              <a:rPr lang="en-US" b="1" dirty="0" err="1" smtClean="0">
                <a:cs typeface="Times New Roman" panose="02020603050405020304" pitchFamily="18" charset="0"/>
              </a:rPr>
              <a:t>tuyến</a:t>
            </a:r>
            <a:r>
              <a:rPr lang="en-US" b="1" dirty="0" smtClean="0">
                <a:cs typeface="Times New Roman" panose="02020603050405020304" pitchFamily="18" charset="0"/>
              </a:rPr>
              <a:t> </a:t>
            </a:r>
            <a:r>
              <a:rPr lang="en-US" b="1" dirty="0" err="1">
                <a:cs typeface="Times New Roman" panose="02020603050405020304" pitchFamily="18" charset="0"/>
              </a:rPr>
              <a:t>Lớp</a:t>
            </a:r>
            <a:r>
              <a:rPr lang="en-US" b="1" dirty="0">
                <a:cs typeface="Times New Roman" panose="02020603050405020304" pitchFamily="18" charset="0"/>
              </a:rPr>
              <a:t> 3</a:t>
            </a:r>
          </a:p>
          <a:p>
            <a:pPr algn="ctr" eaLnBrk="1" hangingPunct="1">
              <a:spcBef>
                <a:spcPct val="0"/>
              </a:spcBef>
              <a:buFontTx/>
              <a:buNone/>
            </a:pPr>
            <a:r>
              <a:rPr lang="en-US" b="1" dirty="0">
                <a:cs typeface="Times New Roman" panose="02020603050405020304" pitchFamily="18" charset="0"/>
              </a:rPr>
              <a:t>   </a:t>
            </a:r>
            <a:r>
              <a:rPr lang="en-US" b="1" dirty="0" err="1" smtClean="0">
                <a:cs typeface="Times New Roman" panose="02020603050405020304" pitchFamily="18" charset="0"/>
              </a:rPr>
              <a:t>P.Môn</a:t>
            </a:r>
            <a:r>
              <a:rPr lang="en-US" dirty="0">
                <a:cs typeface="Times New Roman" panose="02020603050405020304" pitchFamily="18" charset="0"/>
              </a:rPr>
              <a:t>:</a:t>
            </a:r>
            <a:r>
              <a:rPr lang="en-US" b="1" dirty="0">
                <a:cs typeface="Times New Roman" panose="02020603050405020304" pitchFamily="18" charset="0"/>
              </a:rPr>
              <a:t>   </a:t>
            </a:r>
            <a:r>
              <a:rPr lang="en-US" b="1" dirty="0" err="1" smtClean="0">
                <a:cs typeface="Times New Roman" panose="02020603050405020304" pitchFamily="18" charset="0"/>
              </a:rPr>
              <a:t>Tập</a:t>
            </a:r>
            <a:r>
              <a:rPr lang="en-US" b="1" dirty="0" smtClean="0">
                <a:cs typeface="Times New Roman" panose="02020603050405020304" pitchFamily="18" charset="0"/>
              </a:rPr>
              <a:t> </a:t>
            </a:r>
            <a:r>
              <a:rPr lang="en-US" b="1" dirty="0" err="1" smtClean="0">
                <a:cs typeface="Times New Roman" panose="02020603050405020304" pitchFamily="18" charset="0"/>
              </a:rPr>
              <a:t>đọc</a:t>
            </a:r>
            <a:r>
              <a:rPr lang="en-US" b="1" dirty="0" smtClean="0">
                <a:cs typeface="Times New Roman" panose="02020603050405020304" pitchFamily="18" charset="0"/>
              </a:rPr>
              <a:t> – </a:t>
            </a:r>
            <a:r>
              <a:rPr lang="en-US" b="1" dirty="0" err="1" smtClean="0">
                <a:cs typeface="Times New Roman" panose="02020603050405020304" pitchFamily="18" charset="0"/>
              </a:rPr>
              <a:t>Kể</a:t>
            </a:r>
            <a:r>
              <a:rPr lang="en-US" b="1" dirty="0" smtClean="0">
                <a:cs typeface="Times New Roman" panose="02020603050405020304" pitchFamily="18" charset="0"/>
              </a:rPr>
              <a:t> </a:t>
            </a:r>
            <a:r>
              <a:rPr lang="en-US" b="1" dirty="0" err="1" smtClean="0">
                <a:cs typeface="Times New Roman" panose="02020603050405020304" pitchFamily="18" charset="0"/>
              </a:rPr>
              <a:t>chuyện</a:t>
            </a:r>
            <a:r>
              <a:rPr lang="en-US" b="1" dirty="0" smtClean="0">
                <a:cs typeface="Times New Roman" panose="02020603050405020304" pitchFamily="18" charset="0"/>
              </a:rPr>
              <a:t> </a:t>
            </a:r>
            <a:endParaRPr lang="en-US" b="1" dirty="0">
              <a:cs typeface="Times New Roman" panose="02020603050405020304" pitchFamily="18" charset="0"/>
            </a:endParaRPr>
          </a:p>
          <a:p>
            <a:pPr algn="ctr" eaLnBrk="1" hangingPunct="1">
              <a:spcBef>
                <a:spcPct val="0"/>
              </a:spcBef>
              <a:buFontTx/>
              <a:buNone/>
            </a:pPr>
            <a:r>
              <a:rPr lang="en-US" dirty="0" err="1">
                <a:cs typeface="Times New Roman" panose="02020603050405020304" pitchFamily="18" charset="0"/>
              </a:rPr>
              <a:t>Tuần</a:t>
            </a:r>
            <a:r>
              <a:rPr lang="en-US" dirty="0">
                <a:cs typeface="Times New Roman" panose="02020603050405020304" pitchFamily="18" charset="0"/>
              </a:rPr>
              <a:t>:    22</a:t>
            </a:r>
          </a:p>
          <a:p>
            <a:pPr algn="ctr" eaLnBrk="1" hangingPunct="1">
              <a:spcBef>
                <a:spcPct val="0"/>
              </a:spcBef>
              <a:buFontTx/>
              <a:buNone/>
            </a:pPr>
            <a:endParaRPr lang="en-US" sz="2700" b="1" dirty="0">
              <a:solidFill>
                <a:srgbClr val="FF00FF"/>
              </a:solidFill>
              <a:cs typeface="Times New Roman" panose="02020603050405020304" pitchFamily="18" charset="0"/>
            </a:endParaRPr>
          </a:p>
          <a:p>
            <a:pPr eaLnBrk="1" hangingPunct="1">
              <a:spcBef>
                <a:spcPct val="0"/>
              </a:spcBef>
              <a:buFontTx/>
              <a:buNone/>
            </a:pPr>
            <a:r>
              <a:rPr lang="en-US" sz="3300" b="1" dirty="0">
                <a:solidFill>
                  <a:srgbClr val="FF0000"/>
                </a:solidFill>
                <a:cs typeface="Times New Roman" panose="02020603050405020304" pitchFamily="18" charset="0"/>
              </a:rPr>
              <a:t> </a:t>
            </a:r>
            <a:r>
              <a:rPr lang="en-US" sz="3300" b="1" dirty="0" smtClean="0">
                <a:solidFill>
                  <a:srgbClr val="FF0000"/>
                </a:solidFill>
                <a:cs typeface="Times New Roman" panose="02020603050405020304" pitchFamily="18" charset="0"/>
              </a:rPr>
              <a:t>          </a:t>
            </a:r>
            <a:r>
              <a:rPr lang="en-US" sz="3300" b="1" dirty="0" err="1">
                <a:solidFill>
                  <a:srgbClr val="FF0000"/>
                </a:solidFill>
                <a:cs typeface="Times New Roman" panose="02020603050405020304" pitchFamily="18" charset="0"/>
              </a:rPr>
              <a:t>Bài</a:t>
            </a:r>
            <a:r>
              <a:rPr lang="en-US" sz="3300" b="1" dirty="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Nhà</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bác</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học</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và</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bà</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cụ</a:t>
            </a:r>
            <a:endParaRPr lang="en-US" sz="3300" b="1" dirty="0">
              <a:solidFill>
                <a:srgbClr val="FF0000"/>
              </a:solidFill>
              <a:cs typeface="Times New Roman" panose="02020603050405020304" pitchFamily="18" charset="0"/>
            </a:endParaRPr>
          </a:p>
          <a:p>
            <a:pPr eaLnBrk="1" hangingPunct="1">
              <a:spcBef>
                <a:spcPct val="0"/>
              </a:spcBef>
              <a:buFontTx/>
              <a:buNone/>
            </a:pPr>
            <a:r>
              <a:rPr lang="en-US" sz="3300" b="1" dirty="0">
                <a:solidFill>
                  <a:srgbClr val="FF0000"/>
                </a:solidFill>
                <a:cs typeface="Times New Roman" panose="02020603050405020304" pitchFamily="18" charset="0"/>
              </a:rPr>
              <a:t>                    </a:t>
            </a:r>
            <a:r>
              <a:rPr lang="en-US" sz="2400" b="1" i="1" dirty="0">
                <a:cs typeface="Times New Roman" panose="02020603050405020304" pitchFamily="18" charset="0"/>
              </a:rPr>
              <a:t>GV: </a:t>
            </a:r>
            <a:r>
              <a:rPr lang="en-US" sz="2400" b="1" i="1" dirty="0" err="1">
                <a:cs typeface="Times New Roman" panose="02020603050405020304" pitchFamily="18" charset="0"/>
              </a:rPr>
              <a:t>Nguyễn</a:t>
            </a:r>
            <a:r>
              <a:rPr lang="en-US" sz="2400" b="1" i="1" dirty="0">
                <a:cs typeface="Times New Roman" panose="02020603050405020304" pitchFamily="18" charset="0"/>
              </a:rPr>
              <a:t> </a:t>
            </a:r>
            <a:r>
              <a:rPr lang="en-US" sz="2400" b="1" i="1" dirty="0" err="1">
                <a:cs typeface="Times New Roman" panose="02020603050405020304" pitchFamily="18" charset="0"/>
              </a:rPr>
              <a:t>Thị</a:t>
            </a:r>
            <a:r>
              <a:rPr lang="en-US" sz="2400" b="1" i="1" dirty="0">
                <a:cs typeface="Times New Roman" panose="02020603050405020304" pitchFamily="18" charset="0"/>
              </a:rPr>
              <a:t> </a:t>
            </a:r>
            <a:r>
              <a:rPr lang="en-US" sz="2400" b="1" i="1" dirty="0" err="1">
                <a:cs typeface="Times New Roman" panose="02020603050405020304" pitchFamily="18" charset="0"/>
              </a:rPr>
              <a:t>Thúy</a:t>
            </a:r>
            <a:endParaRPr lang="en-US" sz="2400" b="1" i="1" dirty="0">
              <a:cs typeface="Times New Roman" panose="02020603050405020304" pitchFamily="18" charset="0"/>
            </a:endParaRPr>
          </a:p>
          <a:p>
            <a:pPr eaLnBrk="1" hangingPunct="1">
              <a:spcBef>
                <a:spcPct val="0"/>
              </a:spcBef>
              <a:buFontTx/>
              <a:buNone/>
            </a:pPr>
            <a:endParaRPr lang="en-US" sz="3300" b="1" dirty="0">
              <a:cs typeface="Times New Roman" panose="02020603050405020304" pitchFamily="18" charset="0"/>
            </a:endParaRPr>
          </a:p>
          <a:p>
            <a:pPr eaLnBrk="1" hangingPunct="1">
              <a:spcBef>
                <a:spcPct val="0"/>
              </a:spcBef>
              <a:buFontTx/>
              <a:buNone/>
            </a:pPr>
            <a:endParaRPr lang="en-US" sz="18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113368551"/>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1885950"/>
            <a:ext cx="502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90500" y="-19050"/>
            <a:ext cx="8801100" cy="1981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a:latin typeface="Times New Roman" pitchFamily="18" charset="0"/>
                <a:cs typeface="Times New Roman" pitchFamily="18" charset="0"/>
              </a:rPr>
              <a:t>Cười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móm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mém</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miệng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má</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hõm</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vào</a:t>
            </a:r>
            <a:r>
              <a:rPr lang="en-US" sz="4400" i="1" dirty="0">
                <a:latin typeface="Times New Roman" pitchFamily="18" charset="0"/>
                <a:cs typeface="Times New Roman" pitchFamily="18" charset="0"/>
              </a:rPr>
              <a:t> do </a:t>
            </a:r>
            <a:r>
              <a:rPr lang="en-US" sz="4400" i="1" dirty="0" err="1">
                <a:latin typeface="Times New Roman" pitchFamily="18" charset="0"/>
                <a:cs typeface="Times New Roman" pitchFamily="18" charset="0"/>
              </a:rPr>
              <a:t>rụng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hết</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răng</a:t>
            </a:r>
            <a:r>
              <a:rPr lang="en-US" sz="4400" i="1" dirty="0">
                <a:latin typeface="Times New Roman" pitchFamily="18" charset="0"/>
                <a:cs typeface="Times New Roman" pitchFamily="18" charset="0"/>
              </a:rPr>
              <a:t>.</a:t>
            </a:r>
          </a:p>
        </p:txBody>
      </p:sp>
    </p:spTree>
    <p:extLst>
      <p:ext uri="{BB962C8B-B14F-4D97-AF65-F5344CB8AC3E}">
        <p14:creationId xmlns:p14="http://schemas.microsoft.com/office/powerpoint/2010/main" val="20441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3009900" y="1352550"/>
            <a:ext cx="3200400" cy="523220"/>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1 </a:t>
            </a:r>
          </a:p>
        </p:txBody>
      </p:sp>
      <p:sp>
        <p:nvSpPr>
          <p:cNvPr id="3" name="TextBox 2"/>
          <p:cNvSpPr txBox="1"/>
          <p:nvPr/>
        </p:nvSpPr>
        <p:spPr>
          <a:xfrm>
            <a:off x="762000" y="1990681"/>
            <a:ext cx="76962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Ê-</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xơn</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9017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03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441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28600" y="4379952"/>
            <a:ext cx="3962400" cy="553998"/>
          </a:xfrm>
          <a:prstGeom prst="rect">
            <a:avLst/>
          </a:prstGeom>
          <a:solidFill>
            <a:srgbClr val="CC99FF"/>
          </a:solidFill>
          <a:ln w="76200" cmpd="tri">
            <a:solidFill>
              <a:schemeClr val="tx1"/>
            </a:solidFill>
            <a:miter lim="800000"/>
            <a:headEnd/>
            <a:tailEnd/>
          </a:ln>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spcBef>
                <a:spcPct val="50000"/>
              </a:spcBef>
            </a:pPr>
            <a:r>
              <a:rPr lang="en-US" sz="1200" b="1" dirty="0">
                <a:solidFill>
                  <a:srgbClr val="0000CC"/>
                </a:solidFill>
              </a:rPr>
              <a:t>Ê-</a:t>
            </a:r>
            <a:r>
              <a:rPr lang="en-US" sz="1200" b="1" dirty="0" err="1">
                <a:solidFill>
                  <a:srgbClr val="0000CC"/>
                </a:solidFill>
              </a:rPr>
              <a:t>đi</a:t>
            </a:r>
            <a:r>
              <a:rPr lang="en-US" sz="1200" b="1" dirty="0">
                <a:solidFill>
                  <a:srgbClr val="0000CC"/>
                </a:solidFill>
              </a:rPr>
              <a:t>-</a:t>
            </a:r>
            <a:r>
              <a:rPr lang="en-US" sz="1200" b="1" dirty="0" err="1">
                <a:solidFill>
                  <a:srgbClr val="0000CC"/>
                </a:solidFill>
              </a:rPr>
              <a:t>xơn</a:t>
            </a:r>
            <a:r>
              <a:rPr lang="en-US" sz="1200" b="1" dirty="0">
                <a:solidFill>
                  <a:srgbClr val="0000CC"/>
                </a:solidFill>
              </a:rPr>
              <a:t> ( Thomas Edison )</a:t>
            </a:r>
          </a:p>
          <a:p>
            <a:pPr algn="ctr" eaLnBrk="1" hangingPunct="1">
              <a:spcBef>
                <a:spcPct val="50000"/>
              </a:spcBef>
            </a:pPr>
            <a:r>
              <a:rPr lang="en-US" sz="1200" b="1" dirty="0">
                <a:solidFill>
                  <a:srgbClr val="0000CC"/>
                </a:solidFill>
              </a:rPr>
              <a:t>( 1847 – 1931 )</a:t>
            </a:r>
          </a:p>
        </p:txBody>
      </p:sp>
      <p:sp>
        <p:nvSpPr>
          <p:cNvPr id="6" name="TextBox 5"/>
          <p:cNvSpPr txBox="1"/>
          <p:nvPr/>
        </p:nvSpPr>
        <p:spPr>
          <a:xfrm>
            <a:off x="4475175" y="514350"/>
            <a:ext cx="4668825" cy="4154984"/>
          </a:xfrm>
          <a:prstGeom prst="rect">
            <a:avLst/>
          </a:prstGeom>
          <a:noFill/>
        </p:spPr>
        <p:txBody>
          <a:bodyPr wrap="square" rtlCol="0">
            <a:spAutoFit/>
          </a:bodyPr>
          <a:lstStyle/>
          <a:p>
            <a:r>
              <a:rPr lang="en-US" sz="2400" i="1" u="sng" dirty="0" err="1" smtClean="0">
                <a:solidFill>
                  <a:srgbClr val="FF0000"/>
                </a:solidFill>
                <a:latin typeface="Times New Roman" pitchFamily="18" charset="0"/>
                <a:cs typeface="Times New Roman" pitchFamily="18" charset="0"/>
              </a:rPr>
              <a:t>Trả</a:t>
            </a:r>
            <a:r>
              <a:rPr lang="en-US" sz="2400" i="1" u="sng" dirty="0" smtClean="0">
                <a:solidFill>
                  <a:srgbClr val="FF0000"/>
                </a:solidFill>
                <a:latin typeface="Times New Roman" pitchFamily="18" charset="0"/>
                <a:cs typeface="Times New Roman" pitchFamily="18" charset="0"/>
              </a:rPr>
              <a:t> </a:t>
            </a:r>
            <a:r>
              <a:rPr lang="en-US" sz="2400" i="1" u="sng" dirty="0" err="1" smtClean="0">
                <a:solidFill>
                  <a:srgbClr val="FF0000"/>
                </a:solidFill>
                <a:latin typeface="Times New Roman" pitchFamily="18" charset="0"/>
                <a:cs typeface="Times New Roman" pitchFamily="18" charset="0"/>
              </a:rPr>
              <a:t>lời</a:t>
            </a:r>
            <a:r>
              <a:rPr lang="en-US" sz="2400" i="1" dirty="0" smtClean="0">
                <a:solidFill>
                  <a:srgbClr val="FF0000"/>
                </a:solidFill>
                <a:latin typeface="Times New Roman" pitchFamily="18" charset="0"/>
                <a:cs typeface="Times New Roman" pitchFamily="18" charset="0"/>
              </a:rPr>
              <a:t>: Ê-</a:t>
            </a:r>
            <a:r>
              <a:rPr lang="en-US" sz="2400" i="1" dirty="0" err="1" smtClean="0">
                <a:solidFill>
                  <a:srgbClr val="FF0000"/>
                </a:solidFill>
                <a:latin typeface="Times New Roman" pitchFamily="18" charset="0"/>
                <a:cs typeface="Times New Roman" pitchFamily="18" charset="0"/>
              </a:rPr>
              <a:t>đi</a:t>
            </a:r>
            <a:r>
              <a:rPr lang="en-US" sz="2400" i="1" dirty="0" smtClean="0">
                <a:solidFill>
                  <a:srgbClr val="FF0000"/>
                </a:solidFill>
                <a:latin typeface="Times New Roman" pitchFamily="18" charset="0"/>
                <a:cs typeface="Times New Roman" pitchFamily="18" charset="0"/>
              </a:rPr>
              <a:t>-</a:t>
            </a:r>
            <a:r>
              <a:rPr lang="en-US" sz="2400" i="1" dirty="0" err="1" smtClean="0">
                <a:solidFill>
                  <a:srgbClr val="FF0000"/>
                </a:solidFill>
                <a:latin typeface="Times New Roman" pitchFamily="18" charset="0"/>
                <a:cs typeface="Times New Roman" pitchFamily="18" charset="0"/>
              </a:rPr>
              <a:t>xơn</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nổi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tiếng</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1847, </a:t>
            </a:r>
            <a:r>
              <a:rPr lang="en-US" sz="2400" i="1" dirty="0" err="1">
                <a:solidFill>
                  <a:srgbClr val="FF0000"/>
                </a:solidFill>
                <a:latin typeface="Times New Roman" pitchFamily="18" charset="0"/>
                <a:cs typeface="Times New Roman" pitchFamily="18" charset="0"/>
              </a:rPr>
              <a:t>mất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1931</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cống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hiến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cho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loài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người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hơn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một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nghìn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sáng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chế</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trong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lĩnh</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vực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điện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kĩ</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thuật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Tuổi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của</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rất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vất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phải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kiếm</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sống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tự</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mày</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mò</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tập</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không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được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đến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trường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Trung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Nhờ</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tài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năng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lao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động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không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mệt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mỏi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trở</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thành</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nhà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vĩ</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đại</a:t>
            </a:r>
            <a:r>
              <a:rPr lang="en-US" sz="2400" i="1" dirty="0" smtClean="0">
                <a:solidFill>
                  <a:srgbClr val="FF0000"/>
                </a:solidFill>
                <a:latin typeface="Times New Roman" pitchFamily="18" charset="0"/>
                <a:cs typeface="Times New Roman" pitchFamily="18" charset="0"/>
              </a:rPr>
              <a:t>.</a:t>
            </a: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61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phát</a:t>
            </a:r>
            <a:r>
              <a:rPr lang="en-US" sz="3600" b="1" dirty="0" smtClean="0">
                <a:latin typeface="Times New Roman" panose="02020603050405020304" pitchFamily="18" charset="0"/>
                <a:cs typeface="Times New Roman" panose="02020603050405020304" pitchFamily="18" charset="0"/>
              </a:rPr>
              <a:t> minh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Ê-</a:t>
            </a:r>
            <a:r>
              <a:rPr lang="en-US" sz="3600" b="1" dirty="0" err="1" smtClean="0">
                <a:latin typeface="Times New Roman" panose="02020603050405020304" pitchFamily="18" charset="0"/>
                <a:cs typeface="Times New Roman" panose="02020603050405020304" pitchFamily="18" charset="0"/>
              </a:rPr>
              <a:t>đi</a:t>
            </a:r>
            <a:r>
              <a:rPr lang="en-US" sz="3600" b="1"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xơn</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9306" y="1102069"/>
            <a:ext cx="2185694" cy="284128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03" y="1102069"/>
            <a:ext cx="2600297" cy="22126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102070"/>
            <a:ext cx="2743200" cy="1850680"/>
          </a:xfrm>
          <a:prstGeom prst="rect">
            <a:avLst/>
          </a:prstGeom>
        </p:spPr>
      </p:pic>
      <p:sp>
        <p:nvSpPr>
          <p:cNvPr id="8" name="TextBox 7"/>
          <p:cNvSpPr txBox="1"/>
          <p:nvPr/>
        </p:nvSpPr>
        <p:spPr>
          <a:xfrm>
            <a:off x="295303" y="3409950"/>
            <a:ext cx="2600297"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phim</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57600" y="4031218"/>
            <a:ext cx="19812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đốt</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96000" y="3112357"/>
            <a:ext cx="27432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3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33350"/>
            <a:ext cx="6934200" cy="107721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lúc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p>
        </p:txBody>
      </p:sp>
      <p:sp>
        <p:nvSpPr>
          <p:cNvPr id="4" name="TextBox 3"/>
          <p:cNvSpPr txBox="1"/>
          <p:nvPr/>
        </p:nvSpPr>
        <p:spPr>
          <a:xfrm>
            <a:off x="533400" y="1276350"/>
            <a:ext cx="8001000" cy="3539430"/>
          </a:xfrm>
          <a:prstGeom prst="rect">
            <a:avLst/>
          </a:prstGeom>
          <a:noFill/>
        </p:spPr>
        <p:txBody>
          <a:bodyPr wrap="square" rtlCol="0">
            <a:spAutoFit/>
          </a:bodyPr>
          <a:lstStyle/>
          <a:p>
            <a:r>
              <a:rPr lang="en-US" sz="3200" i="1" dirty="0" err="1" smtClean="0">
                <a:solidFill>
                  <a:srgbClr val="FF0000"/>
                </a:solidFill>
                <a:latin typeface="Times New Roman" pitchFamily="18" charset="0"/>
                <a:cs typeface="Times New Roman" pitchFamily="18" charset="0"/>
              </a:rPr>
              <a:t>Trả</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lời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Câu</a:t>
            </a:r>
            <a:r>
              <a:rPr lang="en-US" sz="3200" i="1" dirty="0" smtClean="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chuyện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xảy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phát</a:t>
            </a:r>
            <a:r>
              <a:rPr lang="en-US" sz="3200" i="1" dirty="0">
                <a:solidFill>
                  <a:srgbClr val="FF0000"/>
                </a:solidFill>
                <a:latin typeface="Times New Roman" pitchFamily="18" charset="0"/>
                <a:cs typeface="Times New Roman" pitchFamily="18" charset="0"/>
              </a:rPr>
              <a:t> minh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mọi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Có</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hai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cây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số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tận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mắt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chiếc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mệt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ngồi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nghỉ</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bên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vệ</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đường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đúng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lúc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ngang</a:t>
            </a:r>
            <a:r>
              <a:rPr lang="en-US" sz="3200" i="1" dirty="0">
                <a:solidFill>
                  <a:srgbClr val="FF0000"/>
                </a:solidFill>
                <a:latin typeface="Times New Roman" pitchFamily="18" charset="0"/>
                <a:cs typeface="Times New Roman" pitchFamily="18" charset="0"/>
              </a:rPr>
              <a:t> qua, </a:t>
            </a:r>
            <a:r>
              <a:rPr lang="en-US" sz="3200" i="1" dirty="0" err="1">
                <a:solidFill>
                  <a:srgbClr val="FF0000"/>
                </a:solidFill>
                <a:latin typeface="Times New Roman" pitchFamily="18" charset="0"/>
                <a:cs typeface="Times New Roman" pitchFamily="18" charset="0"/>
              </a:rPr>
              <a:t>thấy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dừng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hỏi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thăm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1150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797064"/>
            <a:ext cx="73152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p>
        </p:txBody>
      </p:sp>
      <p:sp>
        <p:nvSpPr>
          <p:cNvPr id="3" name="TextBox 2"/>
          <p:cNvSpPr txBox="1"/>
          <p:nvPr/>
        </p:nvSpPr>
        <p:spPr>
          <a:xfrm>
            <a:off x="914400" y="2713732"/>
            <a:ext cx="7620000" cy="1077218"/>
          </a:xfrm>
          <a:prstGeom prst="rect">
            <a:avLst/>
          </a:prstGeom>
          <a:noFill/>
        </p:spPr>
        <p:txBody>
          <a:bodyPr wrap="square" rtlCol="0">
            <a:spAutoFit/>
          </a:bodyPr>
          <a:lstStyle/>
          <a:p>
            <a:r>
              <a:rPr lang="en-US" sz="3200" i="1" dirty="0" err="1" smtClean="0">
                <a:solidFill>
                  <a:srgbClr val="FF0000"/>
                </a:solidFill>
                <a:latin typeface="Times New Roman" pitchFamily="18" charset="0"/>
                <a:cs typeface="Times New Roman" pitchFamily="18" charset="0"/>
              </a:rPr>
              <a:t>Trả</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lời:Bà</a:t>
            </a:r>
            <a:r>
              <a:rPr lang="en-US" sz="3200" i="1" dirty="0" smtClean="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mong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cần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ngựa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êm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7756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90550"/>
            <a:ext cx="8382000" cy="1200329"/>
          </a:xfrm>
          <a:prstGeom prst="rect">
            <a:avLst/>
          </a:prstGeom>
          <a:noFill/>
        </p:spPr>
        <p:txBody>
          <a:bodyPr wrap="square" rtlCol="0">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vậy</a:t>
            </a:r>
            <a:r>
              <a:rPr lang="en-US" sz="3600" b="1" dirty="0">
                <a:latin typeface="Times New Roman" pitchFamily="18" charset="0"/>
                <a:cs typeface="Times New Roman" pitchFamily="18" charset="0"/>
              </a:rPr>
              <a:t>? </a:t>
            </a:r>
          </a:p>
        </p:txBody>
      </p:sp>
      <p:sp>
        <p:nvSpPr>
          <p:cNvPr id="3" name="TextBox 2"/>
          <p:cNvSpPr txBox="1"/>
          <p:nvPr/>
        </p:nvSpPr>
        <p:spPr>
          <a:xfrm>
            <a:off x="228600" y="1733550"/>
            <a:ext cx="8686800" cy="369332"/>
          </a:xfrm>
          <a:prstGeom prst="rect">
            <a:avLst/>
          </a:prstGeom>
          <a:noFill/>
        </p:spPr>
        <p:txBody>
          <a:bodyPr wrap="square" rtlCol="0">
            <a:spAutoFit/>
          </a:bodyPr>
          <a:lstStyle/>
          <a:p>
            <a:endParaRPr lang="en-US" dirty="0"/>
          </a:p>
        </p:txBody>
      </p:sp>
      <p:sp>
        <p:nvSpPr>
          <p:cNvPr id="4" name="TextBox 3"/>
          <p:cNvSpPr txBox="1"/>
          <p:nvPr/>
        </p:nvSpPr>
        <p:spPr>
          <a:xfrm>
            <a:off x="1143000" y="2267466"/>
            <a:ext cx="7315200" cy="1200329"/>
          </a:xfrm>
          <a:prstGeom prst="rect">
            <a:avLst/>
          </a:prstGeom>
          <a:noFill/>
        </p:spPr>
        <p:txBody>
          <a:bodyPr wrap="square" rtlCol="0">
            <a:spAutoFit/>
          </a:bodyPr>
          <a:lstStyle/>
          <a:p>
            <a:r>
              <a:rPr lang="en-US" sz="3600" i="1" dirty="0" err="1" smtClean="0">
                <a:solidFill>
                  <a:srgbClr val="FF0000"/>
                </a:solidFill>
                <a:latin typeface="Times New Roman" pitchFamily="18" charset="0"/>
                <a:cs typeface="Times New Roman" pitchFamily="18" charset="0"/>
              </a:rPr>
              <a:t>Trả</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lời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Vì</a:t>
            </a:r>
            <a:r>
              <a:rPr lang="en-US" sz="3600" i="1" dirty="0" smtClean="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ngựa</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rất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xóc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ấy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cụ</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già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sẽ</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ốm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mất</a:t>
            </a:r>
            <a:r>
              <a:rPr lang="en-US" sz="36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69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8100"/>
            <a:ext cx="8915400"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5: </a:t>
            </a:r>
            <a:r>
              <a:rPr lang="en-US" sz="4000" b="1" dirty="0" err="1">
                <a:latin typeface="Times New Roman" pitchFamily="18" charset="0"/>
                <a:cs typeface="Times New Roman" pitchFamily="18" charset="0"/>
              </a:rPr>
              <a:t>Nhờ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thực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hiện</a:t>
            </a:r>
            <a:r>
              <a:rPr lang="en-US" sz="4000" b="1" dirty="0">
                <a:latin typeface="Times New Roman" pitchFamily="18" charset="0"/>
                <a:cs typeface="Times New Roman" pitchFamily="18" charset="0"/>
              </a:rPr>
              <a:t>? </a:t>
            </a:r>
          </a:p>
        </p:txBody>
      </p:sp>
      <p:sp>
        <p:nvSpPr>
          <p:cNvPr id="3" name="Text Box 7"/>
          <p:cNvSpPr txBox="1">
            <a:spLocks noChangeArrowheads="1"/>
          </p:cNvSpPr>
          <p:nvPr/>
        </p:nvSpPr>
        <p:spPr bwMode="auto">
          <a:xfrm>
            <a:off x="0" y="1352550"/>
            <a:ext cx="1013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Nhờ</a:t>
            </a:r>
            <a:r>
              <a:rPr lang="en-US" sz="4000" dirty="0">
                <a:latin typeface="Times New Roman" pitchFamily="18" charset="0"/>
              </a:rPr>
              <a:t> </a:t>
            </a:r>
            <a:r>
              <a:rPr lang="en-US" sz="4000" dirty="0" err="1">
                <a:latin typeface="Times New Roman" pitchFamily="18" charset="0"/>
              </a:rPr>
              <a:t>óc</a:t>
            </a:r>
            <a:r>
              <a:rPr lang="en-US" sz="4000" dirty="0">
                <a:latin typeface="Times New Roman" pitchFamily="18" charset="0"/>
              </a:rPr>
              <a:t> </a:t>
            </a:r>
            <a:r>
              <a:rPr lang="en-US" sz="4000" dirty="0" err="1">
                <a:latin typeface="Times New Roman" pitchFamily="18" charset="0"/>
              </a:rPr>
              <a:t>sáng</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kì</a:t>
            </a:r>
            <a:r>
              <a:rPr lang="en-US" sz="4000" dirty="0">
                <a:latin typeface="Times New Roman" pitchFamily="18" charset="0"/>
              </a:rPr>
              <a:t> </a:t>
            </a:r>
            <a:r>
              <a:rPr lang="en-US" sz="4000" dirty="0" err="1">
                <a:latin typeface="Times New Roman" pitchFamily="18" charset="0"/>
              </a:rPr>
              <a:t>diệu</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a:t>
            </a:r>
          </a:p>
        </p:txBody>
      </p:sp>
      <p:sp>
        <p:nvSpPr>
          <p:cNvPr id="4" name="Text Box 8"/>
          <p:cNvSpPr txBox="1">
            <a:spLocks noChangeArrowheads="1"/>
          </p:cNvSpPr>
          <p:nvPr/>
        </p:nvSpPr>
        <p:spPr bwMode="auto">
          <a:xfrm>
            <a:off x="-25400" y="2114550"/>
            <a:ext cx="939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quan</a:t>
            </a:r>
            <a:r>
              <a:rPr lang="en-US" sz="4000" dirty="0">
                <a:latin typeface="Times New Roman" pitchFamily="18" charset="0"/>
              </a:rPr>
              <a:t> </a:t>
            </a:r>
            <a:r>
              <a:rPr lang="en-US" sz="4000" dirty="0" err="1">
                <a:latin typeface="Times New Roman" pitchFamily="18" charset="0"/>
              </a:rPr>
              <a:t>tâm</a:t>
            </a:r>
            <a:r>
              <a:rPr lang="en-US" sz="4000" dirty="0">
                <a:latin typeface="Times New Roman" pitchFamily="18" charset="0"/>
              </a:rPr>
              <a:t> </a:t>
            </a:r>
            <a:r>
              <a:rPr lang="en-US" sz="4000" dirty="0" err="1">
                <a:latin typeface="Times New Roman" pitchFamily="18" charset="0"/>
              </a:rPr>
              <a:t>đến</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 </a:t>
            </a:r>
          </a:p>
        </p:txBody>
      </p:sp>
      <p:sp>
        <p:nvSpPr>
          <p:cNvPr id="5" name="Text Box 9"/>
          <p:cNvSpPr txBox="1">
            <a:spLocks noChangeArrowheads="1"/>
          </p:cNvSpPr>
          <p:nvPr/>
        </p:nvSpPr>
        <p:spPr bwMode="auto">
          <a:xfrm>
            <a:off x="0" y="2854186"/>
            <a:ext cx="9287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lao</a:t>
            </a:r>
            <a:r>
              <a:rPr lang="en-US" sz="4000" dirty="0">
                <a:latin typeface="Times New Roman" pitchFamily="18" charset="0"/>
              </a:rPr>
              <a:t> </a:t>
            </a:r>
            <a:r>
              <a:rPr lang="en-US" sz="4000" dirty="0" err="1">
                <a:latin typeface="Times New Roman" pitchFamily="18" charset="0"/>
              </a:rPr>
              <a:t>động</a:t>
            </a:r>
            <a:r>
              <a:rPr lang="en-US" sz="4000" dirty="0">
                <a:latin typeface="Times New Roman" pitchFamily="18" charset="0"/>
              </a:rPr>
              <a:t> </a:t>
            </a:r>
            <a:r>
              <a:rPr lang="en-US" sz="4000" dirty="0" err="1">
                <a:latin typeface="Times New Roman" pitchFamily="18" charset="0"/>
              </a:rPr>
              <a:t>miệt</a:t>
            </a:r>
            <a:r>
              <a:rPr lang="en-US" sz="4000" dirty="0">
                <a:latin typeface="Times New Roman" pitchFamily="18" charset="0"/>
              </a:rPr>
              <a:t> </a:t>
            </a:r>
            <a:r>
              <a:rPr lang="en-US" sz="4000" dirty="0" err="1">
                <a:latin typeface="Times New Roman" pitchFamily="18" charset="0"/>
              </a:rPr>
              <a:t>mài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a:t>
            </a:r>
            <a:r>
              <a:rPr lang="en-US" sz="4000" dirty="0" err="1">
                <a:latin typeface="Times New Roman" pitchFamily="18" charset="0"/>
              </a:rPr>
              <a:t>nhà</a:t>
            </a:r>
            <a:r>
              <a:rPr lang="en-US" sz="4000" dirty="0">
                <a:latin typeface="Times New Roman" pitchFamily="18" charset="0"/>
              </a:rPr>
              <a:t> </a:t>
            </a:r>
            <a:r>
              <a:rPr lang="en-US" sz="4000" dirty="0" err="1">
                <a:latin typeface="Times New Roman" pitchFamily="18" charset="0"/>
              </a:rPr>
              <a:t>bác</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để</a:t>
            </a:r>
            <a:r>
              <a:rPr lang="en-US" sz="4000" dirty="0">
                <a:latin typeface="Times New Roman" pitchFamily="18" charset="0"/>
              </a:rPr>
              <a:t> </a:t>
            </a:r>
            <a:r>
              <a:rPr lang="en-US" sz="4000" dirty="0" err="1">
                <a:latin typeface="Times New Roman" pitchFamily="18" charset="0"/>
              </a:rPr>
              <a:t>thực</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lời</a:t>
            </a:r>
            <a:r>
              <a:rPr lang="en-US" sz="4000" dirty="0">
                <a:latin typeface="Times New Roman" pitchFamily="18" charset="0"/>
              </a:rPr>
              <a:t> </a:t>
            </a:r>
            <a:r>
              <a:rPr lang="en-US" sz="4000" dirty="0" err="1">
                <a:latin typeface="Times New Roman" pitchFamily="18" charset="0"/>
              </a:rPr>
              <a:t>hứa</a:t>
            </a:r>
            <a:r>
              <a:rPr lang="en-US" sz="4000" dirty="0">
                <a:latin typeface="Times New Roman" pitchFamily="18" charset="0"/>
              </a:rPr>
              <a:t>.</a:t>
            </a:r>
          </a:p>
        </p:txBody>
      </p:sp>
      <p:sp>
        <p:nvSpPr>
          <p:cNvPr id="6" name="Text Box 10"/>
          <p:cNvSpPr txBox="1">
            <a:spLocks noChangeArrowheads="1"/>
          </p:cNvSpPr>
          <p:nvPr/>
        </p:nvSpPr>
        <p:spPr bwMode="auto">
          <a:xfrm>
            <a:off x="0" y="4177625"/>
            <a:ext cx="6324600"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a:t>
            </a:r>
            <a:r>
              <a:rPr lang="en-US" sz="4000" dirty="0">
                <a:latin typeface="Times New Roman" pitchFamily="18" charset="0"/>
              </a:rPr>
              <a:t> 3 ý </a:t>
            </a:r>
            <a:r>
              <a:rPr lang="en-US" sz="4000" dirty="0" err="1">
                <a:latin typeface="Times New Roman" pitchFamily="18" charset="0"/>
              </a:rPr>
              <a:t>trên</a:t>
            </a:r>
            <a:r>
              <a:rPr lang="en-US" sz="4000" dirty="0">
                <a:latin typeface="Times New Roman" pitchFamily="18" charset="0"/>
              </a:rPr>
              <a:t> </a:t>
            </a:r>
            <a:r>
              <a:rPr lang="en-US" sz="4000" dirty="0" err="1">
                <a:latin typeface="Times New Roman" pitchFamily="18" charset="0"/>
              </a:rPr>
              <a:t>đều</a:t>
            </a:r>
            <a:r>
              <a:rPr lang="en-US" sz="4000" dirty="0">
                <a:latin typeface="Times New Roman" pitchFamily="18" charset="0"/>
              </a:rPr>
              <a:t> </a:t>
            </a:r>
            <a:r>
              <a:rPr lang="en-US" sz="4000" dirty="0" err="1">
                <a:latin typeface="Times New Roman" pitchFamily="18" charset="0"/>
              </a:rPr>
              <a:t>đúng</a:t>
            </a:r>
            <a:r>
              <a:rPr lang="en-US" sz="4000" dirty="0">
                <a:latin typeface="Times New Roman" pitchFamily="18" charset="0"/>
              </a:rPr>
              <a:t>.</a:t>
            </a:r>
          </a:p>
        </p:txBody>
      </p:sp>
      <p:sp>
        <p:nvSpPr>
          <p:cNvPr id="7" name="Oval 6"/>
          <p:cNvSpPr/>
          <p:nvPr/>
        </p:nvSpPr>
        <p:spPr>
          <a:xfrm>
            <a:off x="0" y="4177625"/>
            <a:ext cx="609600"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51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a:stretch>
        </a:blipFill>
        <a:effectLst/>
      </p:bgPr>
    </p:bg>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24100" y="1504950"/>
            <a:ext cx="6896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i="1" dirty="0" err="1">
                <a:latin typeface="Times New Roman" pitchFamily="18" charset="0"/>
                <a:cs typeface="Times New Roman" pitchFamily="18" charset="0"/>
              </a:rPr>
              <a:t>Miệt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mài</a:t>
            </a:r>
            <a:r>
              <a:rPr lang="en-US" sz="4000" b="1" i="1" dirty="0">
                <a:latin typeface="Times New Roman" pitchFamily="18" charset="0"/>
                <a:cs typeface="Times New Roman" pitchFamily="18" charset="0"/>
              </a:rPr>
              <a:t>: </a:t>
            </a:r>
            <a:r>
              <a:rPr lang="vi-VN" sz="4000" dirty="0">
                <a:latin typeface="Times New Roman" pitchFamily="18" charset="0"/>
                <a:cs typeface="Times New Roman" pitchFamily="18" charset="0"/>
              </a:rPr>
              <a:t>Ở trạng thái tập trung và bị lôi cuốn vào công việc đến mức như không một lúc nào có thể rời ra.</a:t>
            </a:r>
            <a:endParaRPr lang="en-US" sz="4000" dirty="0">
              <a:latin typeface="Times New Roman" pitchFamily="18" charset="0"/>
              <a:cs typeface="Times New Roman" pitchFamily="18" charset="0"/>
            </a:endParaRPr>
          </a:p>
          <a:p>
            <a:r>
              <a:rPr lang="en-US" sz="4000" dirty="0" err="1">
                <a:solidFill>
                  <a:srgbClr val="7030A0"/>
                </a:solidFill>
                <a:latin typeface="Times New Roman" pitchFamily="18" charset="0"/>
                <a:cs typeface="Times New Roman" pitchFamily="18" charset="0"/>
              </a:rPr>
              <a:t>Ví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dụ</a:t>
            </a:r>
            <a:r>
              <a:rPr lang="en-US" sz="4000" dirty="0">
                <a:solidFill>
                  <a:srgbClr val="7030A0"/>
                </a:solidFill>
                <a:latin typeface="Times New Roman" pitchFamily="18" charset="0"/>
                <a:cs typeface="Times New Roman" pitchFamily="18" charset="0"/>
              </a:rPr>
              <a:t>:</a:t>
            </a:r>
            <a:r>
              <a:rPr lang="vi-VN" sz="4000" dirty="0">
                <a:solidFill>
                  <a:srgbClr val="7030A0"/>
                </a:solidFill>
                <a:latin typeface="Times New Roman" pitchFamily="18" charset="0"/>
                <a:cs typeface="Times New Roman" pitchFamily="18" charset="0"/>
              </a:rPr>
              <a:t> Học tập miệt mài.</a:t>
            </a:r>
            <a:endParaRPr lang="en-US" sz="4000" dirty="0">
              <a:solidFill>
                <a:srgbClr val="7030A0"/>
              </a:solidFill>
              <a:latin typeface="Times New Roman" pitchFamily="18" charset="0"/>
              <a:cs typeface="Times New Roman" pitchFamily="18" charset="0"/>
            </a:endParaRPr>
          </a:p>
        </p:txBody>
      </p:sp>
      <p:sp>
        <p:nvSpPr>
          <p:cNvPr id="3" name="5-Point Star 2">
            <a:hlinkClick r:id="rId3" action="ppaction://hlinksldjump"/>
          </p:cNvPr>
          <p:cNvSpPr/>
          <p:nvPr/>
        </p:nvSpPr>
        <p:spPr>
          <a:xfrm>
            <a:off x="8305800" y="455295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3390900" y="339864"/>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dirty="0" err="1" smtClean="0">
                <a:solidFill>
                  <a:schemeClr val="accent6">
                    <a:lumMod val="75000"/>
                  </a:schemeClr>
                </a:solidFill>
                <a:latin typeface="Times New Roman" pitchFamily="18" charset="0"/>
                <a:cs typeface="Times New Roman" pitchFamily="18" charset="0"/>
              </a:rPr>
              <a:t>Em</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hiểu</a:t>
            </a:r>
            <a:r>
              <a:rPr lang="en-US" sz="4000" b="1" dirty="0" smtClean="0">
                <a:solidFill>
                  <a:schemeClr val="accent6">
                    <a:lumMod val="75000"/>
                  </a:schemeClr>
                </a:solidFill>
                <a:latin typeface="Times New Roman" pitchFamily="18" charset="0"/>
                <a:cs typeface="Times New Roman" pitchFamily="18" charset="0"/>
              </a:rPr>
              <a:t> </a:t>
            </a:r>
            <a:r>
              <a:rPr lang="en-US" sz="4000" b="1" i="1" dirty="0" err="1">
                <a:solidFill>
                  <a:schemeClr val="accent6">
                    <a:lumMod val="75000"/>
                  </a:schemeClr>
                </a:solidFill>
                <a:latin typeface="Times New Roman" pitchFamily="18" charset="0"/>
                <a:cs typeface="Times New Roman" pitchFamily="18" charset="0"/>
              </a:rPr>
              <a:t>m</a:t>
            </a:r>
            <a:r>
              <a:rPr lang="en-US" sz="4000" b="1" i="1" dirty="0" err="1" smtClean="0">
                <a:solidFill>
                  <a:schemeClr val="accent6">
                    <a:lumMod val="75000"/>
                  </a:schemeClr>
                </a:solidFill>
                <a:latin typeface="Times New Roman" pitchFamily="18" charset="0"/>
                <a:cs typeface="Times New Roman" pitchFamily="18" charset="0"/>
              </a:rPr>
              <a:t>iệt</a:t>
            </a:r>
            <a:r>
              <a:rPr lang="en-US" sz="4000" b="1" i="1" dirty="0" smtClean="0">
                <a:solidFill>
                  <a:schemeClr val="accent6">
                    <a:lumMod val="75000"/>
                  </a:schemeClr>
                </a:solidFill>
                <a:latin typeface="Times New Roman" pitchFamily="18" charset="0"/>
                <a:cs typeface="Times New Roman" pitchFamily="18" charset="0"/>
              </a:rPr>
              <a:t> </a:t>
            </a:r>
            <a:r>
              <a:rPr lang="en-US" sz="4000" b="1" i="1" dirty="0" err="1" smtClean="0">
                <a:solidFill>
                  <a:schemeClr val="accent6">
                    <a:lumMod val="75000"/>
                  </a:schemeClr>
                </a:solidFill>
                <a:latin typeface="Times New Roman" pitchFamily="18" charset="0"/>
                <a:cs typeface="Times New Roman" pitchFamily="18" charset="0"/>
              </a:rPr>
              <a:t>mài</a:t>
            </a:r>
            <a:r>
              <a:rPr lang="en-US" sz="4000" b="1" i="1" dirty="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là</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gì</a:t>
            </a:r>
            <a:r>
              <a:rPr lang="en-US" sz="4000" b="1" dirty="0" smtClean="0">
                <a:solidFill>
                  <a:schemeClr val="accent6">
                    <a:lumMod val="75000"/>
                  </a:schemeClr>
                </a:solidFill>
                <a:latin typeface="Times New Roman" pitchFamily="18" charset="0"/>
                <a:cs typeface="Times New Roman" pitchFamily="18" charset="0"/>
              </a:rPr>
              <a:t>?</a:t>
            </a:r>
            <a:endParaRPr lang="en-US" sz="40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68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15" y="0"/>
            <a:ext cx="9091083"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6: Theo </a:t>
            </a:r>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ích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p>
        </p:txBody>
      </p:sp>
      <p:sp>
        <p:nvSpPr>
          <p:cNvPr id="3" name="Rectangle 2"/>
          <p:cNvSpPr>
            <a:spLocks noChangeArrowheads="1"/>
          </p:cNvSpPr>
          <p:nvPr/>
        </p:nvSpPr>
        <p:spPr bwMode="auto">
          <a:xfrm>
            <a:off x="19049" y="1312856"/>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Khoa</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endParaRPr lang="en-US" sz="4000" dirty="0">
              <a:latin typeface="Times New Roman" pitchFamily="18" charset="0"/>
            </a:endParaRPr>
          </a:p>
        </p:txBody>
      </p:sp>
      <p:sp>
        <p:nvSpPr>
          <p:cNvPr id="4" name="Rectangle 3"/>
          <p:cNvSpPr>
            <a:spLocks noChangeArrowheads="1"/>
          </p:cNvSpPr>
          <p:nvPr/>
        </p:nvSpPr>
        <p:spPr bwMode="auto">
          <a:xfrm>
            <a:off x="52916" y="1883764"/>
            <a:ext cx="9091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thiện</a:t>
            </a:r>
            <a:r>
              <a:rPr lang="en-US" sz="4000" dirty="0">
                <a:latin typeface="Times New Roman" pitchFamily="18" charset="0"/>
              </a:rPr>
              <a:t> </a:t>
            </a:r>
            <a:r>
              <a:rPr lang="en-US" sz="4000" dirty="0" err="1">
                <a:latin typeface="Times New Roman" pitchFamily="18" charset="0"/>
              </a:rPr>
              <a:t>cuộc</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endParaRPr lang="en-US" sz="4000" dirty="0">
              <a:latin typeface="Times New Roman" pitchFamily="18" charset="0"/>
            </a:endParaRPr>
          </a:p>
        </p:txBody>
      </p:sp>
      <p:sp>
        <p:nvSpPr>
          <p:cNvPr id="5" name="Rectangle 4"/>
          <p:cNvSpPr>
            <a:spLocks noChangeArrowheads="1"/>
          </p:cNvSpPr>
          <p:nvPr/>
        </p:nvSpPr>
        <p:spPr bwMode="auto">
          <a:xfrm>
            <a:off x="42332" y="2495550"/>
            <a:ext cx="91778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Làm</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6" name="Rectangle 5"/>
          <p:cNvSpPr>
            <a:spLocks noChangeArrowheads="1"/>
          </p:cNvSpPr>
          <p:nvPr/>
        </p:nvSpPr>
        <p:spPr bwMode="auto">
          <a:xfrm>
            <a:off x="35982" y="3638550"/>
            <a:ext cx="96414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r>
              <a:rPr lang="en-US" sz="4000" dirty="0">
                <a:latin typeface="Times New Roman" pitchFamily="18" charset="0"/>
              </a:rPr>
              <a:t>, </a:t>
            </a:r>
            <a:r>
              <a:rPr lang="en-US" sz="4000" dirty="0" err="1">
                <a:latin typeface="Times New Roman" pitchFamily="18" charset="0"/>
              </a:rPr>
              <a:t>giúp</a:t>
            </a:r>
            <a:r>
              <a:rPr lang="en-US" sz="4000" dirty="0">
                <a:latin typeface="Times New Roman" pitchFamily="18" charset="0"/>
              </a:rPr>
              <a:t> </a:t>
            </a:r>
            <a:r>
              <a:rPr lang="en-US" sz="4000" dirty="0" err="1">
                <a:latin typeface="Times New Roman" pitchFamily="18" charset="0"/>
              </a:rPr>
              <a:t>đời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đại</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7" name="Oval 6"/>
          <p:cNvSpPr/>
          <p:nvPr/>
        </p:nvSpPr>
        <p:spPr>
          <a:xfrm>
            <a:off x="0" y="3714750"/>
            <a:ext cx="632885" cy="5855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9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a:stretch>
        </a:blipFill>
        <a:effectLst/>
      </p:bgPr>
    </p:bg>
    <p:spTree>
      <p:nvGrpSpPr>
        <p:cNvPr id="1" name=""/>
        <p:cNvGrpSpPr/>
        <p:nvPr/>
      </p:nvGrpSpPr>
      <p:grpSpPr>
        <a:xfrm>
          <a:off x="0" y="0"/>
          <a:ext cx="0" cy="0"/>
          <a:chOff x="0" y="0"/>
          <a:chExt cx="0" cy="0"/>
        </a:xfrm>
      </p:grpSpPr>
      <p:sp>
        <p:nvSpPr>
          <p:cNvPr id="4" name="Rectangle 3"/>
          <p:cNvSpPr/>
          <p:nvPr/>
        </p:nvSpPr>
        <p:spPr>
          <a:xfrm>
            <a:off x="0" y="-179"/>
            <a:ext cx="9144000" cy="1200329"/>
          </a:xfrm>
          <a:prstGeom prst="rect">
            <a:avLst/>
          </a:prstGeom>
        </p:spPr>
        <p:txBody>
          <a:bodyPr wrap="square">
            <a:spAutoFit/>
          </a:bodyPr>
          <a:lstStyle/>
          <a:p>
            <a:pPr algn="ct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hai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14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2022</a:t>
            </a:r>
            <a:endParaRPr lang="en-US" sz="2400" b="1"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endParaRPr lang="en-US" sz="2400" b="1" dirty="0">
              <a:latin typeface="Times New Roman" pitchFamily="18" charset="0"/>
              <a:cs typeface="Times New Roman" pitchFamily="18" charset="0"/>
            </a:endParaRPr>
          </a:p>
          <a:p>
            <a:pPr algn="ct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cụ</a:t>
            </a:r>
            <a:r>
              <a:rPr lang="en-US" sz="2400" b="1" dirty="0">
                <a:solidFill>
                  <a:srgbClr val="FF0000"/>
                </a:solidFill>
                <a:latin typeface="Times New Roman" pitchFamily="18" charset="0"/>
                <a:cs typeface="Times New Roman" pitchFamily="18" charset="0"/>
              </a:rPr>
              <a:t> </a:t>
            </a:r>
          </a:p>
        </p:txBody>
      </p:sp>
      <p:sp>
        <p:nvSpPr>
          <p:cNvPr id="5" name="TextBox 4"/>
          <p:cNvSpPr txBox="1"/>
          <p:nvPr/>
        </p:nvSpPr>
        <p:spPr>
          <a:xfrm>
            <a:off x="6477000" y="937796"/>
            <a:ext cx="30480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Theo </a:t>
            </a:r>
            <a:r>
              <a:rPr lang="en-US" sz="1600" dirty="0" err="1" smtClean="0">
                <a:latin typeface="Times New Roman" panose="02020603050405020304" pitchFamily="18" charset="0"/>
                <a:cs typeface="Times New Roman" panose="02020603050405020304" pitchFamily="18" charset="0"/>
              </a:rPr>
              <a:t>TRUYỆN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ĐỌC</a:t>
            </a:r>
            <a:r>
              <a:rPr lang="en-US" sz="1600" dirty="0" smtClean="0">
                <a:latin typeface="Times New Roman" panose="02020603050405020304" pitchFamily="18" charset="0"/>
                <a:cs typeface="Times New Roman" panose="02020603050405020304" pitchFamily="18" charset="0"/>
              </a:rPr>
              <a:t> 3, 1995</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1000" r="-6000" b="-29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52500" y="1276350"/>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smtClean="0">
                <a:solidFill>
                  <a:schemeClr val="bg1"/>
                </a:solidFill>
                <a:latin typeface="Times New Roman" pitchFamily="18" charset="0"/>
                <a:cs typeface="Times New Roman" pitchFamily="18" charset="0"/>
              </a:rPr>
              <a:t>Nội</a:t>
            </a:r>
            <a:r>
              <a:rPr lang="en-US" sz="2200" b="1" dirty="0" smtClean="0">
                <a:solidFill>
                  <a:schemeClr val="bg1"/>
                </a:solidFill>
                <a:latin typeface="Times New Roman" pitchFamily="18" charset="0"/>
                <a:cs typeface="Times New Roman" pitchFamily="18" charset="0"/>
              </a:rPr>
              <a:t> dung</a:t>
            </a:r>
            <a:r>
              <a:rPr lang="en-US" sz="2200" b="1" dirty="0" smtClean="0">
                <a:solidFill>
                  <a:srgbClr val="FFFF00"/>
                </a:solidFill>
                <a:latin typeface="Times New Roman" pitchFamily="18" charset="0"/>
                <a:cs typeface="Times New Roman" pitchFamily="18" charset="0"/>
              </a:rPr>
              <a:t>: Ca </a:t>
            </a:r>
            <a:r>
              <a:rPr lang="en-US" sz="2200" b="1" dirty="0" err="1" smtClean="0">
                <a:solidFill>
                  <a:srgbClr val="FFFF00"/>
                </a:solidFill>
                <a:latin typeface="Times New Roman" pitchFamily="18" charset="0"/>
                <a:cs typeface="Times New Roman" pitchFamily="18" charset="0"/>
              </a:rPr>
              <a:t>ngợi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nhà</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bác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học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vĩ</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đại</a:t>
            </a:r>
            <a:r>
              <a:rPr lang="en-US" sz="2200" b="1" dirty="0" smtClean="0">
                <a:solidFill>
                  <a:srgbClr val="FFFF00"/>
                </a:solidFill>
                <a:latin typeface="Times New Roman" pitchFamily="18" charset="0"/>
                <a:cs typeface="Times New Roman" pitchFamily="18" charset="0"/>
              </a:rPr>
              <a:t> Ê-</a:t>
            </a:r>
            <a:r>
              <a:rPr lang="en-US" sz="2200" b="1" dirty="0" err="1" smtClean="0">
                <a:solidFill>
                  <a:srgbClr val="FFFF00"/>
                </a:solidFill>
                <a:latin typeface="Times New Roman" pitchFamily="18" charset="0"/>
                <a:cs typeface="Times New Roman" pitchFamily="18" charset="0"/>
              </a:rPr>
              <a:t>đi</a:t>
            </a:r>
            <a:r>
              <a:rPr lang="en-US" sz="2200" b="1" dirty="0" smtClean="0">
                <a:solidFill>
                  <a:srgbClr val="FFFF00"/>
                </a:solidFill>
                <a:latin typeface="Times New Roman" pitchFamily="18" charset="0"/>
                <a:cs typeface="Times New Roman" pitchFamily="18" charset="0"/>
              </a:rPr>
              <a:t>-</a:t>
            </a:r>
            <a:r>
              <a:rPr lang="en-US" sz="2200" b="1" dirty="0" err="1" smtClean="0">
                <a:solidFill>
                  <a:srgbClr val="FFFF00"/>
                </a:solidFill>
                <a:latin typeface="Times New Roman" pitchFamily="18" charset="0"/>
                <a:cs typeface="Times New Roman" pitchFamily="18" charset="0"/>
              </a:rPr>
              <a:t>xơn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giàu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sáng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kiến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luôn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mong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muốn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đem</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khoa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học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phục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vụ</a:t>
            </a:r>
            <a:r>
              <a:rPr lang="en-US" sz="2200" b="1" dirty="0" smtClean="0">
                <a:solidFill>
                  <a:srgbClr val="FFFF00"/>
                </a:solidFill>
                <a:latin typeface="Times New Roman" pitchFamily="18" charset="0"/>
                <a:cs typeface="Times New Roman" pitchFamily="18" charset="0"/>
              </a:rPr>
              <a:t> con </a:t>
            </a:r>
            <a:r>
              <a:rPr lang="en-US" sz="2200" b="1" dirty="0" err="1" smtClean="0">
                <a:solidFill>
                  <a:srgbClr val="FFFF00"/>
                </a:solidFill>
                <a:latin typeface="Times New Roman" pitchFamily="18" charset="0"/>
                <a:cs typeface="Times New Roman" pitchFamily="18" charset="0"/>
              </a:rPr>
              <a:t>người</a:t>
            </a:r>
            <a:r>
              <a:rPr lang="en-US" sz="2200" b="1" dirty="0" smtClean="0">
                <a:solidFill>
                  <a:srgbClr val="FFFF00"/>
                </a:solidFill>
                <a:latin typeface="Times New Roman" pitchFamily="18" charset="0"/>
                <a:cs typeface="Times New Roman" pitchFamily="18" charset="0"/>
              </a:rPr>
              <a:t>.</a:t>
            </a:r>
            <a:endParaRPr lang="en-US" sz="2200" b="1" dirty="0">
              <a:solidFill>
                <a:srgbClr val="FFFF00"/>
              </a:solidFill>
              <a:latin typeface="Times New Roman" pitchFamily="18" charset="0"/>
              <a:cs typeface="Times New Roman" pitchFamily="18" charset="0"/>
            </a:endParaRPr>
          </a:p>
        </p:txBody>
      </p:sp>
      <p:sp>
        <p:nvSpPr>
          <p:cNvPr id="2" name="Rectangle 1"/>
          <p:cNvSpPr/>
          <p:nvPr/>
        </p:nvSpPr>
        <p:spPr>
          <a:xfrm>
            <a:off x="2381250" y="133350"/>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hai</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14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đọc</a:t>
            </a:r>
            <a:r>
              <a:rPr lang="en-US" sz="2400" dirty="0">
                <a:solidFill>
                  <a:schemeClr val="bg1"/>
                </a:solidFill>
                <a:latin typeface="Times New Roman" pitchFamily="18" charset="0"/>
                <a:cs typeface="Times New Roman" pitchFamily="18" charset="0"/>
              </a:rPr>
              <a:t> - </a:t>
            </a:r>
            <a:r>
              <a:rPr lang="en-US" sz="2400" dirty="0" err="1">
                <a:solidFill>
                  <a:schemeClr val="bg1"/>
                </a:solidFill>
                <a:latin typeface="Times New Roman" pitchFamily="18" charset="0"/>
                <a:cs typeface="Times New Roman" pitchFamily="18" charset="0"/>
              </a:rPr>
              <a:t>Kể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chuyện</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Nhà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cụ</a:t>
            </a:r>
            <a:r>
              <a:rPr lang="en-US" sz="2400" dirty="0">
                <a:solidFill>
                  <a:schemeClr val="bg1"/>
                </a:solidFill>
                <a:latin typeface="Times New Roman" pitchFamily="18" charset="0"/>
                <a:cs typeface="Times New Roman" pitchFamily="18" charset="0"/>
              </a:rPr>
              <a:t> </a:t>
            </a:r>
          </a:p>
        </p:txBody>
      </p:sp>
      <p:sp>
        <p:nvSpPr>
          <p:cNvPr id="3" name="TextBox 2"/>
          <p:cNvSpPr txBox="1"/>
          <p:nvPr/>
        </p:nvSpPr>
        <p:spPr>
          <a:xfrm>
            <a:off x="1066800" y="2023467"/>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smtClean="0">
                <a:solidFill>
                  <a:schemeClr val="bg1"/>
                </a:solidFill>
                <a:latin typeface="Times New Roman" panose="02020603050405020304" pitchFamily="18" charset="0"/>
                <a:cs typeface="Times New Roman" panose="02020603050405020304" pitchFamily="18" charset="0"/>
              </a:rPr>
              <a:t>Luyện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smtClean="0">
                <a:solidFill>
                  <a:schemeClr val="bg1"/>
                </a:solidFill>
                <a:latin typeface="Times New Roman" panose="02020603050405020304" pitchFamily="18" charset="0"/>
                <a:cs typeface="Times New Roman" panose="02020603050405020304" pitchFamily="18" charset="0"/>
              </a:rPr>
              <a:t>Ê – </a:t>
            </a:r>
            <a:r>
              <a:rPr lang="en-US" sz="2200" b="1" dirty="0" err="1" smtClean="0">
                <a:solidFill>
                  <a:schemeClr val="bg1"/>
                </a:solidFill>
                <a:latin typeface="Times New Roman" panose="02020603050405020304" pitchFamily="18" charset="0"/>
                <a:cs typeface="Times New Roman" panose="02020603050405020304" pitchFamily="18" charset="0"/>
              </a:rPr>
              <a:t>đi</a:t>
            </a:r>
            <a:r>
              <a:rPr lang="en-US" sz="2200" b="1" dirty="0" smtClean="0">
                <a:solidFill>
                  <a:schemeClr val="bg1"/>
                </a:solidFill>
                <a:latin typeface="Times New Roman" panose="02020603050405020304" pitchFamily="18" charset="0"/>
                <a:cs typeface="Times New Roman" panose="02020603050405020304" pitchFamily="18" charset="0"/>
              </a:rPr>
              <a:t> – </a:t>
            </a:r>
            <a:r>
              <a:rPr lang="en-US" sz="2200" b="1" dirty="0" err="1" smtClean="0">
                <a:solidFill>
                  <a:schemeClr val="bg1"/>
                </a:solidFill>
                <a:latin typeface="Times New Roman" panose="02020603050405020304" pitchFamily="18" charset="0"/>
                <a:cs typeface="Times New Roman" panose="02020603050405020304" pitchFamily="18" charset="0"/>
              </a:rPr>
              <a:t>xơn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nhà</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bác</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học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lóe</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lên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cười</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móm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mém</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m</a:t>
            </a:r>
            <a:r>
              <a:rPr lang="en-US" sz="2200" b="1" dirty="0" err="1" smtClean="0">
                <a:solidFill>
                  <a:schemeClr val="bg1"/>
                </a:solidFill>
                <a:latin typeface="Times New Roman" panose="02020603050405020304" pitchFamily="18" charset="0"/>
                <a:cs typeface="Times New Roman" panose="02020603050405020304" pitchFamily="18" charset="0"/>
              </a:rPr>
              <a:t>iệt</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mài</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t</a:t>
            </a:r>
            <a:r>
              <a:rPr lang="en-US" sz="2200" b="1" dirty="0" err="1" smtClean="0">
                <a:solidFill>
                  <a:schemeClr val="bg1"/>
                </a:solidFill>
                <a:latin typeface="Times New Roman" panose="02020603050405020304" pitchFamily="18" charset="0"/>
                <a:cs typeface="Times New Roman" panose="02020603050405020304" pitchFamily="18" charset="0"/>
              </a:rPr>
              <a:t>hùm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thụp</a:t>
            </a:r>
            <a:endParaRPr lang="en-US" sz="22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5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6078"/>
            <a:ext cx="8229600" cy="3394472"/>
          </a:xfrm>
        </p:spPr>
        <p:txBody>
          <a:bodyPr>
            <a:noAutofit/>
          </a:bodyPr>
          <a:lstStyle/>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1: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đọc</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rãi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khoan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thai.</a:t>
            </a: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Đoạn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cụ</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chạp</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mệt</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Ê-</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xơn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ngạc</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nhiên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3: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reo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sáng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kiến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chợt</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loé</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bà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endParaRPr lang="en-US" sz="24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4: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hóm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hỉnh</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khởi</a:t>
            </a:r>
            <a:r>
              <a:rPr lang="en-US" sz="2400" b="1" dirty="0" smtClean="0">
                <a:ln w="11430"/>
                <a:effectLst>
                  <a:outerShdw blurRad="50800" dist="39000" dir="5460000" algn="tl">
                    <a:srgbClr val="000000">
                      <a:alpha val="38000"/>
                    </a:srgbClr>
                  </a:outerShdw>
                </a:effectLst>
                <a:latin typeface="Times New Roman" pitchFamily="18" charset="0"/>
                <a:cs typeface="Times New Roman" pitchFamily="18" charset="0"/>
              </a:rPr>
              <a:t>.</a:t>
            </a: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F19A0C6-888C-4CC5-9931-440444C351AE}"/>
              </a:ext>
            </a:extLst>
          </p:cNvPr>
          <p:cNvSpPr/>
          <p:nvPr/>
        </p:nvSpPr>
        <p:spPr>
          <a:xfrm>
            <a:off x="977081" y="295930"/>
            <a:ext cx="7239000"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spTree>
    <p:extLst>
      <p:ext uri="{BB962C8B-B14F-4D97-AF65-F5344CB8AC3E}">
        <p14:creationId xmlns:p14="http://schemas.microsoft.com/office/powerpoint/2010/main" val="27453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406956"/>
            <a:ext cx="92202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Nghe</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bỗng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reo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ơi</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nảy</a:t>
            </a:r>
            <a:r>
              <a:rPr lang="en-US" dirty="0">
                <a:latin typeface="Times New Roman" pitchFamily="18" charset="0"/>
                <a:cs typeface="Times New Roman" pitchFamily="18" charset="0"/>
              </a:rPr>
              <a:t> ra ý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bảo:</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nhé</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kẻo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lâu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5F19A0C6-888C-4CC5-9931-440444C351AE}"/>
              </a:ext>
            </a:extLst>
          </p:cNvPr>
          <p:cNvSpPr/>
          <p:nvPr/>
        </p:nvSpPr>
        <p:spPr>
          <a:xfrm>
            <a:off x="977081" y="57150"/>
            <a:ext cx="723900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cxnSp>
        <p:nvCxnSpPr>
          <p:cNvPr id="4" name="Straight Connector 3"/>
          <p:cNvCxnSpPr/>
          <p:nvPr/>
        </p:nvCxnSpPr>
        <p:spPr>
          <a:xfrm>
            <a:off x="2667000" y="14287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24600" y="9715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0" y="19621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2876550"/>
            <a:ext cx="289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 y="333375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417195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15200" y="462915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8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2074" y="477897"/>
            <a:ext cx="2739853" cy="769441"/>
          </a:xfrm>
          <a:prstGeom prst="rect">
            <a:avLst/>
          </a:prstGeom>
          <a:noFill/>
        </p:spPr>
        <p:txBody>
          <a:bodyPr wrap="none">
            <a:spAutoFit/>
          </a:bodyPr>
          <a:lstStyle/>
          <a:p>
            <a:pPr algn="ctr">
              <a:defRPr/>
            </a:pP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chuyện</a:t>
            </a: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
        <p:nvSpPr>
          <p:cNvPr id="3" name="Rectangle 2"/>
          <p:cNvSpPr/>
          <p:nvPr/>
        </p:nvSpPr>
        <p:spPr>
          <a:xfrm>
            <a:off x="0" y="1333950"/>
            <a:ext cx="9144000" cy="584775"/>
          </a:xfrm>
          <a:prstGeom prst="rect">
            <a:avLst/>
          </a:prstGeom>
        </p:spPr>
        <p:txBody>
          <a:bodyPr>
            <a:spAutoFit/>
          </a:bodyPr>
          <a:lstStyle/>
          <a:p>
            <a:pPr algn="ctr">
              <a:defRPr/>
            </a:pPr>
            <a:r>
              <a:rPr lang="en-US" sz="32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pitchFamily="18" charset="0"/>
                <a:cs typeface="Times New Roman" pitchFamily="18" charset="0"/>
              </a:rPr>
              <a:t>NHÀ BÁC HỌC VÀ BÀ CỤ</a:t>
            </a:r>
          </a:p>
        </p:txBody>
      </p:sp>
      <p:sp>
        <p:nvSpPr>
          <p:cNvPr id="4" name="TextBox 3"/>
          <p:cNvSpPr txBox="1">
            <a:spLocks noChangeArrowheads="1"/>
          </p:cNvSpPr>
          <p:nvPr/>
        </p:nvSpPr>
        <p:spPr bwMode="auto">
          <a:xfrm>
            <a:off x="0" y="204183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endParaRPr lang="en-US" sz="2800" dirty="0">
              <a:latin typeface="Times New Roman" pitchFamily="18" charset="0"/>
              <a:cs typeface="Times New Roman" pitchFamily="18" charset="0"/>
            </a:endParaRPr>
          </a:p>
        </p:txBody>
      </p:sp>
      <p:sp>
        <p:nvSpPr>
          <p:cNvPr id="5" name="TextBox 4"/>
          <p:cNvSpPr txBox="1">
            <a:spLocks noChangeArrowheads="1"/>
          </p:cNvSpPr>
          <p:nvPr/>
        </p:nvSpPr>
        <p:spPr bwMode="auto">
          <a:xfrm>
            <a:off x="266700" y="2643247"/>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Gợi</a:t>
            </a:r>
            <a:r>
              <a:rPr lang="en-US" sz="3200" dirty="0" smtClean="0">
                <a:solidFill>
                  <a:srgbClr val="FF3300"/>
                </a:solidFill>
                <a:latin typeface="Times New Roman" pitchFamily="18" charset="0"/>
                <a:cs typeface="Times New Roman" pitchFamily="18" charset="0"/>
              </a:rPr>
              <a:t> ý: </a:t>
            </a:r>
            <a:r>
              <a:rPr lang="en-US" sz="3200" dirty="0" err="1" smtClean="0">
                <a:solidFill>
                  <a:srgbClr val="FF3300"/>
                </a:solidFill>
                <a:latin typeface="Times New Roman" pitchFamily="18" charset="0"/>
                <a:cs typeface="Times New Roman" pitchFamily="18" charset="0"/>
              </a:rPr>
              <a:t>câu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chuyện</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có</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mấy</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Nêu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nội</a:t>
            </a:r>
            <a:r>
              <a:rPr lang="en-US" sz="3200" dirty="0" smtClean="0">
                <a:solidFill>
                  <a:srgbClr val="FF3300"/>
                </a:solidFill>
                <a:latin typeface="Times New Roman" pitchFamily="18" charset="0"/>
                <a:cs typeface="Times New Roman" pitchFamily="18" charset="0"/>
              </a:rPr>
              <a:t> dung </a:t>
            </a:r>
            <a:r>
              <a:rPr lang="en-US" sz="3200" dirty="0" err="1" smtClean="0">
                <a:solidFill>
                  <a:srgbClr val="FF3300"/>
                </a:solidFill>
                <a:latin typeface="Times New Roman" pitchFamily="18" charset="0"/>
                <a:cs typeface="Times New Roman" pitchFamily="18" charset="0"/>
              </a:rPr>
              <a:t>từng</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Kể</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một</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em</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yêu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thích</a:t>
            </a:r>
            <a:r>
              <a:rPr lang="en-US" sz="3200" dirty="0">
                <a:solidFill>
                  <a:srgbClr val="FF3300"/>
                </a:solidFill>
                <a:latin typeface="Times New Roman" pitchFamily="18" charset="0"/>
                <a:cs typeface="Times New Roman" pitchFamily="18" charset="0"/>
              </a:rPr>
              <a:t>.</a:t>
            </a:r>
            <a:endParaRPr lang="en-US" sz="3200" dirty="0" smtClean="0">
              <a:solidFill>
                <a:srgbClr val="FF3300"/>
              </a:solidFill>
              <a:latin typeface="Times New Roman" pitchFamily="18" charset="0"/>
              <a:cs typeface="Times New Roman" pitchFamily="18" charset="0"/>
            </a:endParaRPr>
          </a:p>
          <a:p>
            <a:pPr marL="457200" indent="-457200">
              <a:buFont typeface="Arial" pitchFamily="34" charset="0"/>
              <a:buChar char="•"/>
            </a:pPr>
            <a:endParaRPr lang="en-US" sz="32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5582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chúng</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00" y="1123950"/>
            <a:ext cx="3581400" cy="3689541"/>
          </a:xfrm>
        </p:spPr>
      </p:pic>
    </p:spTree>
    <p:extLst>
      <p:ext uri="{BB962C8B-B14F-4D97-AF65-F5344CB8AC3E}">
        <p14:creationId xmlns:p14="http://schemas.microsoft.com/office/powerpoint/2010/main" val="2602880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AutoShape 9"/>
          <p:cNvSpPr>
            <a:spLocks noChangeArrowheads="1"/>
          </p:cNvSpPr>
          <p:nvPr/>
        </p:nvSpPr>
        <p:spPr bwMode="auto">
          <a:xfrm rot="10800000">
            <a:off x="228600" y="666750"/>
            <a:ext cx="8382000" cy="3047999"/>
          </a:xfrm>
          <a:prstGeom prst="wedgeRoundRectCallout">
            <a:avLst>
              <a:gd name="adj1" fmla="val -36260"/>
              <a:gd name="adj2" fmla="val -61421"/>
              <a:gd name="adj3" fmla="val 16667"/>
            </a:avLst>
          </a:prstGeom>
          <a:solidFill>
            <a:srgbClr val="F8F6A8"/>
          </a:solidFill>
          <a:ln w="9525">
            <a:solidFill>
              <a:schemeClr val="tx1"/>
            </a:solidFill>
            <a:miter lim="800000"/>
            <a:headEnd/>
            <a:tailEnd/>
          </a:ln>
        </p:spPr>
        <p:txBody>
          <a:bodyPr rot="10800000"/>
          <a:lstStyle/>
          <a:p>
            <a:pPr>
              <a:spcBef>
                <a:spcPct val="50000"/>
              </a:spcBef>
            </a:pPr>
            <a:endParaRPr lang="en-US" sz="1600" b="1" dirty="0" smtClean="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en-US" sz="2800" b="1" dirty="0" err="1">
                <a:latin typeface="Times New Roman" pitchFamily="18" charset="0"/>
                <a:cs typeface="Times New Roman" pitchFamily="18" charset="0"/>
              </a:rPr>
              <a:t>lần</a:t>
            </a:r>
            <a:r>
              <a:rPr lang="en-US" sz="2800" b="1" dirty="0" smtClean="0">
                <a:latin typeface="Times New Roman" pitchFamily="18" charset="0"/>
                <a:cs typeface="Times New Roman" pitchFamily="18" charset="0"/>
              </a:rPr>
              <a:t>.</a:t>
            </a:r>
          </a:p>
          <a:p>
            <a:pPr marL="285750" indent="-285750">
              <a:buFont typeface="Arial" pitchFamily="34" charset="0"/>
              <a:buChar char="•"/>
            </a:pPr>
            <a:r>
              <a:rPr lang="en-US" sz="2800" b="1" dirty="0" err="1" smtClean="0">
                <a:latin typeface="Times New Roman" pitchFamily="18" charset="0"/>
                <a:cs typeface="Times New Roman" pitchFamily="18" charset="0"/>
              </a:rPr>
              <a:t>Trả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285750" indent="-285750">
              <a:buFont typeface="Arial" pitchFamily="34" charset="0"/>
              <a:buChar char="•"/>
            </a:pP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nghe</a:t>
            </a:r>
            <a:r>
              <a:rPr lang="en-US" sz="2800" b="1" dirty="0" smtClean="0">
                <a:latin typeface="Times New Roman" pitchFamily="18" charset="0"/>
                <a:cs typeface="Times New Roman" pitchFamily="18" charset="0"/>
              </a:rPr>
              <a:t>.</a:t>
            </a:r>
          </a:p>
          <a:p>
            <a:pPr marL="285750" indent="-285750">
              <a:buFont typeface="Arial" pitchFamily="34" charset="0"/>
              <a:buChar char="•"/>
            </a:pP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SGK</a:t>
            </a:r>
            <a:r>
              <a:rPr lang="en-US" sz="2800" b="1" dirty="0">
                <a:latin typeface="Times New Roman" pitchFamily="18" charset="0"/>
                <a:cs typeface="Times New Roman" pitchFamily="18" charset="0"/>
              </a:rPr>
              <a:t>/34,35.</a:t>
            </a:r>
          </a:p>
          <a:p>
            <a:endParaRPr lang="en-US" sz="2000" b="1" dirty="0">
              <a:solidFill>
                <a:schemeClr val="accent6">
                  <a:lumMod val="50000"/>
                </a:schemeClr>
              </a:solidFill>
              <a:latin typeface="Times New Roman" pitchFamily="18" charset="0"/>
              <a:cs typeface="Times New Roman" pitchFamily="18" charset="0"/>
            </a:endParaRPr>
          </a:p>
        </p:txBody>
      </p:sp>
      <p:sp>
        <p:nvSpPr>
          <p:cNvPr id="3" name="AutoShape 10"/>
          <p:cNvSpPr>
            <a:spLocks noChangeArrowheads="1"/>
          </p:cNvSpPr>
          <p:nvPr/>
        </p:nvSpPr>
        <p:spPr bwMode="auto">
          <a:xfrm>
            <a:off x="876300" y="819150"/>
            <a:ext cx="7315200" cy="990600"/>
          </a:xfrm>
          <a:prstGeom prst="ribbon2">
            <a:avLst>
              <a:gd name="adj1" fmla="val 12500"/>
              <a:gd name="adj2" fmla="val 50000"/>
            </a:avLst>
          </a:prstGeom>
          <a:solidFill>
            <a:srgbClr val="F4AAEF"/>
          </a:solidFill>
          <a:ln w="9525">
            <a:solidFill>
              <a:srgbClr val="D60093"/>
            </a:solidFill>
            <a:round/>
            <a:headEnd/>
            <a:tailEnd/>
          </a:ln>
        </p:spPr>
        <p:txBody>
          <a:bodyPr wrap="none" anchor="ctr"/>
          <a:lstStyle/>
          <a:p>
            <a:pPr algn="ctr"/>
            <a:r>
              <a:rPr lang="en-US" sz="2400" b="1" dirty="0" err="1">
                <a:latin typeface="Times New Roman" panose="02020603050405020304" pitchFamily="18" charset="0"/>
                <a:cs typeface="Times New Roman" panose="02020603050405020304" pitchFamily="18" charset="0"/>
              </a:rPr>
              <a:t>CỦNG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DẶN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6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3" dur="500"/>
                                        <p:tgtEl>
                                          <p:spTgt spid="2">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xtBox 2"/>
          <p:cNvSpPr txBox="1"/>
          <p:nvPr/>
        </p:nvSpPr>
        <p:spPr>
          <a:xfrm>
            <a:off x="1638300" y="1352550"/>
            <a:ext cx="58674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Times New Roman" pitchFamily="18" charset="0"/>
                <a:cs typeface="Times New Roman" pitchFamily="18" charset="0"/>
              </a:rPr>
              <a:t>TẠM</a:t>
            </a:r>
            <a:r>
              <a:rPr lang="en-US" sz="4000" dirty="0" smtClean="0">
                <a:solidFill>
                  <a:schemeClr val="accent6">
                    <a:lumMod val="50000"/>
                  </a:schemeClr>
                </a:solidFill>
                <a:latin typeface="Times New Roman" pitchFamily="18" charset="0"/>
                <a:cs typeface="Times New Roman" pitchFamily="18" charset="0"/>
              </a:rPr>
              <a:t> </a:t>
            </a:r>
            <a:r>
              <a:rPr lang="en-US" sz="4000" dirty="0" err="1" smtClean="0">
                <a:solidFill>
                  <a:schemeClr val="accent6">
                    <a:lumMod val="50000"/>
                  </a:schemeClr>
                </a:solidFill>
                <a:latin typeface="Times New Roman" pitchFamily="18" charset="0"/>
                <a:cs typeface="Times New Roman" pitchFamily="18" charset="0"/>
              </a:rPr>
              <a:t>BIỆT</a:t>
            </a:r>
            <a:r>
              <a:rPr lang="en-US" sz="4000" dirty="0" smtClean="0">
                <a:solidFill>
                  <a:schemeClr val="accent6">
                    <a:lumMod val="50000"/>
                  </a:schemeClr>
                </a:solidFill>
                <a:latin typeface="Times New Roman" pitchFamily="18" charset="0"/>
                <a:cs typeface="Times New Roman" pitchFamily="18" charset="0"/>
              </a:rPr>
              <a:t> </a:t>
            </a:r>
            <a:r>
              <a:rPr lang="en-US" sz="4000" dirty="0" err="1" smtClean="0">
                <a:solidFill>
                  <a:schemeClr val="accent6">
                    <a:lumMod val="50000"/>
                  </a:schemeClr>
                </a:solidFill>
                <a:latin typeface="Times New Roman" pitchFamily="18" charset="0"/>
                <a:cs typeface="Times New Roman" pitchFamily="18" charset="0"/>
              </a:rPr>
              <a:t>CÁC</a:t>
            </a:r>
            <a:r>
              <a:rPr lang="en-US" sz="4000" dirty="0" smtClean="0">
                <a:solidFill>
                  <a:schemeClr val="accent6">
                    <a:lumMod val="50000"/>
                  </a:schemeClr>
                </a:solidFill>
                <a:latin typeface="Times New Roman" pitchFamily="18" charset="0"/>
                <a:cs typeface="Times New Roman" pitchFamily="18" charset="0"/>
              </a:rPr>
              <a:t> CON !</a:t>
            </a:r>
            <a:endParaRPr lang="en-US" sz="40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07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AutoShape 5"/>
          <p:cNvSpPr>
            <a:spLocks noChangeArrowheads="1"/>
          </p:cNvSpPr>
          <p:nvPr/>
        </p:nvSpPr>
        <p:spPr bwMode="auto">
          <a:xfrm>
            <a:off x="76200"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400" b="1" dirty="0" err="1">
                <a:latin typeface="Times New Roman" pitchFamily="18" charset="0"/>
                <a:cs typeface="Times New Roman" pitchFamily="18" charset="0"/>
              </a:rPr>
              <a:t>Nhà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học</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Là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có</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hiểu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biết</a:t>
            </a:r>
            <a:r>
              <a:rPr lang="en-US" sz="4400" i="1" dirty="0">
                <a:latin typeface="Times New Roman" pitchFamily="18" charset="0"/>
                <a:cs typeface="Times New Roman" pitchFamily="18" charset="0"/>
              </a:rPr>
              <a:t> </a:t>
            </a:r>
          </a:p>
          <a:p>
            <a:pPr algn="ctr"/>
            <a:r>
              <a:rPr lang="en-US" sz="4400" i="1" dirty="0" err="1">
                <a:latin typeface="Times New Roman" pitchFamily="18" charset="0"/>
                <a:cs typeface="Times New Roman" pitchFamily="18" charset="0"/>
              </a:rPr>
              <a:t>sâu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rộng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về</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nhiều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ngành</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khoa</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học</a:t>
            </a:r>
            <a:r>
              <a:rPr lang="en-US" sz="4400" i="1" dirty="0">
                <a:latin typeface="Times New Roman" pitchFamily="18" charset="0"/>
                <a:cs typeface="Times New Roman" pitchFamily="18" charset="0"/>
              </a:rPr>
              <a:t>.</a:t>
            </a:r>
          </a:p>
        </p:txBody>
      </p:sp>
      <p:pic>
        <p:nvPicPr>
          <p:cNvPr id="7" name="Picture 6" descr="o phong thi ngh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276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dison_ev19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57400"/>
            <a:ext cx="3048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0080617_eastman_ed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2057400"/>
            <a:ext cx="280987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100012"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300" dirty="0" smtClean="0">
                <a:latin typeface="Times New Roman" pitchFamily="18" charset="0"/>
                <a:cs typeface="Times New Roman" pitchFamily="18" charset="0"/>
              </a:rPr>
              <a:t>Theo </a:t>
            </a:r>
            <a:r>
              <a:rPr lang="en-US" sz="4300" dirty="0" err="1" smtClean="0">
                <a:latin typeface="Times New Roman" pitchFamily="18" charset="0"/>
                <a:cs typeface="Times New Roman" pitchFamily="18" charset="0"/>
              </a:rPr>
              <a:t>em</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những</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người</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như</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thế</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nào</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thì</a:t>
            </a:r>
            <a:r>
              <a:rPr lang="en-US" sz="4300" dirty="0" smtClean="0">
                <a:latin typeface="Times New Roman" pitchFamily="18" charset="0"/>
                <a:cs typeface="Times New Roman" pitchFamily="18" charset="0"/>
              </a:rPr>
              <a:t> </a:t>
            </a:r>
          </a:p>
          <a:p>
            <a:pPr algn="ctr"/>
            <a:r>
              <a:rPr lang="en-US" sz="4300" dirty="0" err="1" smtClean="0">
                <a:latin typeface="Times New Roman" pitchFamily="18" charset="0"/>
                <a:cs typeface="Times New Roman" pitchFamily="18" charset="0"/>
              </a:rPr>
              <a:t>được</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coi</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là</a:t>
            </a:r>
            <a:r>
              <a:rPr lang="en-US" sz="4300"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nhà</a:t>
            </a:r>
            <a:r>
              <a:rPr lang="en-US" sz="4300" i="1"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bác</a:t>
            </a:r>
            <a:r>
              <a:rPr lang="en-US" sz="4300" i="1"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học</a:t>
            </a:r>
            <a:r>
              <a:rPr lang="en-US" sz="4300" i="1" dirty="0">
                <a:latin typeface="Times New Roman" pitchFamily="18" charset="0"/>
                <a:cs typeface="Times New Roman" pitchFamily="18" charset="0"/>
              </a:rPr>
              <a:t>?</a:t>
            </a:r>
            <a:endParaRPr lang="en-US" sz="4300" dirty="0">
              <a:latin typeface="Times New Roman" pitchFamily="18" charset="0"/>
              <a:cs typeface="Times New Roman" pitchFamily="18" charset="0"/>
            </a:endParaRPr>
          </a:p>
        </p:txBody>
      </p:sp>
    </p:spTree>
    <p:extLst>
      <p:ext uri="{BB962C8B-B14F-4D97-AF65-F5344CB8AC3E}">
        <p14:creationId xmlns:p14="http://schemas.microsoft.com/office/powerpoint/2010/main" val="1215611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52550"/>
            <a:ext cx="9144000" cy="3416320"/>
          </a:xfrm>
          <a:prstGeom prst="rect">
            <a:avLst/>
          </a:prstGeom>
        </p:spPr>
        <p:txBody>
          <a:bodyPr wrap="square">
            <a:spAutoFit/>
          </a:bodyPr>
          <a:lstStyle/>
          <a:p>
            <a:r>
              <a:rPr lang="vi-VN" sz="2400" dirty="0">
                <a:latin typeface="Times New Roman" pitchFamily="18" charset="0"/>
                <a:cs typeface="Times New Roman" pitchFamily="18" charset="0"/>
              </a:rPr>
              <a:t>Học xong bài này, các em cần nắm</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lẫn</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Ê-</a:t>
            </a:r>
            <a:r>
              <a:rPr lang="en-US" sz="2400" i="1" dirty="0" err="1" smtClean="0">
                <a:latin typeface="Times New Roman" pitchFamily="18" charset="0"/>
                <a:cs typeface="Times New Roman" pitchFamily="18" charset="0"/>
              </a:rPr>
              <a:t>đi</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xơn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nổi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đấm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lưng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thùm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thụp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lóe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Ngắt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thùm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thụp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móm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mém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miệt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mài</a:t>
            </a:r>
            <a:r>
              <a:rPr lang="en-US" sz="2400" i="1"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chuyện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55046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304800"/>
            <a:ext cx="4419600" cy="5772150"/>
          </a:xfrm>
        </p:spPr>
        <p:txBody>
          <a:bodyPr>
            <a:normAutofit/>
          </a:bodyPr>
          <a:lstStyle/>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   </a:t>
            </a:r>
            <a:endParaRPr lang="en-US"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2. Lúc ấy, Ê-đi-xơn chợt đi qua. Ông dừng lại hỏi chuyện. Bà cụ </a:t>
            </a:r>
            <a:r>
              <a:rPr lang="vi-VN" sz="1500" dirty="0" smtClean="0">
                <a:latin typeface="Times New Roman" pitchFamily="18" charset="0"/>
                <a:cs typeface="Times New Roman" pitchFamily="18" charset="0"/>
              </a:rPr>
              <a:t>nói</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r>
              <a:rPr lang="vi-VN" sz="1500" dirty="0">
                <a:latin typeface="Times New Roman" pitchFamily="18" charset="0"/>
                <a:cs typeface="Times New Roman" pitchFamily="18" charset="0"/>
              </a:rPr>
              <a:t> </a:t>
            </a: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a:t>
            </a:r>
            <a:r>
              <a:rPr lang="vi-VN" sz="1500" dirty="0" smtClean="0">
                <a:latin typeface="Times New Roman" pitchFamily="18" charset="0"/>
                <a:cs typeface="Times New Roman" pitchFamily="18" charset="0"/>
              </a:rPr>
              <a:t>không</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endParaRPr lang="vi-VN"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Thưa cụ, tôi tưởng vẫn có xe ngựa chở khách </a:t>
            </a:r>
            <a:r>
              <a:rPr lang="vi-VN" sz="1500" dirty="0" smtClean="0">
                <a:latin typeface="Times New Roman" pitchFamily="18" charset="0"/>
                <a:cs typeface="Times New Roman" pitchFamily="18" charset="0"/>
              </a:rPr>
              <a:t>chứ</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endParaRPr lang="vi-VN"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Đi xe ấy thì ốm mất. Già chỉ muốn có một thứ xe không cần ngựa kéo mà lại thật êm.</a:t>
            </a:r>
          </a:p>
          <a:p>
            <a:pPr marL="0" indent="0">
              <a:buNone/>
            </a:pPr>
            <a:endParaRPr lang="en-US" sz="1500" dirty="0"/>
          </a:p>
        </p:txBody>
      </p:sp>
      <p:sp>
        <p:nvSpPr>
          <p:cNvPr id="5" name="Content Placeholder 4"/>
          <p:cNvSpPr>
            <a:spLocks noGrp="1"/>
          </p:cNvSpPr>
          <p:nvPr>
            <p:ph sz="half" idx="2"/>
          </p:nvPr>
        </p:nvSpPr>
        <p:spPr>
          <a:xfrm>
            <a:off x="4419600" y="304406"/>
            <a:ext cx="4724400" cy="4625603"/>
          </a:xfrm>
        </p:spPr>
        <p:txBody>
          <a:bodyPr>
            <a:noAutofit/>
          </a:bodyPr>
          <a:lstStyle/>
          <a:p>
            <a:pPr marL="0" indent="0">
              <a:buNone/>
            </a:pP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3</a:t>
            </a:r>
            <a:r>
              <a:rPr lang="vi-VN" sz="1500" dirty="0">
                <a:latin typeface="Times New Roman" panose="02020603050405020304" pitchFamily="18" charset="0"/>
                <a:cs typeface="Times New Roman" panose="02020603050405020304" pitchFamily="18" charset="0"/>
              </a:rPr>
              <a:t>. Nghe bà cụ nói vậy, bỗng một ý nghĩ lóe lên trong đầu Ê-đi-xơn. Ông reo </a:t>
            </a:r>
            <a:r>
              <a:rPr lang="vi-VN" sz="1500" dirty="0" smtClean="0">
                <a:latin typeface="Times New Roman" panose="02020603050405020304" pitchFamily="18" charset="0"/>
                <a:cs typeface="Times New Roman" panose="02020603050405020304" pitchFamily="18" charset="0"/>
              </a:rPr>
              <a:t>lên</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Cụ </a:t>
            </a:r>
            <a:r>
              <a:rPr lang="vi-VN" sz="1500" dirty="0" smtClean="0">
                <a:latin typeface="Times New Roman" panose="02020603050405020304" pitchFamily="18" charset="0"/>
                <a:cs typeface="Times New Roman" panose="02020603050405020304" pitchFamily="18" charset="0"/>
              </a:rPr>
              <a:t>ơi</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Tôi là Ê-đi-xơn đây. Nhờ cụ mà tôi nảy ra ý định làm một cái xe chạy bằng dòng điện đấy.</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vô cùng ngạc nhiên khi thấy nhà bác học cũng bình thường như mọi người khác. Lúc chia tay, Ê-đi-xơn </a:t>
            </a:r>
            <a:r>
              <a:rPr lang="vi-VN" sz="1500" dirty="0" smtClean="0">
                <a:latin typeface="Times New Roman" panose="02020603050405020304" pitchFamily="18" charset="0"/>
                <a:cs typeface="Times New Roman" panose="02020603050405020304" pitchFamily="18" charset="0"/>
              </a:rPr>
              <a:t>bảo</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sẽ mời cụ đi chuyến xe điện đầu tiên.</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Thế nào già cũng đến... Nhưng ông phải làm nhanh lên nhé, kẻo tuổi già chẳng còn được bao lâu đâu.</a:t>
            </a:r>
          </a:p>
          <a:p>
            <a:pPr marL="0" indent="0">
              <a:buNone/>
            </a:pPr>
            <a:r>
              <a:rPr lang="vi-VN" sz="1500" dirty="0">
                <a:latin typeface="Times New Roman" panose="02020603050405020304" pitchFamily="18" charset="0"/>
                <a:cs typeface="Times New Roman" panose="02020603050405020304" pitchFamily="18" charset="0"/>
              </a:rPr>
              <a:t>   4. Từ lần gặp bà cụ, Ê-đi-xơn miệt mài với công việc chế tạo xe điện và đã thành công.</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Hôm chạy thử xe điện, người ta xếp hàng dài để mua vé. Ê-đi-xơn mời bà cụ dạo nọ đi chuyến đầu tiên. Đến ga, ông </a:t>
            </a:r>
            <a:r>
              <a:rPr lang="vi-VN" sz="1500" dirty="0" smtClean="0">
                <a:latin typeface="Times New Roman" panose="02020603050405020304" pitchFamily="18" charset="0"/>
                <a:cs typeface="Times New Roman" panose="02020603050405020304" pitchFamily="18" charset="0"/>
              </a:rPr>
              <a:t>bảo</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giữ đúng lời hứa với cụ rồi </a:t>
            </a:r>
            <a:r>
              <a:rPr lang="vi-VN" sz="1500" dirty="0" smtClean="0">
                <a:latin typeface="Times New Roman" panose="02020603050405020304" pitchFamily="18" charset="0"/>
                <a:cs typeface="Times New Roman" panose="02020603050405020304" pitchFamily="18" charset="0"/>
              </a:rPr>
              <a:t>nhé</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cười móm </a:t>
            </a:r>
            <a:r>
              <a:rPr lang="vi-VN" sz="1500" dirty="0" smtClean="0">
                <a:latin typeface="Times New Roman" panose="02020603050405020304" pitchFamily="18" charset="0"/>
                <a:cs typeface="Times New Roman" panose="02020603050405020304" pitchFamily="18" charset="0"/>
              </a:rPr>
              <a:t>mém</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Cảm ơn ông. Giờ thì già có thể đi chơi cả ngày với chiếc xe này </a:t>
            </a:r>
            <a:r>
              <a:rPr lang="vi-VN" sz="1500" dirty="0" smtClean="0">
                <a:latin typeface="Times New Roman" panose="02020603050405020304" pitchFamily="18" charset="0"/>
                <a:cs typeface="Times New Roman" panose="02020603050405020304" pitchFamily="18" charset="0"/>
              </a:rPr>
              <a:t>rồi</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lgn="r">
              <a:buNone/>
            </a:pPr>
            <a:r>
              <a:rPr lang="vi-VN" sz="1500" i="1" dirty="0">
                <a:latin typeface="Times New Roman" panose="02020603050405020304" pitchFamily="18" charset="0"/>
                <a:cs typeface="Times New Roman" panose="02020603050405020304" pitchFamily="18" charset="0"/>
              </a:rPr>
              <a:t>Theo</a:t>
            </a:r>
            <a:r>
              <a:rPr lang="vi-VN" sz="1500" dirty="0">
                <a:latin typeface="Times New Roman" panose="02020603050405020304" pitchFamily="18" charset="0"/>
                <a:cs typeface="Times New Roman" panose="02020603050405020304" pitchFamily="18" charset="0"/>
              </a:rPr>
              <a:t> TRUYỆN ĐỌC 3, 1995</a:t>
            </a:r>
          </a:p>
          <a:p>
            <a:pPr marL="0" indent="0">
              <a:buNone/>
            </a:pPr>
            <a:endParaRPr lang="en-US" sz="1500" dirty="0">
              <a:latin typeface="Times New Roman" panose="02020603050405020304" pitchFamily="18" charset="0"/>
              <a:cs typeface="Times New Roman" panose="02020603050405020304" pitchFamily="18" charset="0"/>
            </a:endParaRPr>
          </a:p>
        </p:txBody>
      </p:sp>
      <p:sp>
        <p:nvSpPr>
          <p:cNvPr id="3" name="Rectangle 2"/>
          <p:cNvSpPr/>
          <p:nvPr/>
        </p:nvSpPr>
        <p:spPr>
          <a:xfrm>
            <a:off x="2967476" y="-23515"/>
            <a:ext cx="3058851" cy="461665"/>
          </a:xfrm>
          <a:prstGeom prst="rect">
            <a:avLst/>
          </a:prstGeom>
        </p:spPr>
        <p:txBody>
          <a:bodyPr wrap="none">
            <a:spAutoFit/>
          </a:bodyPr>
          <a:lstStyle/>
          <a:p>
            <a:pPr algn="ctr"/>
            <a:r>
              <a:rPr lang="en-US" sz="2400" b="1" dirty="0" err="1">
                <a:solidFill>
                  <a:srgbClr val="00B050"/>
                </a:solidFill>
                <a:latin typeface="Times New Roman" pitchFamily="18" charset="0"/>
                <a:cs typeface="Times New Roman" pitchFamily="18" charset="0"/>
              </a:rPr>
              <a:t>Nhà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học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cụ</a:t>
            </a:r>
            <a:r>
              <a:rPr lang="en-US" sz="2400" b="1" dirty="0">
                <a:solidFill>
                  <a:srgbClr val="00B050"/>
                </a:solidFill>
                <a:latin typeface="Times New Roman" pitchFamily="18" charset="0"/>
                <a:cs typeface="Times New Roman" pitchFamily="18" charset="0"/>
              </a:rPr>
              <a:t> </a:t>
            </a:r>
          </a:p>
        </p:txBody>
      </p:sp>
      <p:cxnSp>
        <p:nvCxnSpPr>
          <p:cNvPr id="6" name="Straight Connector 5"/>
          <p:cNvCxnSpPr/>
          <p:nvPr/>
        </p:nvCxnSpPr>
        <p:spPr>
          <a:xfrm>
            <a:off x="3810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5908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76200" y="15049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143000" y="27241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7620000" y="590550"/>
            <a:ext cx="6096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8077200" y="1123950"/>
            <a:ext cx="457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09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Horizontal Scroll 6"/>
          <p:cNvSpPr/>
          <p:nvPr/>
        </p:nvSpPr>
        <p:spPr>
          <a:xfrm>
            <a:off x="685800" y="3097617"/>
            <a:ext cx="7550150" cy="1379133"/>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8" name="TextBox 4"/>
          <p:cNvSpPr txBox="1">
            <a:spLocks noChangeArrowheads="1"/>
          </p:cNvSpPr>
          <p:nvPr/>
        </p:nvSpPr>
        <p:spPr bwMode="auto">
          <a:xfrm>
            <a:off x="0" y="333375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b="1" dirty="0" err="1">
                <a:latin typeface="Times New Roman" pitchFamily="18" charset="0"/>
                <a:cs typeface="Times New Roman" pitchFamily="18" charset="0"/>
              </a:rPr>
              <a:t>Thùm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thụp</a:t>
            </a:r>
            <a:r>
              <a:rPr lang="en-US"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Tiếng đấm liên tiếp</a:t>
            </a:r>
            <a:r>
              <a:rPr lang="en-US" sz="2800" dirty="0" smtClean="0">
                <a:latin typeface="Times New Roman" pitchFamily="18" charset="0"/>
                <a:cs typeface="Times New Roman" pitchFamily="18" charset="0"/>
              </a:rPr>
              <a:t>.</a:t>
            </a:r>
          </a:p>
          <a:p>
            <a:pPr algn="ctr"/>
            <a:r>
              <a:rPr lang="en-US" sz="2800" b="1" dirty="0" err="1" smtClean="0">
                <a:latin typeface="Times New Roman" pitchFamily="18" charset="0"/>
                <a:cs typeface="Times New Roman" pitchFamily="18" charset="0"/>
              </a:rPr>
              <a:t>Ùn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ùn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endParaRPr lang="en-US" sz="2800" i="1" dirty="0">
              <a:latin typeface="Times New Roman" pitchFamily="18" charset="0"/>
              <a:cs typeface="Times New Roman" pitchFamily="18" charset="0"/>
            </a:endParaRPr>
          </a:p>
        </p:txBody>
      </p:sp>
      <p:sp>
        <p:nvSpPr>
          <p:cNvPr id="5" name="Rectangle 4"/>
          <p:cNvSpPr/>
          <p:nvPr/>
        </p:nvSpPr>
        <p:spPr>
          <a:xfrm>
            <a:off x="0" y="1079448"/>
            <a:ext cx="9144000" cy="2246769"/>
          </a:xfrm>
          <a:prstGeom prst="rect">
            <a:avLst/>
          </a:prstGeom>
        </p:spPr>
        <p:txBody>
          <a:bodyPr wrap="square">
            <a:spAutoFit/>
          </a:bodyPr>
          <a:lstStyle/>
          <a:p>
            <a:r>
              <a:rPr lang="vi-VN" sz="2800" dirty="0">
                <a:latin typeface="+mj-lt"/>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a:t>
            </a:r>
            <a:r>
              <a:rPr lang="vi-VN" sz="2800" dirty="0" smtClean="0">
                <a:latin typeface="+mj-lt"/>
                <a:cs typeface="Times New Roman" pitchFamily="18" charset="0"/>
              </a:rPr>
              <a:t>lưng</a:t>
            </a:r>
            <a:r>
              <a:rPr lang="en-US" sz="2800" dirty="0" smtClean="0">
                <a:latin typeface="+mj-lt"/>
                <a:cs typeface="Times New Roman" pitchFamily="18" charset="0"/>
              </a:rPr>
              <a:t> </a:t>
            </a:r>
            <a:r>
              <a:rPr lang="vi-VN" sz="2800" dirty="0">
                <a:latin typeface="+mj-lt"/>
                <a:cs typeface="Times New Roman" pitchFamily="18" charset="0"/>
              </a:rPr>
              <a:t> </a:t>
            </a:r>
            <a:r>
              <a:rPr lang="en-US" sz="2800" dirty="0">
                <a:latin typeface="+mj-lt"/>
                <a:cs typeface="Times New Roman" pitchFamily="18" charset="0"/>
              </a:rPr>
              <a:t/>
            </a:r>
            <a:br>
              <a:rPr lang="en-US" sz="2800" dirty="0">
                <a:latin typeface="+mj-lt"/>
                <a:cs typeface="Times New Roman" pitchFamily="18" charset="0"/>
              </a:rPr>
            </a:br>
            <a:endParaRPr lang="en-US" sz="2800" dirty="0">
              <a:latin typeface="+mj-lt"/>
            </a:endParaRPr>
          </a:p>
        </p:txBody>
      </p:sp>
      <p:cxnSp>
        <p:nvCxnSpPr>
          <p:cNvPr id="13" name="Straight Connector 12"/>
          <p:cNvCxnSpPr/>
          <p:nvPr/>
        </p:nvCxnSpPr>
        <p:spPr>
          <a:xfrm>
            <a:off x="5105400" y="19546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20308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2372110"/>
            <a:ext cx="23622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thụp</a:t>
            </a:r>
            <a:r>
              <a:rPr lang="en-US" sz="2800" dirty="0">
                <a:latin typeface="Times New Roman" panose="02020603050405020304" pitchFamily="18" charset="0"/>
                <a:cs typeface="Times New Roman" panose="02020603050405020304" pitchFamily="18" charset="0"/>
              </a:rPr>
              <a:t>.</a:t>
            </a:r>
            <a:r>
              <a:rPr lang="vi-VN" sz="2800" dirty="0">
                <a:cs typeface="Times New Roman" pitchFamily="18" charset="0"/>
              </a:rPr>
              <a:t> </a:t>
            </a:r>
            <a:r>
              <a:rPr lang="en-US" sz="2800" dirty="0">
                <a:cs typeface="Times New Roman" pitchFamily="18" charset="0"/>
              </a:rPr>
              <a:t/>
            </a:r>
            <a:br>
              <a:rPr lang="en-US" sz="2800" dirty="0">
                <a:cs typeface="Times New Roman" pitchFamily="18" charset="0"/>
              </a:rPr>
            </a:br>
            <a:endParaRPr lang="en-US" sz="2800" dirty="0"/>
          </a:p>
        </p:txBody>
      </p:sp>
    </p:spTree>
    <p:extLst>
      <p:ext uri="{BB962C8B-B14F-4D97-AF65-F5344CB8AC3E}">
        <p14:creationId xmlns:p14="http://schemas.microsoft.com/office/powerpoint/2010/main" val="8758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1" nodeType="clickEffect">
                                  <p:stCondLst>
                                    <p:cond delay="0"/>
                                  </p:stCondLst>
                                  <p:iterate type="lt">
                                    <p:tmPct val="4000"/>
                                  </p:iterate>
                                  <p:childTnLst>
                                    <p:set>
                                      <p:cBhvr override="childStyle">
                                        <p:cTn id="22" dur="500" fill="hold"/>
                                        <p:tgtEl>
                                          <p:spTgt spid="15"/>
                                        </p:tgtEl>
                                        <p:attrNameLst>
                                          <p:attrName>style.color</p:attrName>
                                        </p:attrNameLst>
                                      </p:cBhvr>
                                      <p:to>
                                        <p:clrVal>
                                          <a:srgbClr val="FF0000"/>
                                        </p:clrVal>
                                      </p:to>
                                    </p:set>
                                    <p:set>
                                      <p:cBhvr>
                                        <p:cTn id="23" dur="500" fill="hold"/>
                                        <p:tgtEl>
                                          <p:spTgt spid="15"/>
                                        </p:tgtEl>
                                        <p:attrNameLst>
                                          <p:attrName>fillcolor</p:attrName>
                                        </p:attrNameLst>
                                      </p:cBhvr>
                                      <p:to>
                                        <p:clrVal>
                                          <a:srgbClr val="FF0000"/>
                                        </p:clrVal>
                                      </p:to>
                                    </p:set>
                                    <p:set>
                                      <p:cBhvr>
                                        <p:cTn id="24" dur="500" fill="hold"/>
                                        <p:tgtEl>
                                          <p:spTgt spid="1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500"/>
                                        <p:tgtEl>
                                          <p:spTgt spid="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out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56" y="1047750"/>
            <a:ext cx="9138844" cy="3539430"/>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2. Lúc ấy, Ê-đi-xơn chợt đi qua. Ông dừng lại hỏi chuyện. Bà cụ </a:t>
            </a:r>
            <a:r>
              <a:rPr lang="vi-VN" sz="2800" dirty="0"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không?</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Thưa cụ, tôi tưởng vẫn có xe ngựa chở khách chứ?</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Đi xe ấy thì ốm mất. Già chỉ muốn có một thứ xe không cần ngựa kéo mà lại thật êm.</a:t>
            </a:r>
          </a:p>
        </p:txBody>
      </p:sp>
      <p:cxnSp>
        <p:nvCxnSpPr>
          <p:cNvPr id="8" name="Straight Connector 7"/>
          <p:cNvCxnSpPr/>
          <p:nvPr/>
        </p:nvCxnSpPr>
        <p:spPr>
          <a:xfrm flipH="1">
            <a:off x="5867400" y="2038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24000" y="2858885"/>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19400" y="2864773"/>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67600" y="37147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71284" y="69592"/>
            <a:ext cx="9067800" cy="5016758"/>
          </a:xfrm>
          <a:prstGeom prst="rect">
            <a:avLst/>
          </a:prstGeom>
        </p:spPr>
        <p:txBody>
          <a:bodyPr wrap="square">
            <a:spAutoFit/>
          </a:bodyPr>
          <a:lstStyle/>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3. Nghe bà cụ nói vậy, bỗng một ý nghĩ l</a:t>
            </a:r>
            <a:r>
              <a:rPr lang="en-US" sz="3200" dirty="0" err="1">
                <a:latin typeface="Times New Roman" pitchFamily="18" charset="0"/>
                <a:cs typeface="Times New Roman" pitchFamily="18" charset="0"/>
              </a:rPr>
              <a:t>oé</a:t>
            </a:r>
            <a:r>
              <a:rPr lang="vi-VN" sz="3200" dirty="0">
                <a:latin typeface="Times New Roman" pitchFamily="18" charset="0"/>
                <a:cs typeface="Times New Roman" pitchFamily="18" charset="0"/>
              </a:rPr>
              <a:t> lên trong đầu Ê-đi-xơn. Ông reo </a:t>
            </a:r>
            <a:r>
              <a:rPr lang="vi-VN" sz="3200" dirty="0"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Cụ </a:t>
            </a:r>
            <a:r>
              <a:rPr lang="vi-VN" sz="3200" dirty="0" smtClean="0">
                <a:latin typeface="Times New Roman" pitchFamily="18" charset="0"/>
                <a:cs typeface="Times New Roman" pitchFamily="18" charset="0"/>
              </a:rPr>
              <a:t>ơi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Tôi là Ê-đi-xơn đây. Nhờ cụ mà tôi nảy ra ý định làm một cái xe chạy bằng dòng điện </a:t>
            </a:r>
            <a:r>
              <a:rPr lang="vi-VN" sz="3200" dirty="0" smtClean="0">
                <a:latin typeface="Times New Roman" pitchFamily="18" charset="0"/>
                <a:cs typeface="Times New Roman" pitchFamily="18" charset="0"/>
              </a:rPr>
              <a:t>đấy.</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Bà </a:t>
            </a:r>
            <a:r>
              <a:rPr lang="vi-VN" sz="3200" dirty="0">
                <a:latin typeface="Times New Roman" pitchFamily="18" charset="0"/>
                <a:cs typeface="Times New Roman" pitchFamily="18" charset="0"/>
              </a:rPr>
              <a:t>cụ vô cùng ngạc nhiên khi thấy nhà bác học cũng bình thường như mọi người khác. Lúc chia tay, Ê-đi-xơn </a:t>
            </a:r>
            <a:r>
              <a:rPr lang="vi-VN" sz="3200" dirty="0"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Tôi sẽ mời cụ đi chuyến xe điện đầu tiên.</a:t>
            </a: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Thế nào già cũng đến... Nhưng ông phải làm nhanh lên nhé, kẻo tuổi già chẳng còn được bao lâu đâu.</a:t>
            </a:r>
          </a:p>
        </p:txBody>
      </p:sp>
      <p:cxnSp>
        <p:nvCxnSpPr>
          <p:cNvPr id="4" name="Straight Connector 3"/>
          <p:cNvCxnSpPr/>
          <p:nvPr/>
        </p:nvCxnSpPr>
        <p:spPr>
          <a:xfrm flipH="1">
            <a:off x="914400" y="1657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724400" y="2121694"/>
            <a:ext cx="76200" cy="3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5016758"/>
          </a:xfrm>
          <a:prstGeom prst="rect">
            <a:avLst/>
          </a:prstGeom>
        </p:spPr>
        <p:txBody>
          <a:bodyPr wrap="square">
            <a:spAutoFit/>
          </a:bodyPr>
          <a:lstStyle/>
          <a:p>
            <a:r>
              <a:rPr lang="en-US" sz="3200" dirty="0">
                <a:latin typeface="+mj-lt"/>
              </a:rPr>
              <a:t>   </a:t>
            </a:r>
            <a:r>
              <a:rPr lang="vi-VN" sz="3200" dirty="0">
                <a:latin typeface="+mj-lt"/>
              </a:rPr>
              <a:t>4. Từ lần gặp bà cụ, Ê-đi-xơn miệt mài với công việc chế tạo xe điện và đã thành công.</a:t>
            </a:r>
          </a:p>
          <a:p>
            <a:r>
              <a:rPr lang="en-US" sz="3200" dirty="0">
                <a:latin typeface="+mj-lt"/>
              </a:rPr>
              <a:t>   </a:t>
            </a:r>
            <a:r>
              <a:rPr lang="vi-VN" sz="3200" dirty="0">
                <a:latin typeface="+mj-lt"/>
              </a:rPr>
              <a:t>Hôm chạy thử xe điện, người ta xếp hàng dài để mua vé. Ê-đi-xơn mời bà cụ dạo nọ đi chuyến đầu tiên. Đến ga, ông </a:t>
            </a:r>
            <a:r>
              <a:rPr lang="vi-VN" sz="3200" dirty="0" smtClean="0">
                <a:latin typeface="+mj-lt"/>
              </a:rPr>
              <a:t>bảo</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 Tôi giữ đúng lời hứa với cụ rồi </a:t>
            </a:r>
            <a:r>
              <a:rPr lang="vi-VN" sz="3200" dirty="0" smtClean="0">
                <a:latin typeface="+mj-lt"/>
              </a:rPr>
              <a:t>nhé</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Bà cụ cười móm </a:t>
            </a:r>
            <a:r>
              <a:rPr lang="vi-VN" sz="3200" dirty="0" smtClean="0">
                <a:latin typeface="+mj-lt"/>
              </a:rPr>
              <a:t>mém</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 Cảm ơn ông. Giờ thì già có thể đi chơi cả ngày với chiếc xe này </a:t>
            </a:r>
            <a:r>
              <a:rPr lang="vi-VN" sz="3200" dirty="0" smtClean="0">
                <a:latin typeface="+mj-lt"/>
              </a:rPr>
              <a:t>rồi</a:t>
            </a:r>
            <a:r>
              <a:rPr lang="en-US" sz="3200" dirty="0" smtClean="0">
                <a:latin typeface="+mj-lt"/>
              </a:rPr>
              <a:t> </a:t>
            </a:r>
            <a:r>
              <a:rPr lang="vi-VN" sz="3200" dirty="0" smtClean="0">
                <a:latin typeface="+mj-lt"/>
              </a:rPr>
              <a:t>!</a:t>
            </a:r>
            <a:endParaRPr lang="vi-VN" sz="3200" dirty="0">
              <a:latin typeface="+mj-lt"/>
            </a:endParaRPr>
          </a:p>
          <a:p>
            <a:pPr algn="r"/>
            <a:r>
              <a:rPr lang="vi-VN" sz="2400" i="1" dirty="0">
                <a:latin typeface="+mj-lt"/>
              </a:rPr>
              <a:t>Theo</a:t>
            </a:r>
            <a:r>
              <a:rPr lang="vi-VN" sz="2400" dirty="0">
                <a:latin typeface="+mj-lt"/>
              </a:rPr>
              <a:t> TRUYỆN ĐỌC 3, 1995</a:t>
            </a:r>
          </a:p>
        </p:txBody>
      </p:sp>
      <p:sp>
        <p:nvSpPr>
          <p:cNvPr id="3" name="Heart 2">
            <a:hlinkClick r:id="rId3" action="ppaction://hlinksldjump"/>
          </p:cNvPr>
          <p:cNvSpPr/>
          <p:nvPr/>
        </p:nvSpPr>
        <p:spPr>
          <a:xfrm>
            <a:off x="8657580" y="4866450"/>
            <a:ext cx="457200" cy="2571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4891b89a28b1e54bb52c291567c566fd99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TotalTime>
  <Words>1417</Words>
  <Application>Microsoft Office PowerPoint</Application>
  <PresentationFormat>On-screen Show (16:9)</PresentationFormat>
  <Paragraphs>131</Paragraphs>
  <Slides>26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phát minh của Ê-đi-xơn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muốn nói cho chúng ta điều gì?</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AutoBVT</cp:lastModifiedBy>
  <cp:revision>152</cp:revision>
  <dcterms:created xsi:type="dcterms:W3CDTF">2020-03-31T01:22:36Z</dcterms:created>
  <dcterms:modified xsi:type="dcterms:W3CDTF">2022-02-14T00:26:19Z</dcterms:modified>
</cp:coreProperties>
</file>