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72" r:id="rId3"/>
    <p:sldId id="314" r:id="rId4"/>
    <p:sldId id="376" r:id="rId5"/>
    <p:sldId id="398" r:id="rId6"/>
    <p:sldId id="408" r:id="rId7"/>
    <p:sldId id="407" r:id="rId8"/>
    <p:sldId id="322" r:id="rId9"/>
    <p:sldId id="279" r:id="rId10"/>
    <p:sldId id="357" r:id="rId11"/>
    <p:sldId id="411" r:id="rId12"/>
    <p:sldId id="405" r:id="rId13"/>
    <p:sldId id="40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00"/>
    <a:srgbClr val="660066"/>
    <a:srgbClr val="9900CC"/>
    <a:srgbClr val="FFFFCC"/>
    <a:srgbClr val="FFFF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408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EE8248E-F8BE-44B5-88F9-85AE7D1EFD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ECC7002-EF8F-44FC-839C-93FC63D89E6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AFB4D40-C5A5-481A-9DD3-0B1915AEC6A7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B31E2885-4063-4DC0-B926-1D7E525AD2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7434ABF9-1A78-4A32-A3EE-29B5E396E0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8FA3859-2B15-49D1-898A-B976CDC470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E0EBCF7-4525-40E6-809A-1D1A9C5ED7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03CCAE1-25CB-47B6-BC93-DC46406E590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32011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CCAE1-25CB-47B6-BC93-DC46406E5902}" type="slidenum">
              <a:rPr lang="en-US" altLang="vi-VN" smtClean="0"/>
              <a:pPr/>
              <a:t>4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21202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17013BA5-AA16-45EC-9CAB-713CD380E615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17013BA5-AA16-45EC-9CAB-713CD380E615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xmlns="" id="{764CB0BE-98DC-46DB-B3BC-894903082B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2B4F108-F94D-46AF-A714-2A0ADCA40A86}" type="slidenum">
              <a:rPr lang="en-US" altLang="vi-VN">
                <a:solidFill>
                  <a:prstClr val="black"/>
                </a:solidFill>
                <a:latin typeface="Arial" panose="020B0604020202020204" pitchFamily="34" charset="0"/>
              </a:rPr>
              <a:pPr/>
              <a:t>7</a:t>
            </a:fld>
            <a:endParaRPr lang="en-US" altLang="vi-VN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xmlns="" id="{6D4B00E0-85C8-4B39-A5C5-2CC8DF5389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xmlns="" id="{B629222C-B394-4A22-8855-2B6228BFC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261044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xmlns="" id="{6319EFD3-3C82-4D86-A0F3-F8E2134E88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EC9E09E-E541-44BB-AFFF-7E74DB0FDAF3}" type="slidenum">
              <a:rPr lang="en-US" altLang="vi-VN">
                <a:latin typeface="Arial" panose="020B0604020202020204" pitchFamily="34" charset="0"/>
              </a:rPr>
              <a:pPr/>
              <a:t>8</a:t>
            </a:fld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xmlns="" id="{EE58AB80-79EE-41DF-B11E-F74336658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xmlns="" id="{8F9A4293-9B13-400A-805B-4F0087FDF7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501212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fld id="{FBDD9983-91BB-4A5E-9F84-F84D946C8AFF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418CC7-6870-400C-9EA2-03BF5F2FA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C750A-AAE8-4929-90A0-49600D9D1211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BC62D72-5C1E-4A0F-BA1B-8A3EC3207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B338E4D-06B7-4AB4-9A34-2CEF7C0C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F6AAD-FD4E-44EE-9809-B7C69712075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5347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239A05-A598-4566-8869-C67BDD62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EB3BF-EB65-4509-85DD-6AB37CE49096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17BD12-1446-4EE8-980B-1DE9A48E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1086D0-F17D-42CA-B1CF-DE48C2BF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B3F23-4381-4118-B7ED-932F6FE92D4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392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5E0F3C-2DA1-41FD-8053-879843FEF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87E74-C16E-4296-8652-06E1F43F60EB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266495-0997-4195-A754-77831133B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B19F8B-6E5E-4022-B3B8-40C9D8C0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5240C-15FD-465E-8674-2E50A323E06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25345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59B114-0EB4-42F1-8201-A0403B545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304031-2109-46AA-AB72-22856FFBF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FED22B-D4BE-4487-8B37-96E0F17C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52B75-0F59-4350-BDB8-C9A39EAA77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116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BCE32B-E100-4BDD-A1D9-93179B13E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576D241-F130-476D-8A0A-75E8ADB2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2B9629-FB04-4461-9041-25336D99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AE193-FE0C-4889-846C-7C39781B04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66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74995A6-2F8E-4359-B1E0-E3D8E1CDC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4D57FD-FFC0-48BF-8BE0-F1266DBF3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DD858F-08EC-44AC-BC9F-D4B011DD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6C712-407F-4457-B1E9-4E22CA9F31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068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5930147B-66DB-4942-81D1-99B63F3DF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E63123F2-110D-4A0A-B005-3B1F91F53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CCB7071-B912-4750-8F00-9F79E38D6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976B2-C5FF-46C9-B666-BD95AD83A3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919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EB606F65-2EE2-4621-9555-B4A082315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8283142-BE94-4D80-822E-FAF1BA0E8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5845BA97-D47E-48CA-8B91-E37474B00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040B9-2982-412D-B40C-998FCEFE0C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4559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DE5B55DC-866C-4CDC-B0D7-88E761CB4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EE5914F5-8410-4CCF-89EA-2F4860A29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94093709-139B-4D32-8806-BF645478B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82857-CC79-421E-B4D3-F8C87FD904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327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7CE69A67-188F-47A0-B2FB-4DD2F5F8C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FE58226E-1CFB-4E7D-B823-D60199294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76758DD1-BB7D-4795-B60E-DF03DD0B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E9A22-ED61-4021-B900-4A6B72D0C9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6061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A2625E69-6ED4-4371-A83B-9C58F960B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EF3782D2-4CBA-4E2B-998F-5966E538D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72931EDE-91C3-4A8A-BD34-32373563F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DD366-179E-47D8-94B0-2B2D1F4F02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44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FD41FC-9342-42ED-9B8F-E4FDF6BE7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3779-1857-4955-8829-5987F3B47DF1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345188-38EA-4157-8A73-CBADDCCE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599483-F876-4DA5-9DCF-1A32A55B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57F2E-6351-4FCC-9DD8-5177C14D58B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429107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E105502-4B14-4AA7-AB5B-A54BDF3D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4B01FC7F-57C6-40B1-9983-999D15A5D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047D879-A8EF-4B0D-963E-4CBA152C9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37BDC-7C7D-4B34-8EC0-1ADEFB2AFC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75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579A0C-160A-4EF6-8F0A-E00EB69E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7BC147D-9D7B-40F3-AD94-7B91BD4CE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5F574DF-3595-4C26-9CF2-12C6C1BB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2F9D5-78AE-416F-A160-6394A7F507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0950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F893AA-FCD9-44F0-ACD1-414E5EA5A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6168ACA-431E-4018-B69F-68DEF3AEE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9E18E6-4DC9-40F3-9501-39F15F4E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6F5F1-5D0C-46BD-977B-9C9A93C6E6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92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D2F7DD-21C0-4E95-8A8B-8DF23C020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5C61D-C612-4ABB-B347-BBDFEA88D62E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0C7CD79-2A61-413F-88F2-8EAA613B1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7234E6-8718-4DD5-8CBF-C4BA27ABE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93EC6-67D0-4EBA-96F2-54A1537EBBB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618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ADD29E6-86BB-41EF-A0EE-FBE90D868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6DC52-2592-4FFE-8084-6A7B8EAE26EC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1248772F-A617-40A6-A6A6-68592DBD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C056C12-62E2-4545-BC8E-8297306C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4C948-DBEB-4171-AD8D-F009AB74CB9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6079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8ED1AF29-96D1-47F4-8B77-C94746EFB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BFF3A-C706-4562-9CEE-4F304F3CDA9E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879F146-21E0-4323-9D10-D6E67FDE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F50D3C6A-3DF9-4338-BB96-EBCABB758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90CF6-BDF2-4986-9903-09E8D3885DF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3786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4A271828-6ED9-4BBC-A88D-DDB8F19B4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14C19-1AD3-4EE9-A715-D34BCB424520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387BCAE6-0BDD-419F-A4E0-5B48B1B90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BBA120A-0A4B-4E1B-B29A-63B7D45E2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DFEE6-E5A8-4D90-B321-DA1A2FF3C02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3233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F97B2C1F-BA75-42FF-B11A-CDF32F3B3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B5EB-0FF0-44A2-A8BF-96DDE19BFB56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D10913DF-54D9-46CA-A760-E49D2C910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1E2D320-1D2C-4407-8847-236126CE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D3FC8-6523-4D07-9E5E-395560DFB80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7657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133A7EC-BBB6-48EC-BB33-3A42CDD31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5B058-FD36-4CAB-A759-4A520AE562A1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5E84A7D8-EB63-4F49-94CB-7F1EB69D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FDEFAFE-C24B-4679-A333-ABC994BA5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EEB84-F107-43BF-A12C-3BDA6DB3DA6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8869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F7A2112-1F1B-43B9-90F0-67429513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233B6-F719-461E-9AA3-AF453CBCB26E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9B76EB1-A6F3-48D6-953D-D3F2F576E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F68EFEF1-5EC4-4522-A3F6-1E5638B3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5A2F6-1EBC-42AF-B48E-D8CC2005464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129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6E3B40D7-FBDF-45BC-9B37-9F7C3084B2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4ED8D57C-CC79-4811-A33F-365D28170E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9077C2-824B-4DA8-BB9B-0B3BFF0025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A1D09D-25D9-43A6-9E1A-0A7353A23E4E}" type="datetimeFigureOut">
              <a:rPr lang="en-US"/>
              <a:pPr>
                <a:defRPr/>
              </a:pPr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AF8974-5331-43A2-A8E5-D40AD286C4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A54A35-B40E-4857-8E58-AEE14B61D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C853B9E-06FD-4F76-B4F6-4AAD108832BF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xmlns="" id="{07EDAFB0-DB05-470E-8C02-583F7E1668F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xmlns="" id="{000726A2-8C25-47FB-95E8-9698AE0297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7D6C28-E578-40E9-B8AC-52C9EE436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138C36A-352F-4928-9FD5-C9A221174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6BBF95-B5EC-448C-A8CE-A7BD4C020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5CF2F0E-AB85-49C3-8392-00E1F50062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22 (2)">
            <a:extLst>
              <a:ext uri="{FF2B5EF4-FFF2-40B4-BE49-F238E27FC236}">
                <a16:creationId xmlns:a16="http://schemas.microsoft.com/office/drawing/2014/main" xmlns="" id="{2D203903-7AAF-43F0-8DC6-51A18E0F8E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1" y="4457700"/>
            <a:ext cx="185618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6" descr="22 (2)">
            <a:extLst>
              <a:ext uri="{FF2B5EF4-FFF2-40B4-BE49-F238E27FC236}">
                <a16:creationId xmlns:a16="http://schemas.microsoft.com/office/drawing/2014/main" xmlns="" id="{C2FC6CD2-0E6A-4B05-A67D-AC52979897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15037" y="4343401"/>
            <a:ext cx="1985963" cy="158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9" descr="3_hoa_xoay">
            <a:extLst>
              <a:ext uri="{FF2B5EF4-FFF2-40B4-BE49-F238E27FC236}">
                <a16:creationId xmlns:a16="http://schemas.microsoft.com/office/drawing/2014/main" xmlns="" id="{79B61889-6D19-4B8F-9337-1F7310CE2D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4424362"/>
            <a:ext cx="1200150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WordArt 14">
            <a:extLst>
              <a:ext uri="{FF2B5EF4-FFF2-40B4-BE49-F238E27FC236}">
                <a16:creationId xmlns:a16="http://schemas.microsoft.com/office/drawing/2014/main" xmlns="" id="{9140544C-D63E-4307-ACC2-F0EBE54D5D5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7350" y="2000250"/>
            <a:ext cx="5372100" cy="2628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00"/>
              </a:extrusionClr>
              <a:contourClr>
                <a:srgbClr val="0000FF"/>
              </a:contourClr>
            </a:sp3d>
          </a:bodyPr>
          <a:lstStyle/>
          <a:p>
            <a:pPr algn="ctr"/>
            <a:r>
              <a:rPr lang="vi-VN" sz="27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 TRƯỜNG TIỂU HỌC ÁI MỘ A</a:t>
            </a:r>
          </a:p>
          <a:p>
            <a:pPr algn="ctr"/>
            <a:r>
              <a:rPr lang="vi-VN" sz="27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Bài giảng lớp 3</a:t>
            </a:r>
          </a:p>
          <a:p>
            <a:pPr algn="ctr"/>
            <a:r>
              <a:rPr lang="vi-VN" sz="27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Môn : Chính tả.</a:t>
            </a:r>
          </a:p>
          <a:p>
            <a:pPr algn="ctr"/>
            <a:r>
              <a:rPr lang="vi-VN" sz="27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TUẦN 22</a:t>
            </a:r>
          </a:p>
          <a:p>
            <a:pPr algn="ctr"/>
            <a:endParaRPr lang="en-US" sz="2700" kern="10" dirty="0">
              <a:ln w="9525">
                <a:round/>
                <a:headEnd/>
                <a:tailEnd/>
              </a:ln>
              <a:solidFill>
                <a:srgbClr val="0000FF"/>
              </a:solidFill>
              <a:latin typeface=".VnTimeH"/>
            </a:endParaRPr>
          </a:p>
        </p:txBody>
      </p:sp>
      <p:pic>
        <p:nvPicPr>
          <p:cNvPr id="5126" name="Picture 15" descr="FLOWR004">
            <a:extLst>
              <a:ext uri="{FF2B5EF4-FFF2-40B4-BE49-F238E27FC236}">
                <a16:creationId xmlns:a16="http://schemas.microsoft.com/office/drawing/2014/main" xmlns="" id="{DBAFF37E-8217-4A8F-BDA1-3EDBA9A9E99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4069">
            <a:off x="1323975" y="933450"/>
            <a:ext cx="357188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52" descr="DSTARS-P">
            <a:extLst>
              <a:ext uri="{FF2B5EF4-FFF2-40B4-BE49-F238E27FC236}">
                <a16:creationId xmlns:a16="http://schemas.microsoft.com/office/drawing/2014/main" xmlns="" id="{5E7459D6-4110-4633-8E24-CF13BC302F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743200"/>
            <a:ext cx="8572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52" descr="DSTARS-P">
            <a:extLst>
              <a:ext uri="{FF2B5EF4-FFF2-40B4-BE49-F238E27FC236}">
                <a16:creationId xmlns:a16="http://schemas.microsoft.com/office/drawing/2014/main" xmlns="" id="{43F087B7-011A-407B-83FD-0698EB52AE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43250"/>
            <a:ext cx="8572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xmlns="" id="{CA50789E-60EE-4549-999B-1D51FDCA4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3200"/>
            <a:ext cx="9067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7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Thứ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ba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ngày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15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tháng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2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năm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2022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748279" y="1371600"/>
            <a:ext cx="36576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588939" y="743273"/>
            <a:ext cx="397628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Chính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tả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(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Nghe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–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viết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: )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1889722" y="1502257"/>
            <a:ext cx="5400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FFFF00"/>
                </a:solidFill>
                <a:latin typeface="HP001 4 hàng" pitchFamily="34" charset="0"/>
              </a:rPr>
              <a:t>Tiết</a:t>
            </a:r>
            <a:r>
              <a:rPr lang="en-CA" altLang="en-US" sz="2800" b="1" dirty="0">
                <a:solidFill>
                  <a:srgbClr val="FFFF00"/>
                </a:solidFill>
                <a:latin typeface="HP001 4 hàng" pitchFamily="34" charset="0"/>
              </a:rPr>
              <a:t> 41: 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Ê – </a:t>
            </a:r>
            <a:r>
              <a:rPr lang="en-US" altLang="en-US" sz="2800" b="1" dirty="0" err="1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 - </a:t>
            </a:r>
            <a:r>
              <a:rPr lang="en-US" altLang="en-US" sz="2800" b="1" dirty="0" err="1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endParaRPr lang="en-CA" altLang="en-US" sz="2800" b="1" dirty="0">
              <a:solidFill>
                <a:srgbClr val="FFFF00"/>
              </a:solidFill>
              <a:latin typeface="HP001 4 hàng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14642" y="2031048"/>
            <a:ext cx="88293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Ê -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-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xơn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một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nhà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bác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học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vĩ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đại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.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Bằng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lao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động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  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2566353"/>
            <a:ext cx="91439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cần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cù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và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trí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óc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sáng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tạo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kì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diệu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,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ông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đã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cống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hiến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cho</a:t>
            </a:r>
            <a:endParaRPr lang="en-US" altLang="en-US" sz="2800" b="1" dirty="0"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-15240" y="3089573"/>
            <a:ext cx="92595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loài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người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hơn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một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ngàn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sáng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chế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,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góp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phần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làm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thay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đổi</a:t>
            </a:r>
            <a:endParaRPr lang="en-US" altLang="en-US" sz="2800" b="1" dirty="0"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5079" y="360680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cuộc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sống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trên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trái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đất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chúng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ta.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Câu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chuyện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nhà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bác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học</a:t>
            </a:r>
            <a:endParaRPr lang="en-US" altLang="en-US" sz="2800" b="1" dirty="0"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-53657" y="4128453"/>
            <a:ext cx="91976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và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bà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cụ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cho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thấy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ông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rất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giàu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sang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kiến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và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luôn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mong</a:t>
            </a:r>
            <a:endParaRPr lang="en-US" altLang="en-US" sz="2800" b="1" dirty="0"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79" y="4693920"/>
            <a:ext cx="6094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muốn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mang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lại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điều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tốt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cho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 con </a:t>
            </a:r>
            <a:r>
              <a:rPr lang="en-US" altLang="en-US" sz="2800" b="1" dirty="0" err="1">
                <a:solidFill>
                  <a:schemeClr val="bg1"/>
                </a:solidFill>
                <a:latin typeface="HP001 4 hàng" pitchFamily="34" charset="0"/>
              </a:rPr>
              <a:t>người</a:t>
            </a:r>
            <a:r>
              <a:rPr lang="en-US" altLang="en-US" sz="2800" b="1" dirty="0">
                <a:solidFill>
                  <a:schemeClr val="bg1"/>
                </a:solidFill>
                <a:latin typeface="HP001 4 hàng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98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5" r="4195"/>
          <a:stretch>
            <a:fillRect/>
          </a:stretch>
        </p:blipFill>
        <p:spPr bwMode="auto">
          <a:xfrm>
            <a:off x="-30163" y="0"/>
            <a:ext cx="94488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685800" y="990600"/>
            <a:ext cx="7391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a)</a:t>
            </a:r>
            <a:r>
              <a:rPr lang="en-US" altLang="en-US" sz="3600" i="1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Em chọn</a:t>
            </a:r>
            <a:r>
              <a:rPr lang="en-US" altLang="en-US" sz="3600" i="1">
                <a:solidFill>
                  <a:srgbClr val="993366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en-US" altLang="en-US" sz="3600" i="1">
                <a:solidFill>
                  <a:srgbClr val="993366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hay</a:t>
            </a:r>
            <a:r>
              <a:rPr lang="en-US" altLang="en-US" sz="3600" i="1">
                <a:solidFill>
                  <a:srgbClr val="993366"/>
                </a:solidFill>
                <a:latin typeface="Times New Roman" pitchFamily="18" charset="0"/>
              </a:rPr>
              <a:t> </a:t>
            </a:r>
            <a:r>
              <a:rPr lang="en-US" altLang="en-US" sz="3600" i="1">
                <a:solidFill>
                  <a:srgbClr val="FF0000"/>
                </a:solidFill>
                <a:latin typeface="Times New Roman" pitchFamily="18" charset="0"/>
              </a:rPr>
              <a:t>ch </a:t>
            </a:r>
            <a:r>
              <a:rPr lang="en-US" altLang="en-US" sz="3600" i="1">
                <a:solidFill>
                  <a:srgbClr val="0000FF"/>
                </a:solidFill>
                <a:latin typeface="Times New Roman" pitchFamily="18" charset="0"/>
              </a:rPr>
              <a:t>để điền vào chỗ trống ? Giải câu đố.</a:t>
            </a:r>
          </a:p>
        </p:txBody>
      </p:sp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1219200" y="2479675"/>
            <a:ext cx="632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Mặt     òn, mặt lại đỏ gay</a:t>
            </a:r>
          </a:p>
        </p:txBody>
      </p:sp>
      <p:sp>
        <p:nvSpPr>
          <p:cNvPr id="18437" name="Text Box 9"/>
          <p:cNvSpPr txBox="1">
            <a:spLocks noChangeArrowheads="1"/>
          </p:cNvSpPr>
          <p:nvPr/>
        </p:nvSpPr>
        <p:spPr bwMode="auto">
          <a:xfrm>
            <a:off x="381000" y="3327400"/>
            <a:ext cx="822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Ai nhìn cũng phải nhíu mày vì sao</a:t>
            </a:r>
          </a:p>
        </p:txBody>
      </p:sp>
      <p:sp>
        <p:nvSpPr>
          <p:cNvPr id="18438" name="Text Box 10"/>
          <p:cNvSpPr txBox="1">
            <a:spLocks noChangeArrowheads="1"/>
          </p:cNvSpPr>
          <p:nvPr/>
        </p:nvSpPr>
        <p:spPr bwMode="auto">
          <a:xfrm>
            <a:off x="998538" y="4175125"/>
            <a:ext cx="739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Suốt ngày lơ lửng     ên cao</a:t>
            </a:r>
          </a:p>
        </p:txBody>
      </p:sp>
      <p:sp>
        <p:nvSpPr>
          <p:cNvPr id="18439" name="Text Box 12"/>
          <p:cNvSpPr txBox="1">
            <a:spLocks noChangeArrowheads="1"/>
          </p:cNvSpPr>
          <p:nvPr/>
        </p:nvSpPr>
        <p:spPr bwMode="auto">
          <a:xfrm>
            <a:off x="381000" y="5089525"/>
            <a:ext cx="8610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00"/>
                </a:solidFill>
                <a:latin typeface="Times New Roman" pitchFamily="18" charset="0"/>
              </a:rPr>
              <a:t>Đêm về đi ngủ,    ui vào nơi đâu?</a:t>
            </a:r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2286000" y="2479675"/>
            <a:ext cx="838200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en-US" altLang="en-US" sz="36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8" name="Text Box 19"/>
          <p:cNvSpPr txBox="1">
            <a:spLocks noChangeArrowheads="1"/>
          </p:cNvSpPr>
          <p:nvPr/>
        </p:nvSpPr>
        <p:spPr bwMode="auto">
          <a:xfrm>
            <a:off x="4953000" y="4173538"/>
            <a:ext cx="838200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  <a:latin typeface="Times New Roman" pitchFamily="18" charset="0"/>
              </a:rPr>
              <a:t>tr</a:t>
            </a:r>
            <a:r>
              <a:rPr lang="en-US" altLang="en-US" sz="36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3657600" y="5089525"/>
            <a:ext cx="8382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0000"/>
                </a:solidFill>
                <a:latin typeface="Times New Roman" pitchFamily="18" charset="0"/>
              </a:rPr>
              <a:t>ch</a:t>
            </a:r>
            <a:endParaRPr lang="en-US" altLang="en-US" sz="4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43" name="Text Box 14"/>
          <p:cNvSpPr txBox="1">
            <a:spLocks noChangeArrowheads="1"/>
          </p:cNvSpPr>
          <p:nvPr/>
        </p:nvSpPr>
        <p:spPr bwMode="auto">
          <a:xfrm>
            <a:off x="6340475" y="5953125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 New Roman" pitchFamily="18" charset="0"/>
              </a:rPr>
              <a:t>Là gì ?</a:t>
            </a:r>
          </a:p>
        </p:txBody>
      </p:sp>
    </p:spTree>
    <p:extLst>
      <p:ext uri="{BB962C8B-B14F-4D97-AF65-F5344CB8AC3E}">
        <p14:creationId xmlns:p14="http://schemas.microsoft.com/office/powerpoint/2010/main" val="302086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can0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3505200" y="6172200"/>
            <a:ext cx="2133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4000">
                <a:solidFill>
                  <a:srgbClr val="FF3300"/>
                </a:solidFill>
                <a:latin typeface="Times New Roman" pitchFamily="18" charset="0"/>
              </a:rPr>
              <a:t>Mặt trời</a:t>
            </a:r>
          </a:p>
        </p:txBody>
      </p:sp>
    </p:spTree>
    <p:extLst>
      <p:ext uri="{BB962C8B-B14F-4D97-AF65-F5344CB8AC3E}">
        <p14:creationId xmlns:p14="http://schemas.microsoft.com/office/powerpoint/2010/main" val="154835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xmlns="" id="{CA50789E-60EE-4549-999B-1D51FDCA4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3200"/>
            <a:ext cx="9067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7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Thứ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ba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ngày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15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tháng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2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năm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2022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748279" y="1371600"/>
            <a:ext cx="36576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588939" y="743273"/>
            <a:ext cx="397628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Chính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tả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(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Nghe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 – </a:t>
            </a:r>
            <a:r>
              <a:rPr lang="en-US" altLang="en-US" sz="2800" b="1" dirty="0" err="1">
                <a:solidFill>
                  <a:srgbClr val="FFFFFF"/>
                </a:solidFill>
                <a:latin typeface="HP001 4 hàng" panose="020B0603050302020204" pitchFamily="34" charset="0"/>
              </a:rPr>
              <a:t>viết</a:t>
            </a:r>
            <a:r>
              <a:rPr lang="en-US" altLang="en-US" sz="2800" b="1" dirty="0">
                <a:solidFill>
                  <a:srgbClr val="FFFFFF"/>
                </a:solidFill>
                <a:latin typeface="HP001 4 hàng" panose="020B0603050302020204" pitchFamily="34" charset="0"/>
              </a:rPr>
              <a:t>: )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889722" y="1502257"/>
            <a:ext cx="5400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FFFF00"/>
                </a:solidFill>
                <a:latin typeface="HP001 4 hàng" pitchFamily="34" charset="0"/>
              </a:rPr>
              <a:t>Tiết</a:t>
            </a:r>
            <a:r>
              <a:rPr lang="en-CA" altLang="en-US" sz="2800" b="1" dirty="0">
                <a:solidFill>
                  <a:srgbClr val="FFFF00"/>
                </a:solidFill>
                <a:latin typeface="HP001 4 hàng" pitchFamily="34" charset="0"/>
              </a:rPr>
              <a:t> 41: 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Ê – </a:t>
            </a:r>
            <a:r>
              <a:rPr lang="en-US" altLang="en-US" sz="2800" b="1" dirty="0" err="1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 - </a:t>
            </a:r>
            <a:r>
              <a:rPr lang="en-US" altLang="en-US" sz="2800" b="1" dirty="0" err="1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endParaRPr lang="en-CA" altLang="en-US" sz="2800" b="1" dirty="0">
              <a:solidFill>
                <a:srgbClr val="FFFF0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1143000" y="3657602"/>
            <a:ext cx="662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8196" name="Text Box 12"/>
          <p:cNvSpPr txBox="1">
            <a:spLocks noChangeArrowheads="1"/>
          </p:cNvSpPr>
          <p:nvPr/>
        </p:nvSpPr>
        <p:spPr bwMode="auto">
          <a:xfrm>
            <a:off x="1371600" y="2"/>
            <a:ext cx="662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>
            <a:off x="2856864" y="152400"/>
            <a:ext cx="3475367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50000"/>
              </a:lnSpc>
            </a:pPr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Ê - đi - xơn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05764" y="1101725"/>
            <a:ext cx="8372475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</a:rPr>
              <a:t>      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Ê -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-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bác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học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vĩ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lao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động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cần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cù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trí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óc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tạo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kì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diệu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ông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đã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cống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hiến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loài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hơn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ngàn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chế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góp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phần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làm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thay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đổi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cuộc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sống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trên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trái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đất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chúng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ta.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Câu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chuyện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bác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học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bà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cụ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thấy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ông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rất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giàu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kiến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luôn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mong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muốn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mang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lại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điều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tốt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 con </a:t>
            </a:r>
            <a:r>
              <a:rPr lang="en-US" altLang="en-US" sz="2800" b="0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0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301947" y="5414704"/>
            <a:ext cx="8585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srgbClr val="FF0000"/>
                </a:solidFill>
                <a:latin typeface="Times New Roman" pitchFamily="18" charset="0"/>
              </a:rPr>
              <a:t>Vĩ</a:t>
            </a:r>
            <a:r>
              <a:rPr lang="en-US" altLang="en-US" sz="2800" b="1" i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FF0000"/>
                </a:solidFill>
                <a:latin typeface="Times New Roman" pitchFamily="18" charset="0"/>
              </a:rPr>
              <a:t>đại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tầm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cỡ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to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lớn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,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đáng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khâm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FF"/>
                </a:solidFill>
                <a:latin typeface="Times New Roman" pitchFamily="18" charset="0"/>
              </a:rPr>
              <a:t>phục</a:t>
            </a:r>
            <a:r>
              <a:rPr lang="en-US" altLang="en-US" sz="2800" b="1" i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899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scan00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85741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385741" y="1616958"/>
            <a:ext cx="4758259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Nói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điều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biết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Ê-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xơn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i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4672013"/>
            <a:ext cx="84582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Ê-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bác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học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nổi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tiếng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Mĩ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sinh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năm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1847,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mất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năm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1931.</a:t>
            </a:r>
          </a:p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Ông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giàu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kiến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luôn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mong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muốn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mang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lại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điều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tốt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con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6131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2871788" y="228600"/>
            <a:ext cx="335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Ê - đi - xơn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79400" y="853440"/>
            <a:ext cx="8585200" cy="38928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en-US" dirty="0">
                <a:solidFill>
                  <a:srgbClr val="0000CC"/>
                </a:solidFill>
              </a:rPr>
              <a:t>   </a:t>
            </a:r>
            <a:r>
              <a:rPr lang="en-US" altLang="en-US" b="0" dirty="0">
                <a:solidFill>
                  <a:srgbClr val="0000CC"/>
                </a:solidFill>
              </a:rPr>
              <a:t>Ê -</a:t>
            </a:r>
            <a:r>
              <a:rPr lang="en-US" altLang="en-US" b="0" dirty="0" err="1">
                <a:solidFill>
                  <a:srgbClr val="0000CC"/>
                </a:solidFill>
              </a:rPr>
              <a:t>đi</a:t>
            </a:r>
            <a:r>
              <a:rPr lang="en-US" altLang="en-US" b="0" dirty="0">
                <a:solidFill>
                  <a:srgbClr val="0000CC"/>
                </a:solidFill>
              </a:rPr>
              <a:t> -</a:t>
            </a:r>
            <a:r>
              <a:rPr lang="en-US" altLang="en-US" b="0" dirty="0" err="1">
                <a:solidFill>
                  <a:srgbClr val="0000CC"/>
                </a:solidFill>
              </a:rPr>
              <a:t>xơn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vĩ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đại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  <a:r>
              <a:rPr lang="en-US" altLang="en-US" b="0" dirty="0" err="1">
                <a:solidFill>
                  <a:srgbClr val="0000CC"/>
                </a:solidFill>
              </a:rPr>
              <a:t>Bằng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lao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động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cù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trí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óc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tạo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kì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diệu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đã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loài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ngàn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chế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góp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phần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làm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thay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đổi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cuộc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trên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chúng</a:t>
            </a:r>
            <a:r>
              <a:rPr lang="en-US" altLang="en-US" b="0" dirty="0">
                <a:solidFill>
                  <a:srgbClr val="0000CC"/>
                </a:solidFill>
              </a:rPr>
              <a:t> ta. </a:t>
            </a:r>
            <a:r>
              <a:rPr lang="en-US" altLang="en-US" b="0" dirty="0" err="1">
                <a:solidFill>
                  <a:srgbClr val="0000CC"/>
                </a:solidFill>
              </a:rPr>
              <a:t>Câu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chuyện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cụ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thấy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rất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giàu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luôn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mong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muốn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mang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điều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tốt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con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79400" y="4746301"/>
            <a:ext cx="8585200" cy="25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 dirty="0">
                <a:latin typeface="Times New Roman" pitchFamily="18" charset="0"/>
              </a:rPr>
              <a:t>  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phát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minh,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sáng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chế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Ê-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xơn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ý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nghĩa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thế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nào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?</a:t>
            </a:r>
          </a:p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phát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minh,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chế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Ê-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góp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thay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đổi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cuộc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sống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trên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trái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đất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83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2871788" y="228600"/>
            <a:ext cx="335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Ê - đi - xơn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79400" y="853440"/>
            <a:ext cx="8585200" cy="38928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en-US" dirty="0">
                <a:solidFill>
                  <a:srgbClr val="0000CC"/>
                </a:solidFill>
              </a:rPr>
              <a:t>   </a:t>
            </a:r>
            <a:r>
              <a:rPr lang="en-US" altLang="en-US" b="0" dirty="0">
                <a:solidFill>
                  <a:srgbClr val="0000CC"/>
                </a:solidFill>
              </a:rPr>
              <a:t>Ê -</a:t>
            </a:r>
            <a:r>
              <a:rPr lang="en-US" altLang="en-US" b="0" dirty="0" err="1">
                <a:solidFill>
                  <a:srgbClr val="0000CC"/>
                </a:solidFill>
              </a:rPr>
              <a:t>đi</a:t>
            </a:r>
            <a:r>
              <a:rPr lang="en-US" altLang="en-US" b="0" dirty="0">
                <a:solidFill>
                  <a:srgbClr val="0000CC"/>
                </a:solidFill>
              </a:rPr>
              <a:t> -</a:t>
            </a:r>
            <a:r>
              <a:rPr lang="en-US" altLang="en-US" b="0" dirty="0" err="1">
                <a:solidFill>
                  <a:srgbClr val="0000CC"/>
                </a:solidFill>
              </a:rPr>
              <a:t>xơn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vĩ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đại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  <a:r>
              <a:rPr lang="en-US" altLang="en-US" b="0" dirty="0" err="1">
                <a:solidFill>
                  <a:srgbClr val="0000CC"/>
                </a:solidFill>
              </a:rPr>
              <a:t>Bằng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lao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động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cù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trí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óc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tạo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kì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diệu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đã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loài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hơn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một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ngàn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chế</a:t>
            </a:r>
            <a:r>
              <a:rPr lang="en-US" altLang="en-US" b="0" dirty="0">
                <a:solidFill>
                  <a:srgbClr val="0000CC"/>
                </a:solidFill>
              </a:rPr>
              <a:t>, </a:t>
            </a:r>
            <a:r>
              <a:rPr lang="en-US" altLang="en-US" b="0" dirty="0" err="1">
                <a:solidFill>
                  <a:srgbClr val="0000CC"/>
                </a:solidFill>
              </a:rPr>
              <a:t>góp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phần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làm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thay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đổi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cuộc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sống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trên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trái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chúng</a:t>
            </a:r>
            <a:r>
              <a:rPr lang="en-US" altLang="en-US" b="0" dirty="0">
                <a:solidFill>
                  <a:srgbClr val="0000CC"/>
                </a:solidFill>
              </a:rPr>
              <a:t> ta. </a:t>
            </a:r>
            <a:r>
              <a:rPr lang="en-US" altLang="en-US" b="0" dirty="0" err="1">
                <a:solidFill>
                  <a:srgbClr val="0000CC"/>
                </a:solidFill>
              </a:rPr>
              <a:t>Câu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chuyện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Nhà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bác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học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bà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cụ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thấy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ông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rất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giàu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sáng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kiến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và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luôn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mong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muốn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mang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lại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điều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tốt</a:t>
            </a:r>
            <a:r>
              <a:rPr lang="en-US" altLang="en-US" b="0" dirty="0">
                <a:solidFill>
                  <a:srgbClr val="0000CC"/>
                </a:solidFill>
              </a:rPr>
              <a:t> </a:t>
            </a:r>
            <a:r>
              <a:rPr lang="en-US" altLang="en-US" b="0" dirty="0" err="1">
                <a:solidFill>
                  <a:srgbClr val="0000CC"/>
                </a:solidFill>
              </a:rPr>
              <a:t>cho</a:t>
            </a:r>
            <a:r>
              <a:rPr lang="en-US" altLang="en-US" b="0" dirty="0">
                <a:solidFill>
                  <a:srgbClr val="0000CC"/>
                </a:solidFill>
              </a:rPr>
              <a:t> con </a:t>
            </a:r>
            <a:r>
              <a:rPr lang="en-US" altLang="en-US" b="0" dirty="0" err="1">
                <a:solidFill>
                  <a:srgbClr val="0000CC"/>
                </a:solidFill>
              </a:rPr>
              <a:t>người</a:t>
            </a:r>
            <a:r>
              <a:rPr lang="en-US" altLang="en-US" b="0" dirty="0">
                <a:solidFill>
                  <a:srgbClr val="0000CC"/>
                </a:solidFill>
              </a:rPr>
              <a:t>. </a:t>
            </a:r>
          </a:p>
        </p:txBody>
      </p:sp>
      <p:sp>
        <p:nvSpPr>
          <p:cNvPr id="5" name="Rectangle 725"/>
          <p:cNvSpPr>
            <a:spLocks noChangeArrowheads="1"/>
          </p:cNvSpPr>
          <p:nvPr/>
        </p:nvSpPr>
        <p:spPr bwMode="auto">
          <a:xfrm>
            <a:off x="1208088" y="4930775"/>
            <a:ext cx="66405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nào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viết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hoa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6" name="Rectangle 727"/>
          <p:cNvSpPr>
            <a:spLocks noChangeArrowheads="1"/>
          </p:cNvSpPr>
          <p:nvPr/>
        </p:nvSpPr>
        <p:spPr bwMode="auto">
          <a:xfrm>
            <a:off x="279400" y="5487193"/>
            <a:ext cx="85852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hoa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những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đầu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đoạn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đầu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câu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tên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riêng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Ê-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-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xơn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Nhà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439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240" y="584200"/>
            <a:ext cx="6629400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VIẾT TỪ KHÓ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36240" y="1737360"/>
            <a:ext cx="26388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Ê –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đi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-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xơn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36240" y="3068320"/>
            <a:ext cx="27158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Nhà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bác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học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36240" y="2416513"/>
            <a:ext cx="18245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lao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90520" y="3755291"/>
            <a:ext cx="2231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sáng</a:t>
            </a:r>
            <a:r>
              <a:rPr lang="en-US" sz="3600" b="1" dirty="0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HP001 4 hàng" pitchFamily="34" charset="0"/>
                <a:cs typeface="Times New Roman" pitchFamily="18" charset="0"/>
              </a:rPr>
              <a:t>kiến</a:t>
            </a:r>
            <a:endParaRPr lang="en-US" sz="3600" b="1" dirty="0">
              <a:solidFill>
                <a:schemeClr val="bg1"/>
              </a:solidFill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6709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4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4">
            <a:extLst>
              <a:ext uri="{FF2B5EF4-FFF2-40B4-BE49-F238E27FC236}">
                <a16:creationId xmlns:a16="http://schemas.microsoft.com/office/drawing/2014/main" xmlns="" id="{7603A60A-8E6E-4181-867F-9CA7075C0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199" y="1143000"/>
            <a:ext cx="5021263" cy="4724400"/>
          </a:xfrm>
          <a:prstGeom prst="wedgeRoundRectCallout">
            <a:avLst>
              <a:gd name="adj1" fmla="val -66728"/>
              <a:gd name="adj2" fmla="val -3223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25 – 30 cm.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  <a:defRPr/>
            </a:pP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0000CC"/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10" name="Picture 2" descr="Hinh ngoi">
            <a:extLst>
              <a:ext uri="{FF2B5EF4-FFF2-40B4-BE49-F238E27FC236}">
                <a16:creationId xmlns:a16="http://schemas.microsoft.com/office/drawing/2014/main" xmlns="" id="{6726FACC-99BB-48CD-88C4-5BF4728E6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" y="1143000"/>
            <a:ext cx="3200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1295400" y="98425"/>
            <a:ext cx="6629400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TƯ THẾ NGỒI VIẾT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CPE02463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02280"/>
            <a:ext cx="4191000" cy="391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240" y="1096327"/>
            <a:ext cx="6629400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Viết</a:t>
            </a:r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chính</a:t>
            </a:r>
            <a:r>
              <a:rPr lang="en-US" sz="27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tả</a:t>
            </a:r>
            <a:endParaRPr lang="en-US" sz="27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76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2022</TotalTime>
  <Words>660</Words>
  <Application>Microsoft Office PowerPoint</Application>
  <PresentationFormat>On-screen Show (4:3)</PresentationFormat>
  <Paragraphs>63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NGUYỆT HƯƠNG</dc:creator>
  <cp:lastModifiedBy>BKV</cp:lastModifiedBy>
  <cp:revision>111</cp:revision>
  <dcterms:created xsi:type="dcterms:W3CDTF">2017-10-18T01:20:53Z</dcterms:created>
  <dcterms:modified xsi:type="dcterms:W3CDTF">2022-02-15T02:00:42Z</dcterms:modified>
</cp:coreProperties>
</file>