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notesMasterIdLst>
    <p:notesMasterId r:id="rId30"/>
  </p:notesMasterIdLst>
  <p:sldIdLst>
    <p:sldId id="445" r:id="rId2"/>
    <p:sldId id="427" r:id="rId3"/>
    <p:sldId id="419" r:id="rId4"/>
    <p:sldId id="420" r:id="rId5"/>
    <p:sldId id="421" r:id="rId6"/>
    <p:sldId id="422" r:id="rId7"/>
    <p:sldId id="423" r:id="rId8"/>
    <p:sldId id="424" r:id="rId9"/>
    <p:sldId id="440" r:id="rId10"/>
    <p:sldId id="416" r:id="rId11"/>
    <p:sldId id="402" r:id="rId12"/>
    <p:sldId id="403" r:id="rId13"/>
    <p:sldId id="407" r:id="rId14"/>
    <p:sldId id="437" r:id="rId15"/>
    <p:sldId id="444" r:id="rId16"/>
    <p:sldId id="436" r:id="rId17"/>
    <p:sldId id="382" r:id="rId18"/>
    <p:sldId id="411" r:id="rId19"/>
    <p:sldId id="439" r:id="rId20"/>
    <p:sldId id="391" r:id="rId21"/>
    <p:sldId id="412" r:id="rId22"/>
    <p:sldId id="381" r:id="rId23"/>
    <p:sldId id="394" r:id="rId24"/>
    <p:sldId id="415" r:id="rId25"/>
    <p:sldId id="413" r:id="rId26"/>
    <p:sldId id="441" r:id="rId27"/>
    <p:sldId id="400" r:id="rId28"/>
    <p:sldId id="443" r:id="rId29"/>
  </p:sldIdLst>
  <p:sldSz cx="12192000" cy="6858000"/>
  <p:notesSz cx="6858000" cy="9144000"/>
  <p:embeddedFontLst>
    <p:embeddedFont>
      <p:font typeface="Calibri Light" panose="020F0302020204030204" pitchFamily="34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FFFF"/>
    <a:srgbClr val="00CC00"/>
    <a:srgbClr val="33CC33"/>
    <a:srgbClr val="FF33CC"/>
    <a:srgbClr val="FF0066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47" autoAdjust="0"/>
    <p:restoredTop sz="94660"/>
  </p:normalViewPr>
  <p:slideViewPr>
    <p:cSldViewPr>
      <p:cViewPr varScale="1">
        <p:scale>
          <a:sx n="69" d="100"/>
          <a:sy n="69" d="100"/>
        </p:scale>
        <p:origin x="37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C33ECC4-75E6-414F-911A-99B151F438A5}" type="datetimeFigureOut">
              <a:rPr lang="vi-VN"/>
              <a:pPr>
                <a:defRPr/>
              </a:pPr>
              <a:t>12/02/2022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3DFDA08-01DF-4886-82E1-EB1E702266D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50136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80E92EF-D988-4F03-AA30-F1A9F0392D7B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Trc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minh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1-2 </a:t>
            </a:r>
            <a:r>
              <a:rPr lang="en-US" baseline="0" dirty="0" err="1" smtClean="0"/>
              <a:t>nghề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19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04441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đnag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chọi</a:t>
            </a:r>
            <a:r>
              <a:rPr lang="en-US" baseline="0" dirty="0" smtClean="0"/>
              <a:t> vs </a:t>
            </a:r>
            <a:r>
              <a:rPr lang="en-US" baseline="0" dirty="0" err="1" smtClean="0"/>
              <a:t>dịch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bệnh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covid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 ng </a:t>
            </a:r>
            <a:r>
              <a:rPr lang="en-US" baseline="0" dirty="0" err="1" smtClean="0"/>
              <a:t>trí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cứu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sông</a:t>
            </a:r>
            <a:r>
              <a:rPr lang="en-US" baseline="0" dirty="0" smtClean="0"/>
              <a:t> con ng.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ng </a:t>
            </a:r>
            <a:r>
              <a:rPr lang="en-US" baseline="0" dirty="0" err="1" smtClean="0"/>
              <a:t>trí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vô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ơn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Chốt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trí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. Con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ng </a:t>
            </a:r>
            <a:r>
              <a:rPr lang="en-US" baseline="0" dirty="0" err="1" smtClean="0"/>
              <a:t>trí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thuwsc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21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28434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vi-VN" dirty="0" err="1" smtClean="0"/>
              <a:t>Bài</a:t>
            </a:r>
            <a:r>
              <a:rPr lang="en-US" altLang="vi-VN" baseline="0" dirty="0" smtClean="0"/>
              <a:t> 2 </a:t>
            </a:r>
            <a:r>
              <a:rPr lang="en-US" altLang="vi-VN" baseline="0" dirty="0" err="1" smtClean="0"/>
              <a:t>ôn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lại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kiến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thức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dấu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phẩy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nhé</a:t>
            </a:r>
            <a:r>
              <a:rPr lang="en-US" altLang="vi-VN" baseline="0" dirty="0" smtClean="0"/>
              <a:t>. </a:t>
            </a:r>
            <a:r>
              <a:rPr lang="en-US" altLang="vi-VN" baseline="0" dirty="0" err="1" smtClean="0"/>
              <a:t>Giảng</a:t>
            </a:r>
            <a:r>
              <a:rPr lang="en-US" altLang="vi-VN" baseline="0" dirty="0" smtClean="0"/>
              <a:t>: </a:t>
            </a:r>
            <a:r>
              <a:rPr lang="en-US" altLang="vi-VN" baseline="0" dirty="0" err="1" smtClean="0"/>
              <a:t>tìm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bộ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phận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trả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lời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câu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hỏi</a:t>
            </a:r>
            <a:r>
              <a:rPr lang="en-US" altLang="vi-VN" baseline="0" dirty="0" smtClean="0"/>
              <a:t> ở </a:t>
            </a:r>
            <a:r>
              <a:rPr lang="en-US" altLang="vi-VN" baseline="0" dirty="0" err="1" smtClean="0"/>
              <a:t>đâu</a:t>
            </a:r>
            <a:r>
              <a:rPr lang="en-US" altLang="vi-VN" baseline="0" dirty="0" smtClean="0"/>
              <a:t>, </a:t>
            </a:r>
            <a:r>
              <a:rPr lang="en-US" altLang="vi-VN" baseline="0" dirty="0" err="1" smtClean="0"/>
              <a:t>với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câu</a:t>
            </a:r>
            <a:r>
              <a:rPr lang="en-US" altLang="vi-VN" baseline="0" dirty="0" smtClean="0"/>
              <a:t> ở </a:t>
            </a:r>
            <a:r>
              <a:rPr lang="en-US" altLang="vi-VN" baseline="0" dirty="0" err="1" smtClean="0"/>
              <a:t>đâu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đứng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đầu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câu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đê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ngăn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cách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bộ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phận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trả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lời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câu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hỏi</a:t>
            </a:r>
            <a:r>
              <a:rPr lang="en-US" altLang="vi-VN" baseline="0" dirty="0" smtClean="0"/>
              <a:t> ở </a:t>
            </a:r>
            <a:r>
              <a:rPr lang="en-US" altLang="vi-VN" baseline="0" dirty="0" err="1" smtClean="0"/>
              <a:t>đâu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với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bộ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phận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chính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sau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nó</a:t>
            </a:r>
            <a:r>
              <a:rPr lang="en-US" altLang="vi-VN" baseline="0" dirty="0" smtClean="0"/>
              <a:t> ta dung </a:t>
            </a:r>
            <a:r>
              <a:rPr lang="en-US" altLang="vi-VN" baseline="0" dirty="0" err="1" smtClean="0"/>
              <a:t>dấu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phẩy</a:t>
            </a:r>
            <a:endParaRPr lang="vi-VN" altLang="vi-VN" dirty="0" smtClean="0"/>
          </a:p>
        </p:txBody>
      </p:sp>
      <p:sp>
        <p:nvSpPr>
          <p:cNvPr id="3994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CCD8E20-1685-457F-9804-3CA75C70D7D5}" type="slidenum">
              <a:rPr lang="vi-VN" altLang="vi-VN"/>
              <a:pPr/>
              <a:t>22</a:t>
            </a:fld>
            <a:endParaRPr lang="vi-VN" altLang="vi-V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chốt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phary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23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65048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trọng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ta,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kiệm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đẹp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hơn.tuy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tieest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kiệm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nguồn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24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09901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 2,3 </a:t>
            </a:r>
            <a:r>
              <a:rPr lang="en-US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25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01864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 </a:t>
            </a:r>
            <a:r>
              <a:rPr lang="en-US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chiếu</a:t>
            </a:r>
            <a:r>
              <a:rPr lang="en-US" baseline="0" dirty="0" smtClean="0"/>
              <a:t> vs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26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55063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8F49F24-B79A-4F39-8305-496045FBCC6D}" type="slidenum">
              <a:rPr lang="vi-VN" altLang="en-US"/>
              <a:pPr/>
              <a:t>5</a:t>
            </a:fld>
            <a:endParaRPr lang="vi-V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7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76795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thầm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11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37438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13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49531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14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72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nhìn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16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46016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 </a:t>
            </a:r>
            <a:r>
              <a:rPr lang="en-US" dirty="0" err="1" smtClean="0"/>
              <a:t>các</a:t>
            </a:r>
            <a:r>
              <a:rPr lang="en-US" baseline="0" dirty="0" smtClean="0"/>
              <a:t> con 2 </a:t>
            </a:r>
            <a:r>
              <a:rPr lang="en-US" baseline="0" dirty="0" err="1" smtClean="0"/>
              <a:t>phút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tìm,</a:t>
            </a:r>
            <a:r>
              <a:rPr lang="en-US" dirty="0" err="1" smtClean="0"/>
              <a:t>Đây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ngoài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bổ</a:t>
            </a:r>
            <a:r>
              <a:rPr lang="en-US" baseline="0" dirty="0" smtClean="0"/>
              <a:t> sung, </a:t>
            </a:r>
            <a:r>
              <a:rPr lang="en-US" baseline="0" dirty="0" err="1" smtClean="0"/>
              <a:t>khen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17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59720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ng </a:t>
            </a:r>
            <a:r>
              <a:rPr lang="en-US" baseline="0" dirty="0" err="1" smtClean="0"/>
              <a:t>trí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Họ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18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9216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47E80-70CE-445A-9FF7-FA9612C4EDB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5163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085D3-64CD-4162-8D7A-54DA812EA26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0964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49B37-5B0A-4503-A65A-17328B72471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085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5208B-D286-4B1C-BF44-2F48F2F4777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0822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4C0D7-0401-4CB2-AAEB-CC96064A000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1468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63153-68F8-4A68-9316-B60A4A3288E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3113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28A19-8F74-4FE5-9DC0-3E910D8DE2A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071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D3F9C-0506-43F4-A485-CE928673B97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05331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D2A31-A327-4284-A6C0-925C25C06AF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3744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4AF03-281C-4E38-921A-DEFA73AB981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018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9E39D-2A66-4256-B713-E0F44F55837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2445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C52A6AD-BF2F-4748-884D-AFEA34E77EB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D&#7841;y%20Online.%203A4\Tu&#7847;n%202.%20Online.%203A4\Tu&#7847;n%2022.%20LTVC.%20Nh&#224;%20b&#225;c%20h&#7885;c%20v&#224;%20c&#7909;%20gi&#224;.%20c&#226;u%20h&#7887;i.%20chu&#7849;n.m4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7"/>
          <p:cNvSpPr>
            <a:spLocks noTextEdit="1"/>
          </p:cNvSpPr>
          <p:nvPr/>
        </p:nvSpPr>
        <p:spPr bwMode="auto">
          <a:xfrm>
            <a:off x="7620000" y="520371"/>
            <a:ext cx="3709391" cy="6049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1139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PHÒNG GIÁO DỤC VÀ ĐÀO TẠO </a:t>
            </a:r>
            <a:r>
              <a:rPr lang="en-US" sz="1139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QUẬN LONG BIÊN</a:t>
            </a:r>
            <a:endParaRPr lang="vi-VN" sz="1139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vi-VN" sz="1139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1139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ÁI MỘ A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824584" y="4950085"/>
            <a:ext cx="4542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9584" y="2058068"/>
            <a:ext cx="4352057" cy="102870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vi-VN" sz="3038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giảng trực tuyến lớp 3</a:t>
            </a:r>
            <a:endParaRPr lang="en-US" sz="3038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3967" y="2924842"/>
            <a:ext cx="5554833" cy="1799557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pc="2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pc="2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pc="28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pc="28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28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pc="28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28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pc="28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28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pc="2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pc="2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pc="2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MRVT: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575" spc="28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575" spc="28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spc="28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1575" spc="28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75" spc="28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575" spc="28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spc="28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1575" spc="28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75" spc="28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575" spc="28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spc="28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1575" spc="2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21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2524125"/>
            <a:ext cx="121920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vốn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</a:p>
          <a:p>
            <a:pPr algn="ctr" eaLnBrk="1" hangingPunct="1"/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phẩy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chấm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chấm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algn="ctr" eaLnBrk="1" hangingPunct="1"/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SGK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 35)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0" y="946150"/>
            <a:ext cx="1219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3600" b="1" dirty="0">
                <a:solidFill>
                  <a:srgbClr val="009900"/>
                </a:solidFill>
              </a:rPr>
              <a:t>           </a:t>
            </a:r>
            <a:r>
              <a:rPr lang="en-US" altLang="vi-VN" sz="3600" b="1" dirty="0" err="1" smtClean="0">
                <a:solidFill>
                  <a:srgbClr val="009900"/>
                </a:solidFill>
              </a:rPr>
              <a:t>Thứ</a:t>
            </a:r>
            <a:r>
              <a:rPr lang="en-US" altLang="vi-VN" sz="3600" b="1" dirty="0" smtClean="0">
                <a:solidFill>
                  <a:srgbClr val="009900"/>
                </a:solidFill>
              </a:rPr>
              <a:t> </a:t>
            </a:r>
            <a:r>
              <a:rPr lang="en-US" altLang="vi-VN" sz="3600" b="1" dirty="0" err="1" smtClean="0">
                <a:solidFill>
                  <a:srgbClr val="009900"/>
                </a:solidFill>
              </a:rPr>
              <a:t>năm</a:t>
            </a:r>
            <a:r>
              <a:rPr lang="en-US" altLang="vi-VN" sz="3600" b="1" dirty="0" smtClean="0">
                <a:solidFill>
                  <a:srgbClr val="009900"/>
                </a:solidFill>
              </a:rPr>
              <a:t> </a:t>
            </a:r>
            <a:r>
              <a:rPr lang="en-US" altLang="vi-VN" sz="3600" b="1" dirty="0" err="1" smtClean="0">
                <a:solidFill>
                  <a:srgbClr val="009900"/>
                </a:solidFill>
              </a:rPr>
              <a:t>ngày</a:t>
            </a:r>
            <a:r>
              <a:rPr lang="en-US" altLang="vi-VN" sz="3600" b="1" dirty="0">
                <a:solidFill>
                  <a:srgbClr val="009900"/>
                </a:solidFill>
              </a:rPr>
              <a:t> </a:t>
            </a:r>
            <a:r>
              <a:rPr lang="en-US" altLang="vi-VN" sz="3600" b="1" dirty="0" smtClean="0">
                <a:solidFill>
                  <a:srgbClr val="009900"/>
                </a:solidFill>
              </a:rPr>
              <a:t>17 </a:t>
            </a:r>
            <a:r>
              <a:rPr lang="en-US" altLang="vi-VN" sz="3600" b="1" dirty="0" err="1" smtClean="0">
                <a:solidFill>
                  <a:srgbClr val="009900"/>
                </a:solidFill>
              </a:rPr>
              <a:t>tháng</a:t>
            </a:r>
            <a:r>
              <a:rPr lang="en-US" altLang="vi-VN" sz="3600" b="1" dirty="0" smtClean="0">
                <a:solidFill>
                  <a:srgbClr val="009900"/>
                </a:solidFill>
              </a:rPr>
              <a:t> 2 </a:t>
            </a:r>
            <a:r>
              <a:rPr lang="en-US" altLang="vi-VN" sz="3600" b="1" dirty="0" err="1">
                <a:solidFill>
                  <a:srgbClr val="009900"/>
                </a:solidFill>
              </a:rPr>
              <a:t>năm</a:t>
            </a:r>
            <a:r>
              <a:rPr lang="en-US" altLang="vi-VN" sz="3600" b="1" dirty="0">
                <a:solidFill>
                  <a:srgbClr val="009900"/>
                </a:solidFill>
              </a:rPr>
              <a:t> </a:t>
            </a:r>
            <a:r>
              <a:rPr lang="en-US" altLang="vi-VN" sz="3600" b="1" dirty="0" smtClean="0">
                <a:solidFill>
                  <a:srgbClr val="009900"/>
                </a:solidFill>
              </a:rPr>
              <a:t>2022</a:t>
            </a:r>
            <a:endParaRPr lang="en-US" altLang="vi-VN" sz="3600" b="1" dirty="0">
              <a:solidFill>
                <a:srgbClr val="009900"/>
              </a:solidFill>
            </a:endParaRPr>
          </a:p>
          <a:p>
            <a:pPr algn="ctr" eaLnBrk="1" hangingPunct="1"/>
            <a:r>
              <a:rPr lang="en-US" altLang="vi-VN" sz="3600" b="1" dirty="0">
                <a:solidFill>
                  <a:srgbClr val="009900"/>
                </a:solidFill>
              </a:rPr>
              <a:t>        </a:t>
            </a:r>
            <a:r>
              <a:rPr lang="en-US" altLang="vi-VN" sz="3600" b="1" dirty="0" err="1">
                <a:solidFill>
                  <a:srgbClr val="009900"/>
                </a:solidFill>
              </a:rPr>
              <a:t>Luyện</a:t>
            </a:r>
            <a:r>
              <a:rPr lang="en-US" altLang="vi-VN" sz="3600" b="1" dirty="0">
                <a:solidFill>
                  <a:srgbClr val="009900"/>
                </a:solidFill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</a:rPr>
              <a:t>từ</a:t>
            </a:r>
            <a:r>
              <a:rPr lang="en-US" altLang="vi-VN" sz="3600" b="1" dirty="0">
                <a:solidFill>
                  <a:srgbClr val="009900"/>
                </a:solidFill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</a:rPr>
              <a:t>và</a:t>
            </a:r>
            <a:r>
              <a:rPr lang="en-US" altLang="vi-VN" sz="3600" b="1" dirty="0">
                <a:solidFill>
                  <a:srgbClr val="009900"/>
                </a:solidFill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</a:rPr>
              <a:t>câu</a:t>
            </a:r>
            <a:endParaRPr lang="en-US" altLang="vi-VN" sz="36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595312" y="822325"/>
            <a:ext cx="112014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vốn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phẩy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chấm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chấm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endParaRPr lang="en-US" altLang="vi-VN" sz="36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endParaRPr lang="en-US" altLang="vi-VN" sz="3200" dirty="0">
              <a:latin typeface="Times New Roman" pitchFamily="18" charset="0"/>
            </a:endParaRPr>
          </a:p>
        </p:txBody>
      </p:sp>
      <p:sp>
        <p:nvSpPr>
          <p:cNvPr id="12291" name="Text Box 10"/>
          <p:cNvSpPr txBox="1">
            <a:spLocks noChangeArrowheads="1"/>
          </p:cNvSpPr>
          <p:nvPr/>
        </p:nvSpPr>
        <p:spPr bwMode="auto">
          <a:xfrm>
            <a:off x="1751012" y="161925"/>
            <a:ext cx="8890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3200" b="1" u="sng" dirty="0" err="1">
                <a:solidFill>
                  <a:srgbClr val="009900"/>
                </a:solidFill>
              </a:rPr>
              <a:t>Luyện</a:t>
            </a:r>
            <a:r>
              <a:rPr lang="en-US" altLang="vi-VN" sz="3200" b="1" u="sng" dirty="0">
                <a:solidFill>
                  <a:srgbClr val="009900"/>
                </a:solidFill>
              </a:rPr>
              <a:t> </a:t>
            </a:r>
            <a:r>
              <a:rPr lang="en-US" altLang="vi-VN" sz="3200" b="1" u="sng" dirty="0" err="1">
                <a:solidFill>
                  <a:srgbClr val="009900"/>
                </a:solidFill>
              </a:rPr>
              <a:t>từ</a:t>
            </a:r>
            <a:r>
              <a:rPr lang="en-US" altLang="vi-VN" sz="3200" b="1" u="sng" dirty="0">
                <a:solidFill>
                  <a:srgbClr val="009900"/>
                </a:solidFill>
              </a:rPr>
              <a:t> </a:t>
            </a:r>
            <a:r>
              <a:rPr lang="en-US" altLang="vi-VN" sz="3200" b="1" u="sng" dirty="0" err="1">
                <a:solidFill>
                  <a:srgbClr val="009900"/>
                </a:solidFill>
              </a:rPr>
              <a:t>và</a:t>
            </a:r>
            <a:r>
              <a:rPr lang="en-US" altLang="vi-VN" sz="3200" b="1" u="sng" dirty="0">
                <a:solidFill>
                  <a:srgbClr val="009900"/>
                </a:solidFill>
              </a:rPr>
              <a:t> </a:t>
            </a:r>
            <a:r>
              <a:rPr lang="en-US" altLang="vi-VN" sz="3200" b="1" u="sng" dirty="0" err="1">
                <a:solidFill>
                  <a:srgbClr val="009900"/>
                </a:solidFill>
              </a:rPr>
              <a:t>câu</a:t>
            </a:r>
            <a:endParaRPr lang="en-US" altLang="vi-VN" sz="3200" b="1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47725" y="1752600"/>
            <a:ext cx="10696575" cy="2308225"/>
            <a:chOff x="581025" y="1752600"/>
            <a:chExt cx="10696575" cy="2308324"/>
          </a:xfrm>
        </p:grpSpPr>
        <p:sp>
          <p:nvSpPr>
            <p:cNvPr id="5" name="Pentagon 4"/>
            <p:cNvSpPr/>
            <p:nvPr/>
          </p:nvSpPr>
          <p:spPr>
            <a:xfrm flipH="1">
              <a:off x="581025" y="1752600"/>
              <a:ext cx="10696575" cy="2278161"/>
            </a:xfrm>
            <a:prstGeom prst="homePlate">
              <a:avLst>
                <a:gd name="adj" fmla="val 8132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12298" name="TextBox 1"/>
            <p:cNvSpPr txBox="1">
              <a:spLocks noChangeArrowheads="1"/>
            </p:cNvSpPr>
            <p:nvPr/>
          </p:nvSpPr>
          <p:spPr bwMode="auto">
            <a:xfrm>
              <a:off x="2334719" y="1752600"/>
              <a:ext cx="871428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vi-VN" sz="3600" dirty="0">
                  <a:latin typeface="Times New Roman" pitchFamily="18" charset="0"/>
                </a:rPr>
                <a:t>1. </a:t>
              </a:r>
              <a:r>
                <a:rPr lang="en-US" altLang="vi-VN" sz="3600" dirty="0" err="1">
                  <a:latin typeface="Times New Roman" pitchFamily="18" charset="0"/>
                </a:rPr>
                <a:t>MRVT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theo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chủ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điểm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Sáng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tạo</a:t>
              </a:r>
              <a:r>
                <a:rPr lang="en-US" altLang="vi-VN" sz="3600" dirty="0">
                  <a:latin typeface="Times New Roman" pitchFamily="18" charset="0"/>
                </a:rPr>
                <a:t>. </a:t>
              </a:r>
              <a:r>
                <a:rPr lang="en-US" altLang="vi-VN" sz="3600" dirty="0" err="1">
                  <a:latin typeface="Times New Roman" pitchFamily="18" charset="0"/>
                </a:rPr>
                <a:t>Tìm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được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các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từ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chỉ</a:t>
              </a:r>
              <a:r>
                <a:rPr lang="en-US" altLang="vi-VN" sz="3600" dirty="0">
                  <a:latin typeface="Times New Roman" pitchFamily="18" charset="0"/>
                </a:rPr>
                <a:t> tri </a:t>
              </a:r>
              <a:r>
                <a:rPr lang="en-US" altLang="vi-VN" sz="3600" dirty="0" err="1">
                  <a:latin typeface="Times New Roman" pitchFamily="18" charset="0"/>
                </a:rPr>
                <a:t>thức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và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các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từ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chỉ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hoạt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động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của</a:t>
              </a:r>
              <a:r>
                <a:rPr lang="en-US" altLang="vi-VN" sz="3600" dirty="0">
                  <a:latin typeface="Times New Roman" pitchFamily="18" charset="0"/>
                </a:rPr>
                <a:t> tri </a:t>
              </a:r>
              <a:r>
                <a:rPr lang="en-US" altLang="vi-VN" sz="3600" dirty="0" err="1">
                  <a:latin typeface="Times New Roman" pitchFamily="18" charset="0"/>
                </a:rPr>
                <a:t>thức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thông</a:t>
              </a:r>
              <a:r>
                <a:rPr lang="en-US" altLang="vi-VN" sz="3600" dirty="0">
                  <a:latin typeface="Times New Roman" pitchFamily="18" charset="0"/>
                </a:rPr>
                <a:t> qua </a:t>
              </a:r>
              <a:r>
                <a:rPr lang="en-US" altLang="vi-VN" sz="3600" dirty="0" err="1">
                  <a:latin typeface="Times New Roman" pitchFamily="18" charset="0"/>
                </a:rPr>
                <a:t>các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bài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tập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đọc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và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chính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tả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trong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cùng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chủ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điểm</a:t>
              </a:r>
              <a:r>
                <a:rPr lang="en-US" altLang="vi-VN" sz="3600" dirty="0">
                  <a:latin typeface="Times New Roman" pitchFamily="18" charset="0"/>
                </a:rPr>
                <a:t>.</a:t>
              </a:r>
              <a:endParaRPr lang="en-US" altLang="en-US" sz="3600" dirty="0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23912" y="4137025"/>
            <a:ext cx="10744200" cy="2514600"/>
            <a:chOff x="609599" y="4137124"/>
            <a:chExt cx="10744201" cy="2514600"/>
          </a:xfrm>
        </p:grpSpPr>
        <p:sp>
          <p:nvSpPr>
            <p:cNvPr id="7" name="Pentagon 6"/>
            <p:cNvSpPr/>
            <p:nvPr/>
          </p:nvSpPr>
          <p:spPr>
            <a:xfrm flipH="1">
              <a:off x="609599" y="4137124"/>
              <a:ext cx="10668001" cy="2514600"/>
            </a:xfrm>
            <a:prstGeom prst="homePlate">
              <a:avLst>
                <a:gd name="adj" fmla="val 74430"/>
              </a:avLst>
            </a:prstGeom>
            <a:solidFill>
              <a:srgbClr val="00FFFF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12296" name="TextBox 1"/>
            <p:cNvSpPr txBox="1">
              <a:spLocks noChangeArrowheads="1"/>
            </p:cNvSpPr>
            <p:nvPr/>
          </p:nvSpPr>
          <p:spPr bwMode="auto">
            <a:xfrm>
              <a:off x="2324100" y="4494074"/>
              <a:ext cx="9029700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vi-VN" sz="3600" dirty="0">
                  <a:latin typeface="Times New Roman" pitchFamily="18" charset="0"/>
                </a:rPr>
                <a:t>2. </a:t>
              </a:r>
              <a:r>
                <a:rPr lang="en-US" altLang="vi-VN" sz="3600" dirty="0" err="1">
                  <a:latin typeface="Times New Roman" pitchFamily="18" charset="0"/>
                </a:rPr>
                <a:t>Ôn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luyện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về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dấu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phẩy</a:t>
              </a:r>
              <a:r>
                <a:rPr lang="en-US" altLang="vi-VN" sz="3600" dirty="0">
                  <a:latin typeface="Times New Roman" pitchFamily="18" charset="0"/>
                </a:rPr>
                <a:t>: </a:t>
              </a:r>
              <a:r>
                <a:rPr lang="en-US" altLang="vi-VN" sz="3600" dirty="0" err="1">
                  <a:latin typeface="Times New Roman" pitchFamily="18" charset="0"/>
                </a:rPr>
                <a:t>đặt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đúng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các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dấu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phẩy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sau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vị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trí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của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các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từ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ngữ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chỉ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địa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điểm</a:t>
              </a:r>
              <a:r>
                <a:rPr lang="en-US" altLang="vi-VN" sz="3600" dirty="0">
                  <a:latin typeface="Times New Roman" pitchFamily="18" charset="0"/>
                </a:rPr>
                <a:t>; </a:t>
              </a:r>
              <a:r>
                <a:rPr lang="en-US" altLang="vi-VN" sz="3600" dirty="0" err="1">
                  <a:latin typeface="Times New Roman" pitchFamily="18" charset="0"/>
                </a:rPr>
                <a:t>ôn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luyện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về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dấu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chấm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và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dấu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chấm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hỏi</a:t>
              </a:r>
              <a:r>
                <a:rPr lang="en-US" altLang="vi-VN" sz="3600" dirty="0">
                  <a:latin typeface="Times New Roman" pitchFamily="18" charset="0"/>
                </a:rPr>
                <a:t>. </a:t>
              </a:r>
              <a:endParaRPr lang="en-US" altLang="en-US" sz="3600" dirty="0"/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943100" y="1716088"/>
            <a:ext cx="8305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 u="sng" dirty="0" err="1" smtClean="0">
                <a:latin typeface="Times New Roman" pitchFamily="18" charset="0"/>
              </a:rPr>
              <a:t>Bài</a:t>
            </a:r>
            <a:r>
              <a:rPr lang="en-US" altLang="vi-VN" sz="3200" u="sng" dirty="0" smtClean="0">
                <a:latin typeface="Times New Roman" pitchFamily="18" charset="0"/>
              </a:rPr>
              <a:t> 1</a:t>
            </a:r>
            <a:r>
              <a:rPr lang="en-US" altLang="vi-VN" sz="3200" dirty="0" smtClean="0">
                <a:latin typeface="Times New Roman" pitchFamily="18" charset="0"/>
              </a:rPr>
              <a:t>: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Dựa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vào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tập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đọc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chính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tả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đã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ở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tuần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21, 22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em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hãy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tìm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từ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ngữ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lphaLcParenR"/>
              <a:defRPr/>
            </a:pP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Chỉ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trí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thức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.                                 M: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bác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sĩ</a:t>
            </a:r>
            <a:endParaRPr lang="en-US" altLang="vi-VN" sz="3200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marL="514350" indent="-514350" eaLnBrk="1" hangingPunct="1">
              <a:spcBef>
                <a:spcPct val="50000"/>
              </a:spcBef>
              <a:buFontTx/>
              <a:buAutoNum type="alphaLcParenR"/>
              <a:defRPr/>
            </a:pP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Chỉ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hoạt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động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của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trí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thức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.          M: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nghiên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cứu</a:t>
            </a:r>
            <a:endParaRPr lang="en-US" altLang="vi-VN" sz="3200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5181600" y="2981325"/>
            <a:ext cx="662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00FF"/>
                </a:solidFill>
                <a:latin typeface="Arial" charset="0"/>
                <a:cs typeface="Arial" charset="0"/>
              </a:rPr>
              <a:t>    </a:t>
            </a:r>
            <a:endParaRPr lang="en-US" altLang="vi-VN" sz="320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0650" y="1079480"/>
            <a:ext cx="94107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21,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defRPr/>
            </a:pP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UcPeriod"/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lphaUcPeriod"/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UcPeriod"/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1295400" y="32766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2137096" y="3389055"/>
            <a:ext cx="852740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Lưu ý: </a:t>
            </a:r>
          </a:p>
          <a:p>
            <a:r>
              <a:rPr lang="pt-B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pt-BR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a tìm từ chỉ trí thức có nghĩa là đi tìm những từ chỉ </a:t>
            </a:r>
            <a:r>
              <a:rPr lang="pt-BR" altLang="en-US" sz="3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người trí thức</a:t>
            </a:r>
            <a:r>
              <a:rPr lang="pt-BR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pt-BR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b là tìm những </a:t>
            </a:r>
            <a:r>
              <a:rPr lang="pt-BR" altLang="en-US" sz="3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chỉ hoạt động của những người trí thức</a:t>
            </a:r>
            <a:r>
              <a:rPr lang="pt-BR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phần a .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57400" y="609343"/>
            <a:ext cx="8686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21, 22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lphaLcParenR"/>
              <a:defRPr/>
            </a:pP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M: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altLang="vi-VN" sz="3200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spcBef>
                <a:spcPct val="50000"/>
              </a:spcBef>
              <a:buFontTx/>
              <a:buAutoNum type="alphaLcParenR"/>
              <a:defRPr/>
            </a:pP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M: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altLang="vi-VN" sz="3200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181600" y="2063492"/>
            <a:ext cx="662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00FF"/>
                </a:solidFill>
                <a:latin typeface="Arial" charset="0"/>
                <a:cs typeface="Arial" charset="0"/>
              </a:rPr>
              <a:t>    </a:t>
            </a:r>
            <a:endParaRPr lang="en-US" altLang="vi-VN" sz="320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819400" y="1218406"/>
            <a:ext cx="6788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819401" y="1541571"/>
            <a:ext cx="74040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819402" y="2304367"/>
            <a:ext cx="39456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819400" y="1981201"/>
            <a:ext cx="68595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71797" y="2779932"/>
            <a:ext cx="6679006" cy="207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FontTx/>
              <a:buChar char="-"/>
            </a:pPr>
            <a:endParaRPr lang="en-US" alt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alt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971797" y="3103097"/>
            <a:ext cx="5715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999980" y="3426262"/>
            <a:ext cx="57150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Ê-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xơn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999981" y="3886200"/>
            <a:ext cx="65250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9229" name="TextBox 1"/>
          <p:cNvSpPr txBox="1">
            <a:spLocks noChangeArrowheads="1"/>
          </p:cNvSpPr>
          <p:nvPr/>
        </p:nvSpPr>
        <p:spPr bwMode="auto">
          <a:xfrm>
            <a:off x="0" y="510381"/>
            <a:ext cx="1219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dirty="0">
                <a:solidFill>
                  <a:srgbClr val="FF0000"/>
                </a:solidFill>
              </a:rPr>
              <a:t>                       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21, 22 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304562"/>
              </p:ext>
            </p:extLst>
          </p:nvPr>
        </p:nvGraphicFramePr>
        <p:xfrm>
          <a:off x="381000" y="4724400"/>
          <a:ext cx="10102850" cy="2054248"/>
        </p:xfrm>
        <a:graphic>
          <a:graphicData uri="http://schemas.openxmlformats.org/drawingml/2006/table">
            <a:tbl>
              <a:tblPr/>
              <a:tblGrid>
                <a:gridCol w="505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6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tri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endParaRPr kumimoji="0" lang="en-US" alt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668" marB="456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tri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endParaRPr kumimoji="0" lang="en-US" alt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kumimoji="0" lang="en-US" alt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668" marB="456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45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3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152400" y="4343400"/>
            <a:ext cx="5791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096000" y="4572000"/>
            <a:ext cx="609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4800"/>
            <a:ext cx="6019800" cy="4191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9000" y="563880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611188" y="990600"/>
            <a:ext cx="11276012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u="sng">
                <a:latin typeface="Times New Roman" pitchFamily="18" charset="0"/>
              </a:rPr>
              <a:t>Bài 1</a:t>
            </a:r>
            <a:r>
              <a:rPr lang="en-US" altLang="vi-VN" sz="3200">
                <a:latin typeface="Times New Roman" pitchFamily="18" charset="0"/>
              </a:rPr>
              <a:t>: Dựa vào những bài tập đọc và chính tả đã học ở các tuần 21, 22 em hãy tìm các từ ngữ chỉ trí thức và hoạt động của trí thức.</a:t>
            </a:r>
          </a:p>
        </p:txBody>
      </p:sp>
      <p:graphicFrame>
        <p:nvGraphicFramePr>
          <p:cNvPr id="45117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798909"/>
              </p:ext>
            </p:extLst>
          </p:nvPr>
        </p:nvGraphicFramePr>
        <p:xfrm>
          <a:off x="1289050" y="2544762"/>
          <a:ext cx="9920288" cy="3322091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8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4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9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Tiến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sĩ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thái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bác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kumimoji="0" lang="vi-VN" alt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Nghiên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cứu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chế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chế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tạo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</a:t>
                      </a: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2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giáo</a:t>
                      </a: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Dạy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2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Bác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sĩ</a:t>
                      </a: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Khám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chữa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bệnh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nghiên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cứu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thuốc</a:t>
                      </a: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4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Kĩ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sư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xây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cầu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" y="381000"/>
            <a:ext cx="4090987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"/>
            <a:ext cx="4038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38" y="381000"/>
            <a:ext cx="3886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733800"/>
            <a:ext cx="3971705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44" y="3733800"/>
            <a:ext cx="4059455" cy="282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733800"/>
            <a:ext cx="3856038" cy="285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269964"/>
              </p:ext>
            </p:extLst>
          </p:nvPr>
        </p:nvGraphicFramePr>
        <p:xfrm>
          <a:off x="990600" y="276225"/>
          <a:ext cx="10439400" cy="2688555"/>
        </p:xfrm>
        <a:graphic>
          <a:graphicData uri="http://schemas.openxmlformats.org/drawingml/2006/table">
            <a:tbl>
              <a:tblPr/>
              <a:tblGrid>
                <a:gridCol w="548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5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8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minh,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</a:t>
                      </a: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7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7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</a:t>
                      </a: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06600" y="3200400"/>
            <a:ext cx="7924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minh: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06600" y="4572000"/>
            <a:ext cx="80391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vi-VN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vi-VN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006600" y="5638800"/>
            <a:ext cx="7289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vi-VN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vi-VN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913"/>
            <a:ext cx="124968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2057400" y="1535905"/>
            <a:ext cx="8940800" cy="1862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n-US" sz="1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XEM HÌNH ĐOÁN TÊN BÀI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Cloud 3"/>
          <p:cNvSpPr/>
          <p:nvPr/>
        </p:nvSpPr>
        <p:spPr>
          <a:xfrm>
            <a:off x="-12700" y="31750"/>
            <a:ext cx="5143500" cy="13716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839788" y="363538"/>
            <a:ext cx="375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8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736936"/>
              </p:ext>
            </p:extLst>
          </p:nvPr>
        </p:nvGraphicFramePr>
        <p:xfrm>
          <a:off x="304799" y="1524001"/>
          <a:ext cx="11658600" cy="4572000"/>
        </p:xfrm>
        <a:graphic>
          <a:graphicData uri="http://schemas.openxmlformats.org/drawingml/2006/table">
            <a:tbl>
              <a:tblPr/>
              <a:tblGrid>
                <a:gridCol w="582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8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1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8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8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8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85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673" name="Text Box 2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2017693"/>
            <a:ext cx="53832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674" name="Text Box 3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990600" y="3182005"/>
            <a:ext cx="5411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endParaRPr lang="en-US" altLang="vi-VN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75" name="Text Box 3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184900" y="2296180"/>
            <a:ext cx="448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76" name="Text Box 3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184901" y="2855893"/>
            <a:ext cx="5778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  </a:t>
            </a:r>
          </a:p>
        </p:txBody>
      </p:sp>
      <p:sp>
        <p:nvSpPr>
          <p:cNvPr id="134185" name="Text Box 4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776413" y="3972580"/>
            <a:ext cx="3019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sĩ, dược sĩ</a:t>
            </a:r>
          </a:p>
        </p:txBody>
      </p:sp>
      <p:sp>
        <p:nvSpPr>
          <p:cNvPr id="134186" name="Text Box 4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184900" y="3886200"/>
            <a:ext cx="5626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187" name="Text Box 4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295400" y="4734580"/>
            <a:ext cx="5073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giáo, cô giáo</a:t>
            </a:r>
          </a:p>
        </p:txBody>
      </p:sp>
      <p:sp>
        <p:nvSpPr>
          <p:cNvPr id="134188" name="Text Box 4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184900" y="4724400"/>
            <a:ext cx="6007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189" name="Text Box 4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066800" y="5420380"/>
            <a:ext cx="441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văn, nhà thơ, họa sĩ</a:t>
            </a:r>
          </a:p>
        </p:txBody>
      </p:sp>
      <p:sp>
        <p:nvSpPr>
          <p:cNvPr id="134190" name="Text Box 4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184901" y="5410200"/>
            <a:ext cx="524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0" y="609600"/>
            <a:ext cx="1165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85" grpId="0" autoUpdateAnimBg="0"/>
      <p:bldP spid="134186" grpId="0" autoUpdateAnimBg="0"/>
      <p:bldP spid="134187" grpId="0" autoUpdateAnimBg="0"/>
      <p:bldP spid="134188" grpId="0" autoUpdateAnimBg="0"/>
      <p:bldP spid="134189" grpId="0" autoUpdateAnimBg="0"/>
      <p:bldP spid="13419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572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214438"/>
            <a:ext cx="348932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TextBox 2"/>
          <p:cNvSpPr txBox="1">
            <a:spLocks noChangeArrowheads="1"/>
          </p:cNvSpPr>
          <p:nvPr/>
        </p:nvSpPr>
        <p:spPr bwMode="auto">
          <a:xfrm>
            <a:off x="0" y="3592513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4343400" y="4648200"/>
            <a:ext cx="381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19.</a:t>
            </a:r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8005763" y="5722203"/>
            <a:ext cx="4202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19.</a:t>
            </a:r>
          </a:p>
        </p:txBody>
      </p:sp>
      <p:pic>
        <p:nvPicPr>
          <p:cNvPr id="2867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2239963"/>
            <a:ext cx="4164012" cy="339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0" y="914400"/>
            <a:ext cx="1219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u="sng" dirty="0" err="1" smtClean="0">
                <a:latin typeface="Arial" charset="0"/>
                <a:cs typeface="Arial" charset="0"/>
              </a:rPr>
              <a:t>Bài</a:t>
            </a:r>
            <a:r>
              <a:rPr lang="en-US" altLang="vi-VN" sz="2800" u="sng" dirty="0" smtClean="0">
                <a:latin typeface="Arial" charset="0"/>
                <a:cs typeface="Arial" charset="0"/>
              </a:rPr>
              <a:t> </a:t>
            </a:r>
            <a:r>
              <a:rPr lang="en-US" altLang="vi-VN" sz="2800" u="sng" dirty="0">
                <a:latin typeface="Arial" charset="0"/>
                <a:cs typeface="Arial" charset="0"/>
              </a:rPr>
              <a:t>2</a:t>
            </a:r>
            <a:r>
              <a:rPr lang="en-US" altLang="vi-VN" sz="2800" dirty="0">
                <a:latin typeface="Arial" charset="0"/>
                <a:cs typeface="Arial" charset="0"/>
              </a:rPr>
              <a:t>: </a:t>
            </a:r>
            <a:r>
              <a:rPr lang="en-US" altLang="vi-VN" sz="2800" dirty="0" err="1">
                <a:latin typeface="Arial" charset="0"/>
                <a:cs typeface="Arial" charset="0"/>
              </a:rPr>
              <a:t>Em</a:t>
            </a:r>
            <a:r>
              <a:rPr lang="en-US" altLang="vi-VN" sz="2800" dirty="0">
                <a:latin typeface="Arial" charset="0"/>
                <a:cs typeface="Arial" charset="0"/>
              </a:rPr>
              <a:t> </a:t>
            </a:r>
            <a:r>
              <a:rPr lang="en-US" altLang="vi-VN" sz="2800" dirty="0" err="1">
                <a:latin typeface="Arial" charset="0"/>
                <a:cs typeface="Arial" charset="0"/>
              </a:rPr>
              <a:t>đặt</a:t>
            </a:r>
            <a:r>
              <a:rPr lang="en-US" altLang="vi-VN" sz="2800" dirty="0">
                <a:latin typeface="Arial" charset="0"/>
                <a:cs typeface="Arial" charset="0"/>
              </a:rPr>
              <a:t> </a:t>
            </a:r>
            <a:r>
              <a:rPr lang="en-US" altLang="vi-VN" sz="2800" dirty="0" err="1">
                <a:latin typeface="Arial" charset="0"/>
                <a:cs typeface="Arial" charset="0"/>
              </a:rPr>
              <a:t>dấu</a:t>
            </a:r>
            <a:r>
              <a:rPr lang="en-US" altLang="vi-VN" sz="2800" dirty="0">
                <a:latin typeface="Arial" charset="0"/>
                <a:cs typeface="Arial" charset="0"/>
              </a:rPr>
              <a:t> </a:t>
            </a:r>
            <a:r>
              <a:rPr lang="en-US" altLang="vi-VN" sz="2800" dirty="0" err="1">
                <a:latin typeface="Arial" charset="0"/>
                <a:cs typeface="Arial" charset="0"/>
              </a:rPr>
              <a:t>phẩy</a:t>
            </a:r>
            <a:r>
              <a:rPr lang="en-US" altLang="vi-VN" sz="2800" dirty="0">
                <a:latin typeface="Arial" charset="0"/>
                <a:cs typeface="Arial" charset="0"/>
              </a:rPr>
              <a:t> </a:t>
            </a:r>
            <a:r>
              <a:rPr lang="en-US" altLang="vi-VN" sz="2800" dirty="0" err="1">
                <a:latin typeface="Arial" charset="0"/>
                <a:cs typeface="Arial" charset="0"/>
              </a:rPr>
              <a:t>vào</a:t>
            </a:r>
            <a:r>
              <a:rPr lang="en-US" altLang="vi-VN" sz="2800" dirty="0">
                <a:latin typeface="Arial" charset="0"/>
                <a:cs typeface="Arial" charset="0"/>
              </a:rPr>
              <a:t> </a:t>
            </a:r>
            <a:r>
              <a:rPr lang="en-US" altLang="vi-VN" sz="2800" dirty="0" err="1">
                <a:latin typeface="Arial" charset="0"/>
                <a:cs typeface="Arial" charset="0"/>
              </a:rPr>
              <a:t>chỗ</a:t>
            </a:r>
            <a:r>
              <a:rPr lang="en-US" altLang="vi-VN" sz="2800" dirty="0">
                <a:latin typeface="Arial" charset="0"/>
                <a:cs typeface="Arial" charset="0"/>
              </a:rPr>
              <a:t> </a:t>
            </a:r>
            <a:r>
              <a:rPr lang="en-US" altLang="vi-VN" sz="2800" dirty="0" err="1">
                <a:latin typeface="Arial" charset="0"/>
                <a:cs typeface="Arial" charset="0"/>
              </a:rPr>
              <a:t>nào</a:t>
            </a:r>
            <a:r>
              <a:rPr lang="en-US" altLang="vi-VN" sz="2800" dirty="0">
                <a:latin typeface="Arial" charset="0"/>
                <a:cs typeface="Arial" charset="0"/>
              </a:rPr>
              <a:t> </a:t>
            </a:r>
            <a:r>
              <a:rPr lang="en-US" altLang="vi-VN" sz="2800" dirty="0" err="1">
                <a:latin typeface="Arial" charset="0"/>
                <a:cs typeface="Arial" charset="0"/>
              </a:rPr>
              <a:t>trong</a:t>
            </a:r>
            <a:r>
              <a:rPr lang="en-US" altLang="vi-VN" sz="2800" dirty="0">
                <a:latin typeface="Arial" charset="0"/>
                <a:cs typeface="Arial" charset="0"/>
              </a:rPr>
              <a:t> </a:t>
            </a:r>
            <a:r>
              <a:rPr lang="en-US" altLang="vi-VN" sz="2800" dirty="0" err="1">
                <a:latin typeface="Arial" charset="0"/>
                <a:cs typeface="Arial" charset="0"/>
              </a:rPr>
              <a:t>mỗi</a:t>
            </a:r>
            <a:r>
              <a:rPr lang="en-US" altLang="vi-VN" sz="2800" dirty="0">
                <a:latin typeface="Arial" charset="0"/>
                <a:cs typeface="Arial" charset="0"/>
              </a:rPr>
              <a:t> </a:t>
            </a:r>
            <a:r>
              <a:rPr lang="en-US" altLang="vi-VN" sz="2800" dirty="0" err="1">
                <a:latin typeface="Arial" charset="0"/>
                <a:cs typeface="Arial" charset="0"/>
              </a:rPr>
              <a:t>câu</a:t>
            </a:r>
            <a:r>
              <a:rPr lang="en-US" altLang="vi-VN" sz="2800" dirty="0">
                <a:latin typeface="Arial" charset="0"/>
                <a:cs typeface="Arial" charset="0"/>
              </a:rPr>
              <a:t> </a:t>
            </a:r>
            <a:r>
              <a:rPr lang="en-US" altLang="vi-VN" sz="2800" dirty="0" err="1">
                <a:latin typeface="Arial" charset="0"/>
                <a:cs typeface="Arial" charset="0"/>
              </a:rPr>
              <a:t>sau</a:t>
            </a:r>
            <a:r>
              <a:rPr lang="en-US" altLang="vi-VN" sz="2800" dirty="0"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1176338" y="1924050"/>
            <a:ext cx="8485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0000FF"/>
                </a:solidFill>
                <a:latin typeface="Arial" charset="0"/>
                <a:cs typeface="Arial" charset="0"/>
              </a:rPr>
              <a:t>a) Ở nhà em thường giúp bà xâu kim.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1176338" y="2447925"/>
            <a:ext cx="10233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0000FF"/>
                </a:solidFill>
                <a:latin typeface="Arial" charset="0"/>
                <a:cs typeface="Arial" charset="0"/>
              </a:rPr>
              <a:t>b) Trong lớp Liên luôn luôn chăm chú nghe giảng.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1176338" y="2950029"/>
            <a:ext cx="10634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0000FF"/>
                </a:solidFill>
                <a:latin typeface="Arial" charset="0"/>
                <a:cs typeface="Arial" charset="0"/>
              </a:rPr>
              <a:t>c) Hai bên bờ sông những bãi ngô bắt đầu xanh tốt.</a:t>
            </a:r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2570163" y="1914525"/>
            <a:ext cx="401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,</a:t>
            </a: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3103562" y="2447925"/>
            <a:ext cx="401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,</a:t>
            </a:r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4191000" y="2981325"/>
            <a:ext cx="401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Arial" charset="0"/>
                <a:cs typeface="Arial" charset="0"/>
              </a:rPr>
              <a:t>,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0" y="4189274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/>
      <p:bldP spid="124934" grpId="0"/>
      <p:bldP spid="124935" grpId="0"/>
      <p:bldP spid="124936" grpId="0"/>
      <p:bldP spid="124940" grpId="0"/>
      <p:bldP spid="124941" grpId="0"/>
      <p:bldP spid="12494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2895600" y="622300"/>
            <a:ext cx="8839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u="sng">
                <a:latin typeface="Arial" charset="0"/>
                <a:cs typeface="Arial" charset="0"/>
              </a:rPr>
              <a:t>Bài 3</a:t>
            </a:r>
            <a:r>
              <a:rPr lang="en-US" altLang="vi-VN" sz="2800">
                <a:latin typeface="Arial" charset="0"/>
                <a:cs typeface="Arial" charset="0"/>
              </a:rPr>
              <a:t>:</a:t>
            </a:r>
            <a:r>
              <a:rPr lang="en-US" altLang="vi-VN" sz="2800">
                <a:solidFill>
                  <a:srgbClr val="FF0066"/>
                </a:solidFill>
                <a:latin typeface="Arial" charset="0"/>
                <a:cs typeface="Arial" charset="0"/>
              </a:rPr>
              <a:t> Bạn Hoa tập điền dấu câu vào ô trống trong truyện vui dưới đây. Chẳng hiểu vì sao bạn ấy điền toàn dấu chấm. Theo em, dấu chấm nào dùng đúng, dấu chấm nào dùng sai ? Hãy sửa lại những chỗ sai !</a:t>
            </a:r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2057400" y="2362200"/>
            <a:ext cx="9144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chemeClr val="folHlink"/>
                </a:solidFill>
                <a:latin typeface="Arial" charset="0"/>
                <a:cs typeface="Arial" charset="0"/>
              </a:rPr>
              <a:t>ĐIỆN</a:t>
            </a:r>
          </a:p>
          <a:p>
            <a:pPr eaLnBrk="1" hangingPunct="1"/>
            <a:r>
              <a:rPr lang="en-US" altLang="vi-VN" sz="2800">
                <a:solidFill>
                  <a:schemeClr val="folHlink"/>
                </a:solidFill>
                <a:latin typeface="Arial" charset="0"/>
                <a:cs typeface="Arial" charset="0"/>
              </a:rPr>
              <a:t>- Anh ơi    người ta làm ra điện để làm gì </a:t>
            </a:r>
          </a:p>
          <a:p>
            <a:pPr eaLnBrk="1" hangingPunct="1"/>
            <a:r>
              <a:rPr lang="en-US" altLang="vi-VN" sz="2800">
                <a:solidFill>
                  <a:schemeClr val="folHlink"/>
                </a:solidFill>
                <a:latin typeface="Arial" charset="0"/>
                <a:cs typeface="Arial" charset="0"/>
              </a:rPr>
              <a:t>- Điện quan trọng lắm em ạ, vì nếu đến bây giờ vẫn chưa phát minh ra điện thì anh em mình phải thắp đèn dầu để xem vô tuyến</a:t>
            </a:r>
            <a:endParaRPr lang="en-US" altLang="vi-VN" sz="2800" b="1">
              <a:solidFill>
                <a:schemeClr val="folHlink"/>
              </a:solidFill>
              <a:latin typeface="Arial" charset="0"/>
              <a:cs typeface="Arial" charset="0"/>
            </a:endParaRPr>
          </a:p>
        </p:txBody>
      </p:sp>
      <p:sp>
        <p:nvSpPr>
          <p:cNvPr id="57360" name="Oval 16"/>
          <p:cNvSpPr>
            <a:spLocks noChangeArrowheads="1"/>
          </p:cNvSpPr>
          <p:nvPr/>
        </p:nvSpPr>
        <p:spPr bwMode="auto">
          <a:xfrm>
            <a:off x="3429000" y="3059113"/>
            <a:ext cx="390525" cy="30480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800" b="1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57364" name="Oval 20"/>
          <p:cNvSpPr>
            <a:spLocks noChangeArrowheads="1"/>
          </p:cNvSpPr>
          <p:nvPr/>
        </p:nvSpPr>
        <p:spPr bwMode="auto">
          <a:xfrm>
            <a:off x="8610600" y="2960688"/>
            <a:ext cx="392113" cy="30480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800" b="1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57365" name="Oval 21"/>
          <p:cNvSpPr>
            <a:spLocks noChangeArrowheads="1"/>
          </p:cNvSpPr>
          <p:nvPr/>
        </p:nvSpPr>
        <p:spPr bwMode="auto">
          <a:xfrm>
            <a:off x="5486400" y="4178300"/>
            <a:ext cx="390525" cy="30480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800" b="1"/>
              <a:t>.</a:t>
            </a:r>
          </a:p>
        </p:txBody>
      </p:sp>
      <p:sp>
        <p:nvSpPr>
          <p:cNvPr id="57366" name="Oval 22"/>
          <p:cNvSpPr>
            <a:spLocks noChangeArrowheads="1"/>
          </p:cNvSpPr>
          <p:nvPr/>
        </p:nvSpPr>
        <p:spPr bwMode="auto">
          <a:xfrm>
            <a:off x="3429000" y="3048000"/>
            <a:ext cx="390525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800" b="1">
                <a:solidFill>
                  <a:srgbClr val="FF0066"/>
                </a:solidFill>
              </a:rPr>
              <a:t>,</a:t>
            </a:r>
          </a:p>
        </p:txBody>
      </p:sp>
      <p:sp>
        <p:nvSpPr>
          <p:cNvPr id="57367" name="Oval 23"/>
          <p:cNvSpPr>
            <a:spLocks noChangeArrowheads="1"/>
          </p:cNvSpPr>
          <p:nvPr/>
        </p:nvSpPr>
        <p:spPr bwMode="auto">
          <a:xfrm>
            <a:off x="8610600" y="2960688"/>
            <a:ext cx="392113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800" b="1">
                <a:solidFill>
                  <a:srgbClr val="FF0066"/>
                </a:solidFill>
              </a:rPr>
              <a:t>?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8" grpId="0"/>
      <p:bldP spid="125960" grpId="0"/>
      <p:bldP spid="57360" grpId="0" animBg="1"/>
      <p:bldP spid="57364" grpId="0" animBg="1"/>
      <p:bldP spid="57365" grpId="0" animBg="1"/>
      <p:bldP spid="57366" grpId="0" animBg="1"/>
      <p:bldP spid="5736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607536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286000"/>
            <a:ext cx="61436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Viền hoa vàng 2 gó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3444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8"/>
          <p:cNvSpPr>
            <a:spLocks noChangeArrowheads="1" noChangeShapeType="1" noTextEdit="1"/>
          </p:cNvSpPr>
          <p:nvPr/>
        </p:nvSpPr>
        <p:spPr bwMode="auto">
          <a:xfrm>
            <a:off x="4133850" y="838200"/>
            <a:ext cx="39243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Kiến</a:t>
            </a:r>
            <a:r>
              <a:rPr lang="en-US" sz="4000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thức</a:t>
            </a:r>
            <a:r>
              <a:rPr lang="en-US" sz="4000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cần</a:t>
            </a:r>
            <a:r>
              <a:rPr lang="en-US" sz="4000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nhớ</a:t>
            </a:r>
            <a:r>
              <a:rPr lang="en-US" sz="4000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2" name="Pentagon 11"/>
          <p:cNvSpPr/>
          <p:nvPr/>
        </p:nvSpPr>
        <p:spPr>
          <a:xfrm>
            <a:off x="3505200" y="1981200"/>
            <a:ext cx="7543800" cy="1385888"/>
          </a:xfrm>
          <a:prstGeom prst="homePlate">
            <a:avLst>
              <a:gd name="adj" fmla="val 5500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479800" y="1982788"/>
            <a:ext cx="6781800" cy="1384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(,)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“Ở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?” </a:t>
            </a:r>
            <a:r>
              <a:rPr lang="en-US" altLang="vi-VN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Pentagon 15"/>
          <p:cNvSpPr/>
          <p:nvPr/>
        </p:nvSpPr>
        <p:spPr>
          <a:xfrm>
            <a:off x="3505200" y="3533775"/>
            <a:ext cx="7543800" cy="914400"/>
          </a:xfrm>
          <a:prstGeom prst="homePlate">
            <a:avLst>
              <a:gd name="adj" fmla="val 813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505200" y="3505200"/>
            <a:ext cx="6781800" cy="954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(.)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Pentagon 20"/>
          <p:cNvSpPr/>
          <p:nvPr/>
        </p:nvSpPr>
        <p:spPr>
          <a:xfrm>
            <a:off x="3505200" y="4713288"/>
            <a:ext cx="7543800" cy="925512"/>
          </a:xfrm>
          <a:prstGeom prst="homePlate">
            <a:avLst>
              <a:gd name="adj" fmla="val 813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3505200" y="4684713"/>
            <a:ext cx="6781800" cy="9540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(?)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57225" y="3606800"/>
            <a:ext cx="2178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Dấu câu:</a:t>
            </a:r>
            <a:endParaRPr lang="vi-VN" altLang="en-US" sz="32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743200" y="2847975"/>
            <a:ext cx="762000" cy="103822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19400" y="39624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2667000" y="4162425"/>
            <a:ext cx="914400" cy="7620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6" grpId="0" animBg="1"/>
      <p:bldP spid="17" grpId="0" animBg="1"/>
      <p:bldP spid="21" grpId="0" animBg="1"/>
      <p:bldP spid="22" grpId="0" animBg="1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651000" y="390525"/>
            <a:ext cx="8890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3200" b="1" u="sng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3200" b="1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u="sng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u="sng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u="sng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19125" y="1654175"/>
            <a:ext cx="10696575" cy="2308225"/>
            <a:chOff x="581025" y="1752600"/>
            <a:chExt cx="10696575" cy="2308324"/>
          </a:xfrm>
        </p:grpSpPr>
        <p:sp>
          <p:nvSpPr>
            <p:cNvPr id="6" name="Pentagon 5"/>
            <p:cNvSpPr/>
            <p:nvPr/>
          </p:nvSpPr>
          <p:spPr>
            <a:xfrm flipH="1">
              <a:off x="581025" y="1752600"/>
              <a:ext cx="10696575" cy="2278161"/>
            </a:xfrm>
            <a:prstGeom prst="homePlate">
              <a:avLst>
                <a:gd name="adj" fmla="val 8132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2334719" y="1752600"/>
              <a:ext cx="871428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vi-VN" sz="3600" dirty="0">
                  <a:latin typeface="Times New Roman" pitchFamily="18" charset="0"/>
                </a:rPr>
                <a:t>1. </a:t>
              </a:r>
              <a:r>
                <a:rPr lang="en-US" altLang="vi-VN" sz="3600" dirty="0" err="1">
                  <a:latin typeface="Times New Roman" pitchFamily="18" charset="0"/>
                </a:rPr>
                <a:t>MRVT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theo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chủ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điểm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Sáng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tạo</a:t>
              </a:r>
              <a:r>
                <a:rPr lang="en-US" altLang="vi-VN" sz="3600" dirty="0">
                  <a:latin typeface="Times New Roman" pitchFamily="18" charset="0"/>
                </a:rPr>
                <a:t>. </a:t>
              </a:r>
              <a:r>
                <a:rPr lang="en-US" altLang="vi-VN" sz="3600" dirty="0" err="1">
                  <a:latin typeface="Times New Roman" pitchFamily="18" charset="0"/>
                </a:rPr>
                <a:t>Tìm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được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các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từ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chỉ</a:t>
              </a:r>
              <a:r>
                <a:rPr lang="en-US" altLang="vi-VN" sz="3600" dirty="0">
                  <a:latin typeface="Times New Roman" pitchFamily="18" charset="0"/>
                </a:rPr>
                <a:t> tri </a:t>
              </a:r>
              <a:r>
                <a:rPr lang="en-US" altLang="vi-VN" sz="3600" dirty="0" err="1">
                  <a:latin typeface="Times New Roman" pitchFamily="18" charset="0"/>
                </a:rPr>
                <a:t>thức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và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các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từ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chỉ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hoạt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động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của</a:t>
              </a:r>
              <a:r>
                <a:rPr lang="en-US" altLang="vi-VN" sz="3600" dirty="0">
                  <a:latin typeface="Times New Roman" pitchFamily="18" charset="0"/>
                </a:rPr>
                <a:t> tri </a:t>
              </a:r>
              <a:r>
                <a:rPr lang="en-US" altLang="vi-VN" sz="3600" dirty="0" err="1">
                  <a:latin typeface="Times New Roman" pitchFamily="18" charset="0"/>
                </a:rPr>
                <a:t>thức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thông</a:t>
              </a:r>
              <a:r>
                <a:rPr lang="en-US" altLang="vi-VN" sz="3600" dirty="0">
                  <a:latin typeface="Times New Roman" pitchFamily="18" charset="0"/>
                </a:rPr>
                <a:t> qua </a:t>
              </a:r>
              <a:r>
                <a:rPr lang="en-US" altLang="vi-VN" sz="3600" dirty="0" err="1">
                  <a:latin typeface="Times New Roman" pitchFamily="18" charset="0"/>
                </a:rPr>
                <a:t>các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bài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tập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đọc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và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chính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tả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trong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cùng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chủ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điểm</a:t>
              </a:r>
              <a:r>
                <a:rPr lang="en-US" altLang="vi-VN" sz="3600" dirty="0">
                  <a:latin typeface="Times New Roman" pitchFamily="18" charset="0"/>
                </a:rPr>
                <a:t>.</a:t>
              </a:r>
              <a:endParaRPr lang="en-US" altLang="en-US" sz="3600" dirty="0"/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95312" y="4038600"/>
            <a:ext cx="10744200" cy="2514600"/>
            <a:chOff x="609599" y="4137124"/>
            <a:chExt cx="10744201" cy="2514600"/>
          </a:xfrm>
        </p:grpSpPr>
        <p:sp>
          <p:nvSpPr>
            <p:cNvPr id="9" name="Pentagon 8"/>
            <p:cNvSpPr/>
            <p:nvPr/>
          </p:nvSpPr>
          <p:spPr>
            <a:xfrm flipH="1">
              <a:off x="609599" y="4137124"/>
              <a:ext cx="10668001" cy="2514600"/>
            </a:xfrm>
            <a:prstGeom prst="homePlate">
              <a:avLst>
                <a:gd name="adj" fmla="val 74430"/>
              </a:avLst>
            </a:prstGeom>
            <a:solidFill>
              <a:srgbClr val="00FFFF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2324100" y="4494074"/>
              <a:ext cx="9029700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vi-VN" sz="3600" dirty="0">
                  <a:latin typeface="Times New Roman" pitchFamily="18" charset="0"/>
                </a:rPr>
                <a:t>2. </a:t>
              </a:r>
              <a:r>
                <a:rPr lang="en-US" altLang="vi-VN" sz="3600" dirty="0" err="1">
                  <a:latin typeface="Times New Roman" pitchFamily="18" charset="0"/>
                </a:rPr>
                <a:t>Ôn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luyện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về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dấu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phẩy</a:t>
              </a:r>
              <a:r>
                <a:rPr lang="en-US" altLang="vi-VN" sz="3600" dirty="0">
                  <a:latin typeface="Times New Roman" pitchFamily="18" charset="0"/>
                </a:rPr>
                <a:t>: </a:t>
              </a:r>
              <a:r>
                <a:rPr lang="en-US" altLang="vi-VN" sz="3600" dirty="0" err="1">
                  <a:latin typeface="Times New Roman" pitchFamily="18" charset="0"/>
                </a:rPr>
                <a:t>đặt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đúng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các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dấu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phẩy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sau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vị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trí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của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các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từ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ngữ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chỉ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địa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điểm</a:t>
              </a:r>
              <a:r>
                <a:rPr lang="en-US" altLang="vi-VN" sz="3600" dirty="0">
                  <a:latin typeface="Times New Roman" pitchFamily="18" charset="0"/>
                </a:rPr>
                <a:t>; </a:t>
              </a:r>
              <a:r>
                <a:rPr lang="en-US" altLang="vi-VN" sz="3600" dirty="0" err="1">
                  <a:latin typeface="Times New Roman" pitchFamily="18" charset="0"/>
                </a:rPr>
                <a:t>ôn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luyện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về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dấu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chấm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và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dấu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chấm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hỏi</a:t>
              </a:r>
              <a:r>
                <a:rPr lang="en-US" altLang="vi-VN" sz="3600" dirty="0">
                  <a:latin typeface="Times New Roman" pitchFamily="18" charset="0"/>
                </a:rPr>
                <a:t>. </a:t>
              </a:r>
              <a:endParaRPr lang="en-US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493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19"/>
          <p:cNvSpPr>
            <a:spLocks noChangeArrowheads="1"/>
          </p:cNvSpPr>
          <p:nvPr/>
        </p:nvSpPr>
        <p:spPr bwMode="auto">
          <a:xfrm>
            <a:off x="3048000" y="1066800"/>
            <a:ext cx="6587383" cy="685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r>
              <a:rPr lang="en-US" altLang="vi-VN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vi-V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0" name="Rectangle 120"/>
          <p:cNvSpPr>
            <a:spLocks noChangeArrowheads="1"/>
          </p:cNvSpPr>
          <p:nvPr/>
        </p:nvSpPr>
        <p:spPr bwMode="auto">
          <a:xfrm>
            <a:off x="1905000" y="2438400"/>
            <a:ext cx="952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àm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endParaRPr lang="en-US" altLang="vi-VN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</a:t>
            </a:r>
            <a:r>
              <a:rPr lang="nl-NL" altLang="vi-VN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 hoá. ôn cách đặt và trả lời câu hỏi Như thế nào?</a:t>
            </a:r>
            <a:r>
              <a:rPr lang="en-US" altLang="vi-VN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44.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altLang="vi-VN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250" y="1600200"/>
            <a:ext cx="7429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8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95538" y="6059488"/>
            <a:ext cx="7358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 đọc, Chính tả: 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tổ nghề thêu</a:t>
            </a:r>
            <a:endParaRPr lang="en-US" altLang="en-US" sz="360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38113"/>
            <a:ext cx="11968162" cy="58054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963400" cy="5867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05075" y="6059488"/>
            <a:ext cx="7324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 đọc, Chính tả: 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 tay cô giáo</a:t>
            </a:r>
            <a:endParaRPr lang="en-US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38100"/>
            <a:ext cx="109728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0" y="6162675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 đọc: 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bác học và bà cụ</a:t>
            </a:r>
            <a:endParaRPr lang="en-US" altLang="en-US" sz="3600">
              <a:solidFill>
                <a:srgbClr val="FF0000"/>
              </a:solidFill>
            </a:endParaRPr>
          </a:p>
        </p:txBody>
      </p:sp>
      <p:pic>
        <p:nvPicPr>
          <p:cNvPr id="5" name="Tuần 22. LTVC. Nhà bác học và cụ già. câu hỏi. chuẩn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81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5588"/>
            <a:ext cx="11430000" cy="5861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86200" y="6135688"/>
            <a:ext cx="5487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 đọc: 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cầu</a:t>
            </a:r>
            <a:endParaRPr lang="en-US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631957" y="1535113"/>
            <a:ext cx="69477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tổ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nghề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thêu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631957" y="2124075"/>
            <a:ext cx="72708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631957" y="3384550"/>
            <a:ext cx="53463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Cái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cầu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631957" y="2770188"/>
            <a:ext cx="65381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Nhà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bác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bà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cụ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95400" y="4230688"/>
            <a:ext cx="9677399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Ngoài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21, 22,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44790" y="4230688"/>
            <a:ext cx="287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204" name="Rectangle 2"/>
          <p:cNvSpPr>
            <a:spLocks noChangeArrowheads="1"/>
          </p:cNvSpPr>
          <p:nvPr/>
        </p:nvSpPr>
        <p:spPr bwMode="auto">
          <a:xfrm>
            <a:off x="2539767" y="835025"/>
            <a:ext cx="72138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21, 22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895599" y="1828800"/>
            <a:ext cx="6711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895599" y="2341563"/>
            <a:ext cx="7327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895599" y="3362325"/>
            <a:ext cx="3803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895599" y="2854325"/>
            <a:ext cx="6708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895599" y="3797300"/>
            <a:ext cx="6470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895599" y="4340225"/>
            <a:ext cx="579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895599" y="4935538"/>
            <a:ext cx="579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Ê-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xơn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895599" y="5429250"/>
            <a:ext cx="662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9229" name="TextBox 1"/>
          <p:cNvSpPr txBox="1">
            <a:spLocks noChangeArrowheads="1"/>
          </p:cNvSpPr>
          <p:nvPr/>
        </p:nvSpPr>
        <p:spPr bwMode="auto">
          <a:xfrm>
            <a:off x="0" y="510381"/>
            <a:ext cx="1219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dirty="0">
                <a:solidFill>
                  <a:srgbClr val="FF0000"/>
                </a:solidFill>
              </a:rPr>
              <a:t>                       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21, 22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71500" y="2209800"/>
            <a:ext cx="100203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alt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algn="ctr"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76200" y="685800"/>
            <a:ext cx="1203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ctr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22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715000" y="2484438"/>
            <a:ext cx="914400" cy="579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715000" y="3063875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29288" y="3063875"/>
            <a:ext cx="762000" cy="368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5358825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295400" y="4343400"/>
            <a:ext cx="960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ctr" eaLnBrk="1" hangingPunct="1">
              <a:buFont typeface="Arial" panose="020B0604020202020204" pitchFamily="34" charset="0"/>
              <a:buChar char="•"/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362&quot;/&gt;&lt;/object&gt;&lt;object type=&quot;3&quot; unique_id=&quot;10006&quot;&gt;&lt;property id=&quot;20148&quot; value=&quot;5&quot;/&gt;&lt;property id=&quot;20300&quot; value=&quot;Slide 3&quot;/&gt;&lt;property id=&quot;20307&quot; value=&quot;337&quot;/&gt;&lt;/object&gt;&lt;object type=&quot;3&quot; unique_id=&quot;10007&quot;&gt;&lt;property id=&quot;20148&quot; value=&quot;5&quot;/&gt;&lt;property id=&quot;20300&quot; value=&quot;Slide 4&quot;/&gt;&lt;property id=&quot;20307&quot; value=&quot;350&quot;/&gt;&lt;/object&gt;&lt;object type=&quot;3&quot; unique_id=&quot;10008&quot;&gt;&lt;property id=&quot;20148&quot; value=&quot;5&quot;/&gt;&lt;property id=&quot;20300&quot; value=&quot;Slide 5&quot;/&gt;&lt;property id=&quot;20307&quot; value=&quot;349&quot;/&gt;&lt;/object&gt;&lt;object type=&quot;3&quot; unique_id=&quot;10009&quot;&gt;&lt;property id=&quot;20148&quot; value=&quot;5&quot;/&gt;&lt;property id=&quot;20300&quot; value=&quot;Slide 6&quot;/&gt;&lt;property id=&quot;20307&quot; value=&quot;339&quot;/&gt;&lt;/object&gt;&lt;object type=&quot;3&quot; unique_id=&quot;10010&quot;&gt;&lt;property id=&quot;20148&quot; value=&quot;5&quot;/&gt;&lt;property id=&quot;20300&quot; value=&quot;Slide 7&quot;/&gt;&lt;property id=&quot;20307&quot; value=&quot;355&quot;/&gt;&lt;/object&gt;&lt;object type=&quot;3&quot; unique_id=&quot;10011&quot;&gt;&lt;property id=&quot;20148&quot; value=&quot;5&quot;/&gt;&lt;property id=&quot;20300&quot; value=&quot;Slide 8&quot;/&gt;&lt;property id=&quot;20307&quot; value=&quot;363&quot;/&gt;&lt;/object&gt;&lt;object type=&quot;3&quot; unique_id=&quot;10012&quot;&gt;&lt;property id=&quot;20148&quot; value=&quot;5&quot;/&gt;&lt;property id=&quot;20300&quot; value=&quot;Slide 9&quot;/&gt;&lt;property id=&quot;20307&quot; value=&quot;341&quot;/&gt;&lt;/object&gt;&lt;object type=&quot;3&quot; unique_id=&quot;10013&quot;&gt;&lt;property id=&quot;20148&quot; value=&quot;5&quot;/&gt;&lt;property id=&quot;20300&quot; value=&quot;Slide 10&quot;/&gt;&lt;property id=&quot;20307&quot; value=&quot;352&quot;/&gt;&lt;/object&gt;&lt;object type=&quot;3&quot; unique_id=&quot;10014&quot;&gt;&lt;property id=&quot;20148&quot; value=&quot;5&quot;/&gt;&lt;property id=&quot;20300&quot; value=&quot;Slide 11&quot;/&gt;&lt;property id=&quot;20307&quot; value=&quot;342&quot;/&gt;&lt;/object&gt;&lt;object type=&quot;3&quot; unique_id=&quot;10015&quot;&gt;&lt;property id=&quot;20148&quot; value=&quot;5&quot;/&gt;&lt;property id=&quot;20300&quot; value=&quot;Slide 12&quot;/&gt;&lt;property id=&quot;20307&quot; value=&quot;344&quot;/&gt;&lt;/object&gt;&lt;object type=&quot;3&quot; unique_id=&quot;10016&quot;&gt;&lt;property id=&quot;20148&quot; value=&quot;5&quot;/&gt;&lt;property id=&quot;20300&quot; value=&quot;Slide 13&quot;/&gt;&lt;property id=&quot;20307&quot; value=&quot;357&quot;/&gt;&lt;/object&gt;&lt;object type=&quot;3&quot; unique_id=&quot;10017&quot;&gt;&lt;property id=&quot;20148&quot; value=&quot;5&quot;/&gt;&lt;property id=&quot;20300&quot; value=&quot;Slide 14&quot;/&gt;&lt;property id=&quot;20307&quot; value=&quot;358&quot;/&gt;&lt;/object&gt;&lt;object type=&quot;3&quot; unique_id=&quot;10018&quot;&gt;&lt;property id=&quot;20148&quot; value=&quot;5&quot;/&gt;&lt;property id=&quot;20300&quot; value=&quot;Slide 15&quot;/&gt;&lt;property id=&quot;20307&quot; value=&quot;359&quot;/&gt;&lt;/object&gt;&lt;object type=&quot;3&quot; unique_id=&quot;10019&quot;&gt;&lt;property id=&quot;20148&quot; value=&quot;5&quot;/&gt;&lt;property id=&quot;20300&quot; value=&quot;Slide 16&quot;/&gt;&lt;property id=&quot;20307&quot; value=&quot;361&quot;/&gt;&lt;/object&gt;&lt;object type=&quot;3&quot; unique_id=&quot;10020&quot;&gt;&lt;property id=&quot;20148&quot; value=&quot;5&quot;/&gt;&lt;property id=&quot;20300&quot; value=&quot;Slide 17 - &amp;quot;TIẾT HỌC KẾT THÚC&amp;quot;&quot;/&gt;&lt;property id=&quot;20307&quot; value=&quot;273&quot;/&gt;&lt;/object&gt;&lt;/object&gt;&lt;/object&gt;&lt;/database&gt;"/>
  <p:tag name="SECTOMILLISECCONVERTED" val="1"/>
  <p:tag name="ISPRING_RESOURCE_PATHS_HASH_PRESENTER" val="be6667615f32a5f984cb3615f949eb8e52226df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4005</TotalTime>
  <Words>1819</Words>
  <Application>Microsoft Office PowerPoint</Application>
  <PresentationFormat>Widescreen</PresentationFormat>
  <Paragraphs>179</Paragraphs>
  <Slides>28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Wingdings</vt:lpstr>
      <vt:lpstr>Times New Roman</vt:lpstr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ITQuangNam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Root</dc:creator>
  <cp:lastModifiedBy>Admin</cp:lastModifiedBy>
  <cp:revision>215</cp:revision>
  <dcterms:created xsi:type="dcterms:W3CDTF">2011-01-16T18:54:55Z</dcterms:created>
  <dcterms:modified xsi:type="dcterms:W3CDTF">2022-02-12T08:36:14Z</dcterms:modified>
</cp:coreProperties>
</file>