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1"/>
  </p:notesMasterIdLst>
  <p:sldIdLst>
    <p:sldId id="360" r:id="rId3"/>
    <p:sldId id="317" r:id="rId4"/>
    <p:sldId id="319" r:id="rId5"/>
    <p:sldId id="358" r:id="rId6"/>
    <p:sldId id="356" r:id="rId7"/>
    <p:sldId id="331" r:id="rId8"/>
    <p:sldId id="314" r:id="rId9"/>
    <p:sldId id="259"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B1586-1ADC-4FEC-B324-83FB7DE20755}"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A53E1-710A-4304-BB43-3BCAD7CE552D}" type="slidenum">
              <a:rPr lang="en-US" smtClean="0"/>
              <a:t>‹#›</a:t>
            </a:fld>
            <a:endParaRPr lang="en-US"/>
          </a:p>
        </p:txBody>
      </p:sp>
    </p:spTree>
    <p:extLst>
      <p:ext uri="{BB962C8B-B14F-4D97-AF65-F5344CB8AC3E}">
        <p14:creationId xmlns:p14="http://schemas.microsoft.com/office/powerpoint/2010/main" val="26918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đọc những bài thơ mình đã sưu tầm đc</a:t>
            </a:r>
          </a:p>
          <a:p>
            <a:r>
              <a:rPr lang="en-US" baseline="0"/>
              <a:t>Những bài thơ sau là bài để tham khảo trong trường hợp HS k tìm đc bài thơ nào hoặc để GV giới thiệu thêm cho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408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đọc những bài thơ mình đã sưu tầm đc</a:t>
            </a:r>
          </a:p>
          <a:p>
            <a:r>
              <a:rPr lang="en-US" baseline="0"/>
              <a:t>Những bài thơ sau là bài để tham khảo trong trường hợp HS k tìm đc bài thơ nào hoặc để GV giới thiệu thêm cho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605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Nguồn</a:t>
            </a:r>
            <a:r>
              <a:rPr lang="en-US" baseline="0"/>
              <a:t> sưu tầm</a:t>
            </a:r>
            <a:endParaRPr lang="en-US"/>
          </a:p>
        </p:txBody>
      </p:sp>
    </p:spTree>
    <p:extLst>
      <p:ext uri="{BB962C8B-B14F-4D97-AF65-F5344CB8AC3E}">
        <p14:creationId xmlns:p14="http://schemas.microsoft.com/office/powerpoint/2010/main" val="116526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Nguồn</a:t>
            </a:r>
            <a:r>
              <a:rPr lang="en-US" baseline="0"/>
              <a:t> sưu tầm</a:t>
            </a:r>
            <a:endParaRPr lang="en-US"/>
          </a:p>
        </p:txBody>
      </p:sp>
    </p:spTree>
    <p:extLst>
      <p:ext uri="{BB962C8B-B14F-4D97-AF65-F5344CB8AC3E}">
        <p14:creationId xmlns:p14="http://schemas.microsoft.com/office/powerpoint/2010/main" val="116526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E8E9-8839-4A1A-A425-71A9F7C4B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B91F9B-AC59-402D-B357-7D7AFBA10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D50D7D-097A-475E-9D8A-DE2C455BC4FB}"/>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5" name="Footer Placeholder 4">
            <a:extLst>
              <a:ext uri="{FF2B5EF4-FFF2-40B4-BE49-F238E27FC236}">
                <a16:creationId xmlns:a16="http://schemas.microsoft.com/office/drawing/2014/main" id="{9B7D83B2-D5E0-4894-9109-BCB71CABC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0D489-2B90-409C-AC64-1EB1A5165AD5}"/>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42851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875D-53DE-4471-AEAA-3CD6711A6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F01DA-9CFD-401B-A15E-98090CA01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96F235-2BAA-44E8-8665-6A45F8611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5C089-963D-4E33-A2C7-E450E4FE6770}"/>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6" name="Footer Placeholder 5">
            <a:extLst>
              <a:ext uri="{FF2B5EF4-FFF2-40B4-BE49-F238E27FC236}">
                <a16:creationId xmlns:a16="http://schemas.microsoft.com/office/drawing/2014/main" id="{56FF20C5-474D-4783-9F08-4BD45C3BE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21D86-B430-4B29-9191-C9ACC739E1F8}"/>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9760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FE78-03EE-4C2E-8782-2A6C3B784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CB6F4-A994-4596-8617-2ED8061DE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45420-9129-41BE-A0FB-BFC056E2DCA5}"/>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5" name="Footer Placeholder 4">
            <a:extLst>
              <a:ext uri="{FF2B5EF4-FFF2-40B4-BE49-F238E27FC236}">
                <a16:creationId xmlns:a16="http://schemas.microsoft.com/office/drawing/2014/main" id="{6B366901-152F-484F-92E5-345672B72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92F28-DA1B-431B-8E99-972691E8BC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51352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3B80F-7751-41E8-AF7C-BED6DB645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6EC30-1377-4FE2-8C20-4AABD6117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C7DA6-718E-411F-AD01-23780957F139}"/>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5" name="Footer Placeholder 4">
            <a:extLst>
              <a:ext uri="{FF2B5EF4-FFF2-40B4-BE49-F238E27FC236}">
                <a16:creationId xmlns:a16="http://schemas.microsoft.com/office/drawing/2014/main" id="{046E3DFD-98F7-44BC-8D54-90B30EA31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59B08-06FF-4467-A292-3242D51973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0902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3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45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82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54832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1675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5447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687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1A0-208D-48B7-859B-DA1BA03D2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AF733-CFB6-45B6-A00B-24861E8E1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DA34-5A36-4244-BFA1-DF63F9A8C2D0}"/>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5" name="Footer Placeholder 4">
            <a:extLst>
              <a:ext uri="{FF2B5EF4-FFF2-40B4-BE49-F238E27FC236}">
                <a16:creationId xmlns:a16="http://schemas.microsoft.com/office/drawing/2014/main" id="{384961FE-2790-494F-A795-95B18FBA8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043A9-C3F8-42DE-91D8-F3708F641AC0}"/>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76818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6367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0317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0C76-38BD-4094-A5D9-21222D68F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683D2-838B-47F6-A677-52756A3CB4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FA2B0-137D-4FC4-A779-972246B8B9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E06E7D-B7B3-405A-8309-609E60E51D6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C7A32B3-B539-467D-AAE2-A0C607276C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3C98138-68BA-45F9-B401-9F455A43B3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D869A-28D0-4C4C-88BE-FBAE4D6EE3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864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48A9-2B6A-4CAE-81A0-7CE0FD820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AACA3-7338-4AD6-A460-776F1FA70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C02F7-05E0-4392-A94D-D68E0A227495}"/>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5" name="Footer Placeholder 4">
            <a:extLst>
              <a:ext uri="{FF2B5EF4-FFF2-40B4-BE49-F238E27FC236}">
                <a16:creationId xmlns:a16="http://schemas.microsoft.com/office/drawing/2014/main" id="{0C66F976-A635-4457-B4F9-1B9235462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51E86-6452-452A-B113-7E44D4B7A5A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6668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2F1C-3889-4FFA-9B08-25CAEE2CD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2ED3E-884F-4557-9391-E38E2C86F7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6D1829-3B46-4E0E-95FB-08B50CFC7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B9F6-A164-42CA-A76D-D13FF621AA5B}"/>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6" name="Footer Placeholder 5">
            <a:extLst>
              <a:ext uri="{FF2B5EF4-FFF2-40B4-BE49-F238E27FC236}">
                <a16:creationId xmlns:a16="http://schemas.microsoft.com/office/drawing/2014/main" id="{E068EDED-0568-4746-817A-25A72C9C0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B45DD-060D-4A4A-95F5-AC95AB392F56}"/>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7456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E416-0F5C-40E8-B7D2-83E90BA2AD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120ED-55E1-4C29-9F7F-44FCC8A70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D5A89-4995-44E5-923E-48443912B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2843D-DC70-4D27-B80C-9BCFAB6CF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49412-C83B-4891-8050-C02247A68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C2D4F-2F7D-4775-B2CE-22D9C6228ED9}"/>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8" name="Footer Placeholder 7">
            <a:extLst>
              <a:ext uri="{FF2B5EF4-FFF2-40B4-BE49-F238E27FC236}">
                <a16:creationId xmlns:a16="http://schemas.microsoft.com/office/drawing/2014/main" id="{C6DF46A1-D144-4D70-8DBA-760AEA7BD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719E4-85E5-4A2A-8EAF-AAFDB2E5494E}"/>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3036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D93-9FDD-4537-8BBF-4C67F3C57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73A11-AB95-4411-8B86-527977105562}"/>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4" name="Footer Placeholder 3">
            <a:extLst>
              <a:ext uri="{FF2B5EF4-FFF2-40B4-BE49-F238E27FC236}">
                <a16:creationId xmlns:a16="http://schemas.microsoft.com/office/drawing/2014/main" id="{B8047DF8-76D0-4A52-A5A0-0E58D3778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6F66B-5E1A-4381-BFE0-831723558B7D}"/>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469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6569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5394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EF46-AC7F-44F6-9FD8-587C938E6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BE6A7-B346-47EA-9581-92AC95614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857C3-7D97-4ED6-99A5-4CF43B70D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C6471-6D41-4199-AEE3-E137D0B18564}"/>
              </a:ext>
            </a:extLst>
          </p:cNvPr>
          <p:cNvSpPr>
            <a:spLocks noGrp="1"/>
          </p:cNvSpPr>
          <p:nvPr>
            <p:ph type="dt" sz="half" idx="10"/>
          </p:nvPr>
        </p:nvSpPr>
        <p:spPr/>
        <p:txBody>
          <a:bodyPr/>
          <a:lstStyle/>
          <a:p>
            <a:fld id="{B7CD47BA-5874-4C73-AE5E-21A916F937A0}" type="datetimeFigureOut">
              <a:rPr lang="en-US" smtClean="0"/>
              <a:t>1/27/2022</a:t>
            </a:fld>
            <a:endParaRPr lang="en-US"/>
          </a:p>
        </p:txBody>
      </p:sp>
      <p:sp>
        <p:nvSpPr>
          <p:cNvPr id="6" name="Footer Placeholder 5">
            <a:extLst>
              <a:ext uri="{FF2B5EF4-FFF2-40B4-BE49-F238E27FC236}">
                <a16:creationId xmlns:a16="http://schemas.microsoft.com/office/drawing/2014/main" id="{028736E0-8E81-44EB-A583-1B2D9351C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524C5-9473-4ED0-8C65-EE4BA14B42EB}"/>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5481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2A459-FBCD-4FD5-BD9A-C4F91D8BC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8BB5B-DCC7-427D-A0F8-4337D53A5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7DC6-098D-49A8-9D5A-1EDD5BF69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47BA-5874-4C73-AE5E-21A916F937A0}" type="datetimeFigureOut">
              <a:rPr lang="en-US" smtClean="0"/>
              <a:t>1/27/2022</a:t>
            </a:fld>
            <a:endParaRPr lang="en-US"/>
          </a:p>
        </p:txBody>
      </p:sp>
      <p:sp>
        <p:nvSpPr>
          <p:cNvPr id="5" name="Footer Placeholder 4">
            <a:extLst>
              <a:ext uri="{FF2B5EF4-FFF2-40B4-BE49-F238E27FC236}">
                <a16:creationId xmlns:a16="http://schemas.microsoft.com/office/drawing/2014/main" id="{C35799D4-DA22-46BF-8B16-72B2EF8C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8CEA9-78D2-428D-B071-1DE79A042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EE7F9-174E-4085-B9BB-FD7B1F1B2DB7}" type="slidenum">
              <a:rPr lang="en-US" smtClean="0"/>
              <a:t>‹#›</a:t>
            </a:fld>
            <a:endParaRPr lang="en-US"/>
          </a:p>
        </p:txBody>
      </p:sp>
    </p:spTree>
    <p:extLst>
      <p:ext uri="{BB962C8B-B14F-4D97-AF65-F5344CB8AC3E}">
        <p14:creationId xmlns:p14="http://schemas.microsoft.com/office/powerpoint/2010/main" val="3357650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4" r:id="rId8"/>
    <p:sldLayoutId id="2147483668" r:id="rId9"/>
    <p:sldLayoutId id="2147483669" r:id="rId10"/>
    <p:sldLayoutId id="2147483670" r:id="rId11"/>
    <p:sldLayoutId id="2147483671"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4660038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5" r:id="rId3"/>
    <p:sldLayoutId id="2147483683" r:id="rId4"/>
    <p:sldLayoutId id="2147483681" r:id="rId5"/>
    <p:sldLayoutId id="2147483682" r:id="rId6"/>
    <p:sldLayoutId id="21474836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99610"/>
            <a:ext cx="12120570" cy="2212312"/>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2679198" y="293740"/>
            <a:ext cx="7251842" cy="2018182"/>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TextBox 18"/>
          <p:cNvSpPr txBox="1"/>
          <p:nvPr/>
        </p:nvSpPr>
        <p:spPr>
          <a:xfrm>
            <a:off x="3699700" y="1005348"/>
            <a:ext cx="57564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MÙA VÀNG</a:t>
            </a:r>
            <a:endParaRPr kumimoji="0" lang="en-US" sz="54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964220" y="535981"/>
            <a:ext cx="1763541" cy="16833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1436683" y="663718"/>
            <a:ext cx="106172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6</a:t>
            </a:r>
          </a:p>
        </p:txBody>
      </p:sp>
      <p:sp>
        <p:nvSpPr>
          <p:cNvPr id="15" name="Rectangle 14">
            <a:extLst>
              <a:ext uri="{FF2B5EF4-FFF2-40B4-BE49-F238E27FC236}">
                <a16:creationId xmlns:a16="http://schemas.microsoft.com/office/drawing/2014/main" id="{E2C41686-61D4-404D-9E8F-DF7321B2DFBC}"/>
              </a:ext>
            </a:extLst>
          </p:cNvPr>
          <p:cNvSpPr/>
          <p:nvPr/>
        </p:nvSpPr>
        <p:spPr>
          <a:xfrm>
            <a:off x="2933131" y="2357882"/>
            <a:ext cx="6879900" cy="820674"/>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TIẾT 6.  </a:t>
            </a:r>
            <a:r>
              <a:rPr lang="en-US" sz="3600" noProof="0" dirty="0">
                <a:ln w="22225">
                  <a:solidFill>
                    <a:srgbClr val="ED7D31"/>
                  </a:solidFill>
                  <a:prstDash val="solid"/>
                </a:ln>
                <a:solidFill>
                  <a:srgbClr val="FF0000"/>
                </a:solidFill>
                <a:latin typeface="Arial" panose="020B0604020202020204" pitchFamily="34" charset="0"/>
                <a:cs typeface="Arial" panose="020B0604020202020204" pitchFamily="34" charset="0"/>
              </a:rPr>
              <a:t>ĐỌC MỞ RỘNG</a:t>
            </a:r>
            <a:endParaRPr kumimoji="0" lang="en-US" sz="3600" b="0"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608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494610" y="1924659"/>
            <a:ext cx="11418348" cy="2789009"/>
          </a:xfrm>
          <a:prstGeom prst="rect">
            <a:avLst/>
          </a:prstGeom>
        </p:spPr>
        <p:txBody>
          <a:bodyPr>
            <a:normAutofit fontScale="925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dirty="0" err="1">
                <a:latin typeface="Arial" panose="020B0604020202020204" pitchFamily="34" charset="0"/>
                <a:cs typeface="Arial" panose="020B0604020202020204" pitchFamily="34" charset="0"/>
              </a:rPr>
              <a:t>Sưu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tầm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những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bài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thơ</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câu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chuyện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viết</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thiên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nhiên</a:t>
            </a:r>
            <a:r>
              <a:rPr lang="en-US" sz="4300" dirty="0">
                <a:latin typeface="Arial" panose="020B0604020202020204" pitchFamily="34" charset="0"/>
                <a:cs typeface="Arial" panose="020B0604020202020204" pitchFamily="34" charset="0"/>
              </a:rPr>
              <a:t>.</a:t>
            </a:r>
          </a:p>
          <a:p>
            <a:pPr>
              <a:buFontTx/>
              <a:buChar char="-"/>
            </a:pPr>
            <a:r>
              <a:rPr lang="en-US" sz="4300" dirty="0">
                <a:latin typeface="Arial" panose="020B0604020202020204" pitchFamily="34" charset="0"/>
                <a:cs typeface="Arial" panose="020B0604020202020204" pitchFamily="34" charset="0"/>
              </a:rPr>
              <a:t>Chia </a:t>
            </a:r>
            <a:r>
              <a:rPr lang="en-US" sz="4300" dirty="0" err="1">
                <a:latin typeface="Arial" panose="020B0604020202020204" pitchFamily="34" charset="0"/>
                <a:cs typeface="Arial" panose="020B0604020202020204" pitchFamily="34" charset="0"/>
              </a:rPr>
              <a:t>sẻ</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với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người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thân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câu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thơ</a:t>
            </a:r>
            <a:r>
              <a:rPr lang="en-US" sz="4300" dirty="0">
                <a:latin typeface="Arial" panose="020B0604020202020204" pitchFamily="34" charset="0"/>
                <a:cs typeface="Arial" panose="020B0604020202020204" pitchFamily="34" charset="0"/>
              </a:rPr>
              <a:t> hay </a:t>
            </a:r>
            <a:r>
              <a:rPr lang="en-US" sz="4300" dirty="0" err="1">
                <a:latin typeface="Arial" panose="020B0604020202020204" pitchFamily="34" charset="0"/>
                <a:cs typeface="Arial" panose="020B0604020202020204" pitchFamily="34" charset="0"/>
              </a:rPr>
              <a:t>trong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bài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thơ</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hoặc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điều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em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thích</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trong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câu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chuyện</a:t>
            </a:r>
            <a:r>
              <a:rPr lang="en-US" sz="43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693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04318" y="506129"/>
            <a:ext cx="10261171" cy="1200329"/>
          </a:xfrm>
          <a:prstGeom prst="rect">
            <a:avLst/>
          </a:prstGeom>
          <a:noFill/>
        </p:spPr>
        <p:txBody>
          <a:bodyPr wrap="square" rtlCol="0">
            <a:spAutoFit/>
          </a:bodyPr>
          <a:lstStyle/>
          <a:p>
            <a:pPr algn="just">
              <a:buClr>
                <a:srgbClr val="000000"/>
              </a:buClr>
            </a:pPr>
            <a:r>
              <a:rPr lang="en-US" sz="3600" kern="0" dirty="0">
                <a:solidFill>
                  <a:srgbClr val="0070C0"/>
                </a:solidFill>
                <a:ea typeface="Arial-Rounded" pitchFamily="34" charset="0"/>
                <a:cs typeface="Arial-Rounded" pitchFamily="34" charset="0"/>
                <a:sym typeface="Arial"/>
              </a:rPr>
              <a:t>1. </a:t>
            </a:r>
            <a:r>
              <a:rPr lang="en-US" sz="3600" kern="0" dirty="0" err="1">
                <a:solidFill>
                  <a:srgbClr val="002060"/>
                </a:solidFill>
                <a:ea typeface="Arial-Rounded" pitchFamily="34" charset="0"/>
                <a:cs typeface="Arial-Rounded" pitchFamily="34" charset="0"/>
                <a:sym typeface="Arial"/>
              </a:rPr>
              <a:t>Kể</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tên</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những</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câu</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chuyện</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viết</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về</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thiên</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nhiên</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mà</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em</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đã</a:t>
            </a:r>
            <a:r>
              <a:rPr lang="en-US" sz="3600" kern="0" dirty="0">
                <a:solidFill>
                  <a:srgbClr val="002060"/>
                </a:solidFill>
                <a:ea typeface="Arial-Rounded" pitchFamily="34" charset="0"/>
                <a:cs typeface="Arial-Rounded" pitchFamily="34" charset="0"/>
                <a:sym typeface="Arial"/>
              </a:rPr>
              <a:t> </a:t>
            </a:r>
            <a:r>
              <a:rPr lang="en-US" sz="3600" kern="0" dirty="0" err="1">
                <a:solidFill>
                  <a:srgbClr val="002060"/>
                </a:solidFill>
                <a:ea typeface="Arial-Rounded" pitchFamily="34" charset="0"/>
                <a:cs typeface="Arial-Rounded" pitchFamily="34" charset="0"/>
                <a:sym typeface="Arial"/>
              </a:rPr>
              <a:t>đọc</a:t>
            </a:r>
            <a:r>
              <a:rPr lang="en-US" sz="3600" kern="0" dirty="0">
                <a:solidFill>
                  <a:srgbClr val="002060"/>
                </a:solidFill>
                <a:ea typeface="Arial-Rounded" pitchFamily="34" charset="0"/>
                <a:cs typeface="Arial-Rounded" pitchFamily="34" charset="0"/>
                <a:sym typeface="Arial"/>
              </a:rPr>
              <a:t>.</a:t>
            </a:r>
          </a:p>
        </p:txBody>
      </p:sp>
      <p:pic>
        <p:nvPicPr>
          <p:cNvPr id="4" name="Picture 3" descr="A picture containing toy, doll, clipart, vector graphics&#10;&#10;Description automatically generated">
            <a:extLst>
              <a:ext uri="{FF2B5EF4-FFF2-40B4-BE49-F238E27FC236}">
                <a16:creationId xmlns:a16="http://schemas.microsoft.com/office/drawing/2014/main" id="{799496DA-691B-4978-9FCA-48662DAD71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2300">
                        <a14:foregroundMark x1="24500" y1="23494" x2="26900" y2="66506"/>
                        <a14:foregroundMark x1="19500" y1="69518" x2="22500" y2="75783"/>
                        <a14:foregroundMark x1="13100" y1="73735" x2="23900" y2="80000"/>
                        <a14:foregroundMark x1="12000" y1="75301" x2="15100" y2="75060"/>
                        <a14:foregroundMark x1="16200" y1="77952" x2="19700" y2="81084"/>
                        <a14:foregroundMark x1="18200" y1="22892" x2="25600" y2="14096"/>
                        <a14:foregroundMark x1="25600" y1="14096" x2="30400" y2="15301"/>
                        <a14:foregroundMark x1="63100" y1="75301" x2="75900" y2="79036"/>
                        <a14:foregroundMark x1="79400" y1="79759" x2="85700" y2="76867"/>
                        <a14:foregroundMark x1="83100" y1="78434" x2="88600" y2="77952"/>
                        <a14:foregroundMark x1="81800" y1="76867" x2="88400" y2="79036"/>
                        <a14:foregroundMark x1="87500" y1="79518" x2="85100" y2="78434"/>
                        <a14:foregroundMark x1="83500" y1="78193" x2="89500" y2="79277"/>
                        <a14:foregroundMark x1="23600" y1="48795" x2="17700" y2="55422"/>
                        <a14:foregroundMark x1="17700" y1="55422" x2="16800" y2="60482"/>
                        <a14:foregroundMark x1="13800" y1="72651" x2="11600" y2="73976"/>
                        <a14:foregroundMark x1="10900" y1="75301" x2="14400" y2="71325"/>
                        <a14:foregroundMark x1="84600" y1="79759" x2="89700" y2="79036"/>
                        <a14:foregroundMark x1="33100" y1="57831" x2="31100" y2="66024"/>
                        <a14:foregroundMark x1="39200" y1="56024" x2="40300" y2="57831"/>
                        <a14:foregroundMark x1="24500" y1="53133" x2="31100" y2="55663"/>
                        <a14:foregroundMark x1="26700" y1="52048" x2="31800" y2="54699"/>
                        <a14:foregroundMark x1="80500" y1="66265" x2="80700" y2="73133"/>
                        <a14:foregroundMark x1="55000" y1="54940" x2="55000" y2="59157"/>
                        <a14:foregroundMark x1="56300" y1="51807" x2="62300" y2="55663"/>
                        <a14:foregroundMark x1="54400" y1="50482" x2="61300" y2="55422"/>
                        <a14:foregroundMark x1="61300" y1="55422" x2="62000" y2="56506"/>
                        <a14:foregroundMark x1="82400" y1="76386" x2="90700" y2="77590"/>
                        <a14:foregroundMark x1="90700" y1="77590" x2="86600" y2="79277"/>
                        <a14:foregroundMark x1="91000" y1="79277" x2="92300" y2="79518"/>
                        <a14:foregroundMark x1="91900" y1="78675" x2="91900" y2="81084"/>
                        <a14:foregroundMark x1="60700" y1="53614" x2="55000" y2="49639"/>
                      </a14:backgroundRemoval>
                    </a14:imgEffect>
                  </a14:imgLayer>
                </a14:imgProps>
              </a:ext>
              <a:ext uri="{28A0092B-C50C-407E-A947-70E740481C1C}">
                <a14:useLocalDpi xmlns:a14="http://schemas.microsoft.com/office/drawing/2010/main" val="0"/>
              </a:ext>
            </a:extLst>
          </a:blip>
          <a:stretch>
            <a:fillRect/>
          </a:stretch>
        </p:blipFill>
        <p:spPr>
          <a:xfrm>
            <a:off x="3501928" y="2175079"/>
            <a:ext cx="5642074" cy="4682921"/>
          </a:xfrm>
          <a:prstGeom prst="rect">
            <a:avLst/>
          </a:prstGeom>
        </p:spPr>
      </p:pic>
    </p:spTree>
    <p:extLst>
      <p:ext uri="{BB962C8B-B14F-4D97-AF65-F5344CB8AC3E}">
        <p14:creationId xmlns:p14="http://schemas.microsoft.com/office/powerpoint/2010/main" val="333122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DF2775-31C0-4AD8-9C6D-A7C8A167FD33}"/>
              </a:ext>
            </a:extLst>
          </p:cNvPr>
          <p:cNvSpPr txBox="1"/>
          <p:nvPr/>
        </p:nvSpPr>
        <p:spPr>
          <a:xfrm>
            <a:off x="496956" y="291397"/>
            <a:ext cx="10820401" cy="7232749"/>
          </a:xfrm>
          <a:prstGeom prst="rect">
            <a:avLst/>
          </a:prstGeom>
          <a:noFill/>
        </p:spPr>
        <p:txBody>
          <a:bodyPr wrap="square">
            <a:spAutoFit/>
          </a:bodyPr>
          <a:lstStyle/>
          <a:p>
            <a:pPr algn="ctr"/>
            <a:r>
              <a:rPr lang="en-US" sz="3200" b="1" i="0" dirty="0">
                <a:solidFill>
                  <a:srgbClr val="000000"/>
                </a:solidFill>
                <a:effectLst/>
                <a:ea typeface="Arial-Rounded" panose="020B0500000000000000" pitchFamily="34" charset="0"/>
                <a:cs typeface="Arial-Rounded" panose="020B0500000000000000" pitchFamily="34" charset="0"/>
              </a:rPr>
              <a:t>B</a:t>
            </a:r>
            <a:r>
              <a:rPr lang="vi-VN" sz="3200" b="1" i="0" dirty="0">
                <a:solidFill>
                  <a:srgbClr val="000000"/>
                </a:solidFill>
                <a:effectLst/>
                <a:ea typeface="Arial-Rounded" panose="020B0500000000000000" pitchFamily="34" charset="0"/>
                <a:cs typeface="Arial-Rounded" panose="020B0500000000000000" pitchFamily="34" charset="0"/>
              </a:rPr>
              <a:t>ÃI NGÔ</a:t>
            </a:r>
            <a:endParaRPr lang="vi-VN" sz="3200" b="0" i="0" dirty="0">
              <a:solidFill>
                <a:srgbClr val="000000"/>
              </a:solidFill>
              <a:effectLst/>
              <a:ea typeface="Arial-Rounded" panose="020B0500000000000000" pitchFamily="34" charset="0"/>
              <a:cs typeface="Arial-Rounded" panose="020B0500000000000000" pitchFamily="34" charset="0"/>
            </a:endParaRPr>
          </a:p>
          <a:p>
            <a:pPr algn="just"/>
            <a:r>
              <a:rPr lang="vi-VN" sz="2400" b="0" i="0" dirty="0">
                <a:solidFill>
                  <a:srgbClr val="000000"/>
                </a:solidFill>
                <a:effectLst/>
                <a:ea typeface="Arial-Rounded" panose="020B0500000000000000" pitchFamily="34" charset="0"/>
                <a:cs typeface="Arial-Rounded" panose="020B0500000000000000" pitchFamily="34" charset="0"/>
              </a:rPr>
              <a:t>        </a:t>
            </a:r>
            <a:r>
              <a:rPr lang="vi-VN" sz="2800" b="0" i="0" dirty="0">
                <a:solidFill>
                  <a:srgbClr val="000000"/>
                </a:solidFill>
                <a:effectLst/>
                <a:ea typeface="Arial-Rounded" panose="020B0500000000000000" pitchFamily="34" charset="0"/>
                <a:cs typeface="Arial-Rounded" panose="020B0500000000000000" pitchFamily="34" charset="0"/>
              </a:rPr>
              <a:t>Bãi ngô quê em ngày càng xanh tốt. Mới dạo nào cây ngô còn lấm tấm như mạ non. Thế mà chỉ ít lâu sau, ngô đã thành cây rung rung trước gió và ánh nắng. Những lá ngô rộng dài, trổ mạnh mẽ, nõn nà.</a:t>
            </a:r>
          </a:p>
          <a:p>
            <a:pPr algn="just"/>
            <a:r>
              <a:rPr lang="vi-VN" sz="2800" b="0" i="0" dirty="0">
                <a:solidFill>
                  <a:srgbClr val="000000"/>
                </a:solidFill>
                <a:effectLst/>
                <a:ea typeface="Arial-Rounded" panose="020B0500000000000000" pitchFamily="34" charset="0"/>
                <a:cs typeface="Arial-Rounded" panose="020B0500000000000000" pitchFamily="34" charset="0"/>
              </a:rPr>
              <a:t>        Trên 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p>
          <a:p>
            <a:pPr algn="just"/>
            <a:r>
              <a:rPr lang="vi-VN" sz="2800" b="0" i="0" dirty="0">
                <a:solidFill>
                  <a:srgbClr val="000000"/>
                </a:solidFill>
                <a:effectLst/>
                <a:ea typeface="Arial-Rounded" panose="020B0500000000000000" pitchFamily="34" charset="0"/>
                <a:cs typeface="Arial-Rounded" panose="020B0500000000000000" pitchFamily="34" charset="0"/>
              </a:rPr>
              <a:t>        Trời nắng chang chang, tiếng tu hú gần xa ran ran. Hoa ngô xơ xác như cỏ may. Lá ngô quắt lại rủ xuống. Những bắp ngô đã mập và chắc, chỉ còn chờ tay người đến bẻ mang về.</a:t>
            </a:r>
          </a:p>
          <a:p>
            <a:pPr algn="r"/>
            <a:r>
              <a:rPr lang="vi-VN" sz="2400" b="1" i="0" dirty="0">
                <a:solidFill>
                  <a:srgbClr val="000000"/>
                </a:solidFill>
                <a:effectLst/>
                <a:ea typeface="Arial-Rounded" panose="020B0500000000000000" pitchFamily="34" charset="0"/>
                <a:cs typeface="Arial-Rounded" panose="020B0500000000000000" pitchFamily="34" charset="0"/>
              </a:rPr>
              <a:t>Nguyên Hồng</a:t>
            </a:r>
            <a:endParaRPr lang="vi-VN" sz="2400" b="0" i="0" dirty="0">
              <a:solidFill>
                <a:srgbClr val="000000"/>
              </a:solidFill>
              <a:effectLst/>
              <a:ea typeface="Arial-Rounded" panose="020B0500000000000000" pitchFamily="34" charset="0"/>
              <a:cs typeface="Arial-Rounded" panose="020B0500000000000000" pitchFamily="34" charset="0"/>
            </a:endParaRPr>
          </a:p>
          <a:p>
            <a:br>
              <a:rPr lang="vi-VN" sz="2400" b="0" i="0" dirty="0">
                <a:solidFill>
                  <a:srgbClr val="000000"/>
                </a:solidFill>
                <a:effectLst/>
                <a:ea typeface="Arial-Rounded" panose="020B0500000000000000" pitchFamily="34" charset="0"/>
                <a:cs typeface="Arial-Rounded" panose="020B0500000000000000" pitchFamily="34" charset="0"/>
              </a:rPr>
            </a:br>
            <a:br>
              <a:rPr lang="vi-VN" sz="2400" b="0" i="0" dirty="0">
                <a:solidFill>
                  <a:srgbClr val="000000"/>
                </a:solidFill>
                <a:effectLst/>
                <a:ea typeface="Arial-Rounded" panose="020B0500000000000000" pitchFamily="34" charset="0"/>
                <a:cs typeface="Arial-Rounded" panose="020B0500000000000000" pitchFamily="34" charset="0"/>
              </a:rPr>
            </a:br>
            <a:endParaRPr lang="en-US" sz="2400" dirty="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A2EB15D0-0CDD-481F-9D5C-FD1ABD134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3" y="5241267"/>
            <a:ext cx="1851992" cy="1851992"/>
          </a:xfrm>
          <a:prstGeom prst="rect">
            <a:avLst/>
          </a:prstGeom>
        </p:spPr>
      </p:pic>
    </p:spTree>
    <p:extLst>
      <p:ext uri="{BB962C8B-B14F-4D97-AF65-F5344CB8AC3E}">
        <p14:creationId xmlns:p14="http://schemas.microsoft.com/office/powerpoint/2010/main" val="135300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40904" y="1033669"/>
            <a:ext cx="9952383" cy="6858000"/>
          </a:xfrm>
        </p:spPr>
        <p:txBody>
          <a:bodyPr/>
          <a:lstStyle/>
          <a:p>
            <a:pPr marL="139700" indent="0" algn="just" fontAlgn="base">
              <a:buNone/>
            </a:pPr>
            <a:r>
              <a:rPr lang="en-US" sz="2800" b="0" i="0" dirty="0">
                <a:solidFill>
                  <a:srgbClr val="2F3239"/>
                </a:solidFill>
                <a:effectLst/>
                <a:latin typeface="+mn-lt"/>
                <a:ea typeface="Arial-Rounded" panose="020B0500000000000000" pitchFamily="34" charset="0"/>
                <a:cs typeface="Arial-Rounded" panose="020B0500000000000000" pitchFamily="34" charset="0"/>
              </a:rPr>
              <a:t>        </a:t>
            </a:r>
            <a:r>
              <a:rPr lang="vi-VN" sz="2800" b="0" i="0" dirty="0">
                <a:solidFill>
                  <a:srgbClr val="2F3239"/>
                </a:solidFill>
                <a:effectLst/>
                <a:latin typeface="+mn-lt"/>
                <a:ea typeface="Arial-Rounded" panose="020B0500000000000000" pitchFamily="34" charset="0"/>
                <a:cs typeface="Arial-Rounded" panose="020B0500000000000000" pitchFamily="34" charset="0"/>
              </a:rPr>
              <a:t>Thế là mùa xuân mong ước đã đến. Đầu tiên, từ trong vườn, mùi hoa hồng, hoa huệ sực nức. Trong không khí không còn ngửi thấy hơi nước lạnh lẽo mà bây giờ đầy hương thơm và ánh sáng mặt trời. Cây hồng bì đã cởi bỏ hết những cái áo lá già đen thủi. Các cành cây đều lấm tấm màu xanh. Những cành xoan khẳng khiu đương trổ lá lại sắp buông tỏa ra những tàn hoa sang sáng, tim tím. Ngoài kia, rặng r</a:t>
            </a:r>
            <a:r>
              <a:rPr lang="en-US" sz="2800" dirty="0">
                <a:solidFill>
                  <a:srgbClr val="2F3239"/>
                </a:solidFill>
                <a:latin typeface="+mn-lt"/>
                <a:ea typeface="Arial-Rounded" panose="020B0500000000000000" pitchFamily="34" charset="0"/>
                <a:cs typeface="Arial-Rounded" panose="020B0500000000000000" pitchFamily="34" charset="0"/>
              </a:rPr>
              <a:t>â</a:t>
            </a:r>
            <a:r>
              <a:rPr lang="vi-VN" sz="2800" b="0" i="0" dirty="0">
                <a:solidFill>
                  <a:srgbClr val="2F3239"/>
                </a:solidFill>
                <a:effectLst/>
                <a:latin typeface="+mn-lt"/>
                <a:ea typeface="Arial-Rounded" panose="020B0500000000000000" pitchFamily="34" charset="0"/>
                <a:cs typeface="Arial-Rounded" panose="020B0500000000000000" pitchFamily="34" charset="0"/>
              </a:rPr>
              <a:t>m bụt cũng sắp có nụ.</a:t>
            </a:r>
            <a:br>
              <a:rPr lang="vi-VN" sz="2800" dirty="0">
                <a:latin typeface="+mn-lt"/>
                <a:ea typeface="Arial-Rounded" panose="020B0500000000000000" pitchFamily="34" charset="0"/>
                <a:cs typeface="Arial-Rounded" panose="020B0500000000000000" pitchFamily="34" charset="0"/>
              </a:rPr>
            </a:br>
            <a:r>
              <a:rPr lang="vi-VN" sz="2800" b="0" i="0" dirty="0">
                <a:solidFill>
                  <a:srgbClr val="2F3239"/>
                </a:solidFill>
                <a:effectLst/>
                <a:latin typeface="+mn-lt"/>
                <a:ea typeface="Arial-Rounded" panose="020B0500000000000000" pitchFamily="34" charset="0"/>
                <a:cs typeface="Arial-Rounded" panose="020B0500000000000000" pitchFamily="34" charset="0"/>
              </a:rPr>
              <a:t>Mùa xuân xinh đẹp đã về! Thế là các bạn chim đi tránh rét cũng sắp về!</a:t>
            </a:r>
            <a:r>
              <a:rPr lang="vi-VN" sz="3200" b="0" i="0" dirty="0">
                <a:solidFill>
                  <a:srgbClr val="000000"/>
                </a:solidFill>
                <a:effectLst/>
                <a:latin typeface="+mn-lt"/>
                <a:ea typeface="Arial-Rounded" panose="020B0500000000000000" pitchFamily="34" charset="0"/>
                <a:cs typeface="Arial-Rounded" panose="020B0500000000000000" pitchFamily="34" charset="0"/>
              </a:rPr>
              <a:t> </a:t>
            </a:r>
          </a:p>
          <a:p>
            <a:pPr marL="139700" indent="0" algn="just">
              <a:buNone/>
            </a:pPr>
            <a:r>
              <a:rPr lang="en-US" sz="3600" dirty="0">
                <a:latin typeface="+mn-lt"/>
                <a:ea typeface="Arial-Rounded" panose="020B0500000000000000" pitchFamily="34" charset="0"/>
                <a:cs typeface="Arial-Rounded" panose="020B0500000000000000" pitchFamily="34" charset="0"/>
              </a:rPr>
              <a:t>        </a:t>
            </a:r>
            <a:endParaRPr lang="vi-VN" sz="3600" dirty="0">
              <a:latin typeface="+mn-lt"/>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DF0CC44C-EBD1-48B1-B71A-FA8EDA3DA269}"/>
              </a:ext>
            </a:extLst>
          </p:cNvPr>
          <p:cNvSpPr txBox="1"/>
          <p:nvPr/>
        </p:nvSpPr>
        <p:spPr>
          <a:xfrm>
            <a:off x="4657345" y="342878"/>
            <a:ext cx="9058655" cy="584775"/>
          </a:xfrm>
          <a:prstGeom prst="rect">
            <a:avLst/>
          </a:prstGeom>
          <a:noFill/>
        </p:spPr>
        <p:txBody>
          <a:bodyPr wrap="square" rtlCol="0">
            <a:spAutoFit/>
          </a:bodyPr>
          <a:lstStyle/>
          <a:p>
            <a:r>
              <a:rPr lang="en-US" sz="3200" b="1" dirty="0" err="1">
                <a:solidFill>
                  <a:srgbClr val="C00000"/>
                </a:solidFill>
                <a:ea typeface="Arial-Rounded" panose="020B0500000000000000" pitchFamily="34" charset="0"/>
                <a:cs typeface="Arial-Rounded" panose="020B0500000000000000" pitchFamily="34" charset="0"/>
              </a:rPr>
              <a:t>MÙA</a:t>
            </a:r>
            <a:r>
              <a:rPr lang="en-US" sz="3200" b="1" dirty="0">
                <a:solidFill>
                  <a:srgbClr val="C00000"/>
                </a:solidFill>
                <a:ea typeface="Arial-Rounded" panose="020B0500000000000000" pitchFamily="34" charset="0"/>
                <a:cs typeface="Arial-Rounded" panose="020B0500000000000000" pitchFamily="34" charset="0"/>
              </a:rPr>
              <a:t> </a:t>
            </a:r>
            <a:r>
              <a:rPr lang="en-US" sz="3200" b="1" dirty="0" err="1">
                <a:solidFill>
                  <a:srgbClr val="C00000"/>
                </a:solidFill>
                <a:ea typeface="Arial-Rounded" panose="020B0500000000000000" pitchFamily="34" charset="0"/>
                <a:cs typeface="Arial-Rounded" panose="020B0500000000000000" pitchFamily="34" charset="0"/>
              </a:rPr>
              <a:t>XUÂN</a:t>
            </a:r>
            <a:endParaRPr lang="en-US" sz="3200" b="1" dirty="0">
              <a:solidFill>
                <a:srgbClr val="C0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144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0B80560-1F3A-4270-A070-E51785AD4412}"/>
              </a:ext>
            </a:extLst>
          </p:cNvPr>
          <p:cNvSpPr>
            <a:spLocks noChangeArrowheads="1"/>
          </p:cNvSpPr>
          <p:nvPr/>
        </p:nvSpPr>
        <p:spPr bwMode="auto">
          <a:xfrm>
            <a:off x="778565" y="0"/>
            <a:ext cx="10634870" cy="628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0937" rIns="91440" bIns="8093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Aft>
                <a:spcPts val="1200"/>
              </a:spcAft>
            </a:pPr>
            <a:r>
              <a:rPr lang="vi-VN" sz="2800" b="1" i="0" dirty="0">
                <a:solidFill>
                  <a:srgbClr val="616161"/>
                </a:solidFill>
                <a:effectLst/>
                <a:latin typeface="+mn-lt"/>
                <a:ea typeface="Arial-Rounded" panose="020B0500000000000000" pitchFamily="34" charset="0"/>
                <a:cs typeface="Arial-Rounded" panose="020B0500000000000000" pitchFamily="34" charset="0"/>
              </a:rPr>
              <a:t>​</a:t>
            </a:r>
            <a:r>
              <a:rPr lang="en-US" sz="3200" b="1" i="0" dirty="0" err="1">
                <a:solidFill>
                  <a:srgbClr val="C00000"/>
                </a:solidFill>
                <a:effectLst/>
                <a:latin typeface="+mn-lt"/>
                <a:ea typeface="Arial-Rounded" panose="020B0500000000000000" pitchFamily="34" charset="0"/>
                <a:cs typeface="Arial-Rounded" panose="020B0500000000000000" pitchFamily="34" charset="0"/>
              </a:rPr>
              <a:t>MÙA</a:t>
            </a:r>
            <a:r>
              <a:rPr lang="en-US" sz="3200" b="1" i="0" dirty="0">
                <a:solidFill>
                  <a:srgbClr val="C00000"/>
                </a:solidFill>
                <a:effectLst/>
                <a:latin typeface="+mn-lt"/>
                <a:ea typeface="Arial-Rounded" panose="020B0500000000000000" pitchFamily="34" charset="0"/>
                <a:cs typeface="Arial-Rounded" panose="020B0500000000000000" pitchFamily="34" charset="0"/>
              </a:rPr>
              <a:t> </a:t>
            </a:r>
            <a:r>
              <a:rPr lang="en-US" sz="3200" b="1" i="0" dirty="0" err="1">
                <a:solidFill>
                  <a:srgbClr val="C00000"/>
                </a:solidFill>
                <a:effectLst/>
                <a:latin typeface="+mn-lt"/>
                <a:ea typeface="Arial-Rounded" panose="020B0500000000000000" pitchFamily="34" charset="0"/>
                <a:cs typeface="Arial-Rounded" panose="020B0500000000000000" pitchFamily="34" charset="0"/>
              </a:rPr>
              <a:t>XUÂN</a:t>
            </a:r>
            <a:r>
              <a:rPr lang="en-US" sz="3200" b="1" i="0" dirty="0">
                <a:solidFill>
                  <a:srgbClr val="C00000"/>
                </a:solidFill>
                <a:effectLst/>
                <a:latin typeface="+mn-lt"/>
                <a:ea typeface="Arial-Rounded" panose="020B0500000000000000" pitchFamily="34" charset="0"/>
                <a:cs typeface="Arial-Rounded" panose="020B0500000000000000" pitchFamily="34" charset="0"/>
              </a:rPr>
              <a:t> </a:t>
            </a:r>
            <a:r>
              <a:rPr lang="en-US" sz="3200" b="1" i="0" dirty="0" err="1">
                <a:solidFill>
                  <a:srgbClr val="C00000"/>
                </a:solidFill>
                <a:effectLst/>
                <a:latin typeface="+mn-lt"/>
                <a:ea typeface="Arial-Rounded" panose="020B0500000000000000" pitchFamily="34" charset="0"/>
                <a:cs typeface="Arial-Rounded" panose="020B0500000000000000" pitchFamily="34" charset="0"/>
              </a:rPr>
              <a:t>ĐẾN</a:t>
            </a:r>
            <a:endParaRPr lang="vi-VN" sz="3200" b="0" i="0" dirty="0">
              <a:solidFill>
                <a:srgbClr val="C00000"/>
              </a:solidFill>
              <a:effectLst/>
              <a:latin typeface="+mn-lt"/>
              <a:ea typeface="Arial-Rounded" panose="020B0500000000000000" pitchFamily="34" charset="0"/>
              <a:cs typeface="Arial-Rounded" panose="020B0500000000000000" pitchFamily="34" charset="0"/>
            </a:endParaRPr>
          </a:p>
          <a:p>
            <a:pPr algn="just">
              <a:spcAft>
                <a:spcPts val="1200"/>
              </a:spcAft>
            </a:pPr>
            <a:r>
              <a:rPr lang="vi-VN" sz="2800" b="0" i="0" dirty="0">
                <a:solidFill>
                  <a:srgbClr val="616161"/>
                </a:solidFill>
                <a:effectLst/>
                <a:latin typeface="+mn-lt"/>
                <a:ea typeface="Arial-Rounded" panose="020B0500000000000000" pitchFamily="34" charset="0"/>
                <a:cs typeface="Arial-Rounded" panose="020B0500000000000000" pitchFamily="34" charset="0"/>
              </a:rPr>
              <a:t>   </a:t>
            </a:r>
            <a:r>
              <a:rPr lang="vi-VN" sz="2800" b="0" i="0" dirty="0">
                <a:solidFill>
                  <a:srgbClr val="002060"/>
                </a:solidFill>
                <a:effectLst/>
                <a:latin typeface="+mn-lt"/>
                <a:ea typeface="Arial-Rounded" panose="020B0500000000000000" pitchFamily="34" charset="0"/>
                <a:cs typeface="Arial-Rounded" panose="020B0500000000000000" pitchFamily="34" charset="0"/>
              </a:rPr>
              <a:t>Hoa mận vừa tàn thì mùa xuân đến. Bầu trời ngày thêm xanh. Nắng vàng ngày càng rực rỡ. Vườn cây lại đâm chồi, nảy lộc. Rồi vườn cây ra hoa. Hoa bưởi nồng nàn. Hoa nhãn ngọt. Hoa cau thoảng qua. Vườn cây lại đầy tiếng chim và bóng chim bay nhảy. Những thím chích chòe nhanh nhảu. Những chú khướu lắm điều. Những anh chào mào đỏm dáng. Những bác cu gáy trầm ngâm.</a:t>
            </a:r>
          </a:p>
          <a:p>
            <a:pPr algn="just">
              <a:spcAft>
                <a:spcPts val="1200"/>
              </a:spcAft>
            </a:pPr>
            <a:r>
              <a:rPr lang="vi-VN" sz="2800" b="0" i="0" dirty="0">
                <a:solidFill>
                  <a:srgbClr val="002060"/>
                </a:solidFill>
                <a:effectLst/>
                <a:latin typeface="+mn-lt"/>
                <a:ea typeface="Arial-Rounded" panose="020B0500000000000000" pitchFamily="34" charset="0"/>
                <a:cs typeface="Arial-Rounded" panose="020B0500000000000000" pitchFamily="34" charset="0"/>
              </a:rPr>
              <a:t>   Chú chim sâu vui cùng vườn cây và các loài chim bạn. Nhưng trong trí thơ ngây của chú còn mãi sáng ngời hình ảnh một cánh hoa mận trắng, biết nở cuối đông để báo trước mùa xuân tới.</a:t>
            </a:r>
          </a:p>
          <a:p>
            <a:pPr algn="just"/>
            <a:r>
              <a:rPr lang="en-US" sz="2800" b="1" i="0" dirty="0">
                <a:solidFill>
                  <a:srgbClr val="FF0000"/>
                </a:solidFill>
                <a:effectLst/>
                <a:latin typeface="+mn-lt"/>
                <a:ea typeface="Arial-Rounded" panose="020B0500000000000000" pitchFamily="34" charset="0"/>
                <a:cs typeface="Arial-Rounded" panose="020B0500000000000000" pitchFamily="34" charset="0"/>
              </a:rPr>
              <a:t>                                                                               </a:t>
            </a:r>
            <a:r>
              <a:rPr lang="en-US" sz="2800" b="1" i="0" dirty="0" err="1">
                <a:solidFill>
                  <a:srgbClr val="FF0000"/>
                </a:solidFill>
                <a:effectLst/>
                <a:latin typeface="+mn-lt"/>
                <a:ea typeface="Arial-Rounded" panose="020B0500000000000000" pitchFamily="34" charset="0"/>
                <a:cs typeface="Arial-Rounded" panose="020B0500000000000000" pitchFamily="34" charset="0"/>
              </a:rPr>
              <a:t>Nguyễn</a:t>
            </a:r>
            <a:r>
              <a:rPr lang="en-US" sz="2800" b="1" i="0" dirty="0">
                <a:solidFill>
                  <a:srgbClr val="FF0000"/>
                </a:solidFill>
                <a:effectLst/>
                <a:latin typeface="+mn-lt"/>
                <a:ea typeface="Arial-Rounded" panose="020B0500000000000000" pitchFamily="34" charset="0"/>
                <a:cs typeface="Arial-Rounded" panose="020B0500000000000000" pitchFamily="34" charset="0"/>
              </a:rPr>
              <a:t> </a:t>
            </a:r>
            <a:r>
              <a:rPr lang="en-US" sz="2800" b="1" i="0" dirty="0" err="1">
                <a:solidFill>
                  <a:srgbClr val="FF0000"/>
                </a:solidFill>
                <a:effectLst/>
                <a:latin typeface="+mn-lt"/>
                <a:ea typeface="Arial-Rounded" panose="020B0500000000000000" pitchFamily="34" charset="0"/>
                <a:cs typeface="Arial-Rounded" panose="020B0500000000000000" pitchFamily="34" charset="0"/>
              </a:rPr>
              <a:t>Kiên</a:t>
            </a:r>
            <a:endParaRPr lang="vi-VN" sz="2800" b="0" i="0" dirty="0">
              <a:solidFill>
                <a:srgbClr val="FF0000"/>
              </a:solidFill>
              <a:effectLst/>
              <a:latin typeface="+mn-lt"/>
              <a:ea typeface="Arial-Rounded" panose="020B0500000000000000" pitchFamily="34" charset="0"/>
              <a:cs typeface="Arial-Rounded" panose="020B0500000000000000"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64D"/>
                </a:solidFill>
                <a:effectLst/>
                <a:latin typeface="+mn-lt"/>
                <a:ea typeface="Arial-Rounded" panose="020B0500000000000000" pitchFamily="34" charset="0"/>
                <a:cs typeface="Arial-Rounded" panose="020B0500000000000000"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444444"/>
              </a:solidFill>
              <a:effectLst/>
              <a:latin typeface="+mn-lt"/>
              <a:ea typeface="Arial-Rounded" panose="020B0500000000000000" pitchFamily="34" charset="0"/>
              <a:cs typeface="Arial-Rounded" panose="020B0500000000000000" pitchFamily="34" charset="0"/>
            </a:endParaRPr>
          </a:p>
        </p:txBody>
      </p:sp>
      <p:pic>
        <p:nvPicPr>
          <p:cNvPr id="4" name="Picture 3" descr="A picture containing tree, outdoor, sky, plant&#10;&#10;Description automatically generated">
            <a:extLst>
              <a:ext uri="{FF2B5EF4-FFF2-40B4-BE49-F238E27FC236}">
                <a16:creationId xmlns:a16="http://schemas.microsoft.com/office/drawing/2014/main" id="{54B01870-6E38-4768-A2A1-2168ED2E8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4" y="4922372"/>
            <a:ext cx="2835966" cy="1754948"/>
          </a:xfrm>
          <a:prstGeom prst="rect">
            <a:avLst/>
          </a:prstGeom>
        </p:spPr>
      </p:pic>
    </p:spTree>
    <p:extLst>
      <p:ext uri="{BB962C8B-B14F-4D97-AF65-F5344CB8AC3E}">
        <p14:creationId xmlns:p14="http://schemas.microsoft.com/office/powerpoint/2010/main" val="254766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E594093-EA1A-441E-80E3-9690CE04F304}"/>
              </a:ext>
            </a:extLst>
          </p:cNvPr>
          <p:cNvSpPr/>
          <p:nvPr/>
        </p:nvSpPr>
        <p:spPr>
          <a:xfrm>
            <a:off x="1153168" y="2211069"/>
            <a:ext cx="4149476" cy="115799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thơ</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2E90369-4C67-43A9-AA77-72AAA2674559}"/>
              </a:ext>
            </a:extLst>
          </p:cNvPr>
          <p:cNvSpPr/>
          <p:nvPr/>
        </p:nvSpPr>
        <p:spPr>
          <a:xfrm>
            <a:off x="6365675" y="2166425"/>
            <a:ext cx="4493949" cy="11579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Điều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em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thích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nhất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thơ</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C37920FF-E698-43B7-BF8E-C29B51BBB968}"/>
              </a:ext>
            </a:extLst>
          </p:cNvPr>
          <p:cNvSpPr txBox="1"/>
          <p:nvPr/>
        </p:nvSpPr>
        <p:spPr>
          <a:xfrm>
            <a:off x="356191" y="427852"/>
            <a:ext cx="11662554" cy="584775"/>
          </a:xfrm>
          <a:prstGeom prst="rect">
            <a:avLst/>
          </a:prstGeom>
          <a:noFill/>
        </p:spPr>
        <p:txBody>
          <a:bodyPr wrap="square" rtlCol="0">
            <a:spAutoFit/>
          </a:bodyPr>
          <a:lstStyle/>
          <a:p>
            <a:pPr algn="just">
              <a:buClr>
                <a:srgbClr val="000000"/>
              </a:buCl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2.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Chia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sẻ</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số</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điều</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thú</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vị</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3200" b="1" kern="0" dirty="0">
              <a:solidFill>
                <a:srgbClr val="002060"/>
              </a:solidFill>
              <a:latin typeface="Arial" panose="020B0604020202020204" pitchFamily="34" charset="0"/>
              <a:ea typeface="Arial-Rounded" pitchFamily="34" charset="0"/>
              <a:cs typeface="Arial" panose="020B0604020202020204" pitchFamily="34" charset="0"/>
              <a:sym typeface="Arial"/>
            </a:endParaRPr>
          </a:p>
        </p:txBody>
      </p:sp>
      <p:pic>
        <p:nvPicPr>
          <p:cNvPr id="13" name="Picture 12" descr="A picture containing queen&#10;&#10;Description automatically generated">
            <a:extLst>
              <a:ext uri="{FF2B5EF4-FFF2-40B4-BE49-F238E27FC236}">
                <a16:creationId xmlns:a16="http://schemas.microsoft.com/office/drawing/2014/main" id="{A5910C35-866F-4DAC-8869-7E556D6AF5F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83" b="91792" l="10000" r="90000">
                        <a14:foregroundMark x1="27326" y1="73534" x2="29302" y2="73534"/>
                        <a14:foregroundMark x1="33605" y1="72362" x2="34767" y2="74037"/>
                        <a14:foregroundMark x1="41279" y1="34841" x2="41279" y2="40034"/>
                        <a14:foregroundMark x1="42674" y1="35678" x2="42442" y2="41039"/>
                        <a14:foregroundMark x1="62791" y1="72194" x2="62791" y2="76549"/>
                        <a14:foregroundMark x1="48837" y1="90787" x2="49535" y2="91792"/>
                        <a14:foregroundMark x1="61047" y1="70519" x2="60000" y2="76884"/>
                        <a14:foregroundMark x1="68488" y1="72362" x2="69767" y2="72194"/>
                        <a14:foregroundMark x1="65814" y1="72027" x2="65814" y2="76214"/>
                        <a14:foregroundMark x1="65814" y1="71022" x2="66163" y2="73199"/>
                        <a14:foregroundMark x1="40814" y1="74037" x2="41279" y2="74037"/>
                      </a14:backgroundRemoval>
                    </a14:imgEffect>
                  </a14:imgLayer>
                </a14:imgProps>
              </a:ext>
              <a:ext uri="{28A0092B-C50C-407E-A947-70E740481C1C}">
                <a14:useLocalDpi xmlns:a14="http://schemas.microsoft.com/office/drawing/2010/main" val="0"/>
              </a:ext>
            </a:extLst>
          </a:blip>
          <a:stretch>
            <a:fillRect/>
          </a:stretch>
        </p:blipFill>
        <p:spPr>
          <a:xfrm>
            <a:off x="2171264" y="2616707"/>
            <a:ext cx="6441385" cy="4471520"/>
          </a:xfrm>
          <a:prstGeom prst="rect">
            <a:avLst/>
          </a:prstGeom>
        </p:spPr>
      </p:pic>
    </p:spTree>
    <p:extLst>
      <p:ext uri="{BB962C8B-B14F-4D97-AF65-F5344CB8AC3E}">
        <p14:creationId xmlns:p14="http://schemas.microsoft.com/office/powerpoint/2010/main" val="35441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68804" y="432957"/>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49306" y="-572814"/>
            <a:ext cx="7840407" cy="7278414"/>
          </a:xfrm>
          <a:prstGeom prst="rect">
            <a:avLst/>
          </a:prstGeom>
        </p:spPr>
      </p:pic>
      <p:sp>
        <p:nvSpPr>
          <p:cNvPr id="17" name="Title 1"/>
          <p:cNvSpPr txBox="1">
            <a:spLocks/>
          </p:cNvSpPr>
          <p:nvPr/>
        </p:nvSpPr>
        <p:spPr>
          <a:xfrm>
            <a:off x="2738828"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dirty="0" err="1">
                <a:solidFill>
                  <a:srgbClr val="002060"/>
                </a:solidFill>
                <a:latin typeface="Arial" pitchFamily="34" charset="0"/>
                <a:ea typeface="Arial-Rounded" pitchFamily="34" charset="0"/>
                <a:cs typeface="Arial" pitchFamily="34" charset="0"/>
                <a:sym typeface="Arial"/>
              </a:rPr>
              <a:t>Dặn</a:t>
            </a:r>
            <a:r>
              <a:rPr lang="en-US" sz="6000" dirty="0">
                <a:solidFill>
                  <a:srgbClr val="002060"/>
                </a:solidFill>
                <a:latin typeface="Arial" pitchFamily="34" charset="0"/>
                <a:ea typeface="Arial-Rounded" pitchFamily="34" charset="0"/>
                <a:cs typeface="Arial" pitchFamily="34" charset="0"/>
                <a:sym typeface="Arial"/>
              </a:rPr>
              <a:t> </a:t>
            </a:r>
            <a:r>
              <a:rPr lang="en-US" sz="6000" dirty="0" err="1">
                <a:solidFill>
                  <a:srgbClr val="002060"/>
                </a:solidFill>
                <a:latin typeface="Arial" pitchFamily="34" charset="0"/>
                <a:ea typeface="Arial-Rounded" pitchFamily="34" charset="0"/>
                <a:cs typeface="Arial" pitchFamily="34" charset="0"/>
                <a:sym typeface="Arial"/>
              </a:rPr>
              <a:t>dò</a:t>
            </a:r>
            <a:endParaRPr lang="en-US" sz="6000" dirty="0">
              <a:solidFill>
                <a:srgbClr val="002060"/>
              </a:solidFill>
              <a:latin typeface="Arial" pitchFamily="34" charset="0"/>
              <a:ea typeface="Arial-Rounded" pitchFamily="34" charset="0"/>
              <a:cs typeface="Arial" pitchFamily="34" charset="0"/>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208167848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636</Words>
  <Application>Microsoft Office PowerPoint</Application>
  <PresentationFormat>Widescreen</PresentationFormat>
  <Paragraphs>34</Paragraphs>
  <Slides>8</Slides>
  <Notes>5</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Chewy</vt:lpstr>
      <vt:lpstr>Comfortaa</vt:lpstr>
      <vt:lpstr>Delius Unicase</vt:lpstr>
      <vt:lpstr>1_Office Theme</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HP</cp:lastModifiedBy>
  <cp:revision>10</cp:revision>
  <dcterms:created xsi:type="dcterms:W3CDTF">2021-12-12T11:29:38Z</dcterms:created>
  <dcterms:modified xsi:type="dcterms:W3CDTF">2022-01-27T04:03:37Z</dcterms:modified>
</cp:coreProperties>
</file>