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54" r:id="rId2"/>
    <p:sldId id="355" r:id="rId3"/>
    <p:sldId id="257" r:id="rId4"/>
    <p:sldId id="259" r:id="rId5"/>
    <p:sldId id="3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356" r:id="rId21"/>
    <p:sldId id="358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6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1"/>
            <a:ext cx="840263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752601" y="1581127"/>
            <a:ext cx="8424863" cy="314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 ĐỌC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21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BÀN TAY CÔ GIÁO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3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519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Thúy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78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428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954010"/>
      </p:ext>
    </p:extLst>
  </p:cSld>
  <p:clrMapOvr>
    <a:masterClrMapping/>
  </p:clrMapOvr>
  <p:transition spd="slow" advTm="13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/>
          <p:nvPr/>
        </p:nvSpPr>
        <p:spPr>
          <a:xfrm>
            <a:off x="3505200" y="1828800"/>
            <a:ext cx="51816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3:</a:t>
            </a:r>
          </a:p>
          <a:p>
            <a:pPr eaLnBrk="0" hangingPunct="0"/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tờ xanh nữa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cắt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nhanh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dập dềnh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thuyền sóng lượn.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1" name="Picture 2" descr="47"/>
          <p:cNvPicPr>
            <a:picLocks noChangeAspect="1"/>
          </p:cNvPicPr>
          <p:nvPr/>
        </p:nvPicPr>
        <p:blipFill>
          <a:blip r:embed="rId2"/>
          <a:srcRect t="5556" b="6667"/>
          <a:stretch>
            <a:fillRect/>
          </a:stretch>
        </p:blipFill>
        <p:spPr>
          <a:xfrm>
            <a:off x="1524000" y="-2222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/>
          <p:nvPr/>
        </p:nvSpPr>
        <p:spPr>
          <a:xfrm>
            <a:off x="2362200" y="533400"/>
            <a:ext cx="45720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4:</a:t>
            </a:r>
          </a:p>
          <a:p>
            <a:pPr eaLnBrk="0" hangingPunct="0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phép mầu nhiệm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trước mắt em :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biếc bình minh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 r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sóng vỗ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5" name="Rectangle 4"/>
          <p:cNvSpPr/>
          <p:nvPr/>
        </p:nvSpPr>
        <p:spPr>
          <a:xfrm>
            <a:off x="5230813" y="4191000"/>
            <a:ext cx="4572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5:</a:t>
            </a: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lạ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/>
          <p:nvPr/>
        </p:nvSpPr>
        <p:spPr>
          <a:xfrm>
            <a:off x="3124200" y="1600200"/>
            <a:ext cx="45720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4:</a:t>
            </a:r>
          </a:p>
          <a:p>
            <a:pPr eaLnBrk="0" hangingPunct="0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phép mầu nhiệm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trước mắt em :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biếc bình minh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 r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sóng vỗ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9" name="Rectangle 4"/>
          <p:cNvSpPr/>
          <p:nvPr/>
        </p:nvSpPr>
        <p:spPr>
          <a:xfrm>
            <a:off x="6096000" y="4578350"/>
            <a:ext cx="4572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5:</a:t>
            </a: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lạ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3"/>
          <p:cNvGrpSpPr/>
          <p:nvPr/>
        </p:nvGrpSpPr>
        <p:grpSpPr>
          <a:xfrm>
            <a:off x="1676400" y="604838"/>
            <a:ext cx="2667000" cy="1585912"/>
            <a:chOff x="480" y="825"/>
            <a:chExt cx="1680" cy="999"/>
          </a:xfrm>
        </p:grpSpPr>
        <p:sp>
          <p:nvSpPr>
            <p:cNvPr id="15369" name="Rectangle 24"/>
            <p:cNvSpPr/>
            <p:nvPr/>
          </p:nvSpPr>
          <p:spPr>
            <a:xfrm>
              <a:off x="480" y="825"/>
              <a:ext cx="1680" cy="99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370" name="Picture 25" descr="DSC_00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" y="864"/>
              <a:ext cx="1584" cy="912"/>
            </a:xfrm>
            <a:prstGeom prst="rect">
              <a:avLst/>
            </a:prstGeom>
            <a:noFill/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15363" name="TextBox 1"/>
          <p:cNvSpPr txBox="1"/>
          <p:nvPr/>
        </p:nvSpPr>
        <p:spPr>
          <a:xfrm>
            <a:off x="1555750" y="2433638"/>
            <a:ext cx="455295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trắng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gấp cong cong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đã xong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quá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TextBox 4"/>
          <p:cNvSpPr txBox="1"/>
          <p:nvPr/>
        </p:nvSpPr>
        <p:spPr>
          <a:xfrm>
            <a:off x="1555750" y="4546600"/>
            <a:ext cx="4105275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đỏ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 mại 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cô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đã phô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tia nắng tỏa.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5" name="TextBox 5"/>
          <p:cNvSpPr txBox="1"/>
          <p:nvPr/>
        </p:nvSpPr>
        <p:spPr>
          <a:xfrm>
            <a:off x="5791200" y="1035050"/>
            <a:ext cx="504825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tờ xanh nữa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cắt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nhanh 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dập dềnh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thuyền sóng lượn.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eaLnBrk="0" hangingPunct="0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TextBox 6"/>
          <p:cNvSpPr txBox="1"/>
          <p:nvPr/>
        </p:nvSpPr>
        <p:spPr>
          <a:xfrm>
            <a:off x="6108700" y="3236913"/>
            <a:ext cx="44196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phép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 nhiệm 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trước mắt em 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biếc bình minh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 r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sóng vỗ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eaLnBrk="0" hangingPunct="0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7" name="TextBox 7"/>
          <p:cNvSpPr txBox="1"/>
          <p:nvPr/>
        </p:nvSpPr>
        <p:spPr>
          <a:xfrm>
            <a:off x="6115050" y="5324475"/>
            <a:ext cx="3886200" cy="1353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lạ 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6049" y="111720"/>
            <a:ext cx="5253355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Bàn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tay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</a:t>
            </a:r>
            <a:endParaRPr kumimoji="0" 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 descr="Trellis"/>
          <p:cNvSpPr>
            <a:spLocks noTextEdit="1"/>
          </p:cNvSpPr>
          <p:nvPr/>
        </p:nvSpPr>
        <p:spPr>
          <a:xfrm>
            <a:off x="3276600" y="216408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Tìm hiểu bài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/>
          <p:nvPr/>
        </p:nvSpPr>
        <p:spPr>
          <a:xfrm>
            <a:off x="1793875" y="1676400"/>
            <a:ext cx="824865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Từ mỗi tờ giấy, cô giáo đã l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ra những gì?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1793875" y="3200400"/>
            <a:ext cx="8686800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một tờ giấy trắng, thoắt một cái cô đã gấp xong một chiếc thuyền cong cong rất xinh.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1793875" y="4303713"/>
            <a:ext cx="8888413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một tờ giấy đỏ, 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mềm mại của cô đã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ra một mặt trời với nhiều tia nắng tỏa.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776413" y="5486400"/>
            <a:ext cx="8686800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Thêm tờ giấy xanh, cô cắt rất nhanh, tạo ra một mặt nước dập dềnh, những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sóng lượn quanh thuyền.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15" descr="AG00317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013" y="-290512"/>
            <a:ext cx="1838325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228600"/>
            <a:ext cx="88392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endParaRPr kumimoji="0" lang="en-US" sz="2800" b="1" i="1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24338" y="3921125"/>
            <a:ext cx="3276600" cy="914400"/>
          </a:xfrm>
          <a:custGeom>
            <a:avLst/>
            <a:gdLst>
              <a:gd name="G0" fmla="+- 3024 0 0"/>
              <a:gd name="G1" fmla="+- 21600 0 3024"/>
              <a:gd name="G2" fmla="*/ 3024 1 2"/>
              <a:gd name="G3" fmla="+- 21600 0 G2"/>
              <a:gd name="G4" fmla="+/ 3024 21600 2"/>
              <a:gd name="G5" fmla="+/ G1 0 2"/>
              <a:gd name="G6" fmla="*/ 21600 21600 3024"/>
              <a:gd name="G7" fmla="*/ G6 1 2"/>
              <a:gd name="G8" fmla="+- 21600 0 G7"/>
              <a:gd name="G9" fmla="*/ 21600 1 2"/>
              <a:gd name="G10" fmla="+- 3024 0 G9"/>
              <a:gd name="G11" fmla="?: G10 G8 0"/>
              <a:gd name="G12" fmla="?: G10 G7 21600"/>
              <a:gd name="T0" fmla="*/ 20088 w 21600"/>
              <a:gd name="T1" fmla="*/ 10800 h 21600"/>
              <a:gd name="T2" fmla="*/ 10800 w 21600"/>
              <a:gd name="T3" fmla="*/ 21600 h 21600"/>
              <a:gd name="T4" fmla="*/ 1512 w 21600"/>
              <a:gd name="T5" fmla="*/ 10800 h 21600"/>
              <a:gd name="T6" fmla="*/ 10800 w 21600"/>
              <a:gd name="T7" fmla="*/ 0 h 21600"/>
              <a:gd name="T8" fmla="*/ 3312 w 21600"/>
              <a:gd name="T9" fmla="*/ 3312 h 21600"/>
              <a:gd name="T10" fmla="*/ 18288 w 21600"/>
              <a:gd name="T11" fmla="*/ 1828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024" y="21600"/>
                </a:lnTo>
                <a:lnTo>
                  <a:pt x="18576" y="21600"/>
                </a:lnTo>
                <a:lnTo>
                  <a:pt x="2160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862638" y="2549525"/>
            <a:ext cx="990600" cy="1371600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flipH="1">
            <a:off x="4851400" y="2549525"/>
            <a:ext cx="990600" cy="1371600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003425" y="328613"/>
            <a:ext cx="2743200" cy="2286000"/>
            <a:chOff x="96" y="912"/>
            <a:chExt cx="1728" cy="1440"/>
          </a:xfrm>
        </p:grpSpPr>
        <p:sp>
          <p:nvSpPr>
            <p:cNvPr id="19478" name="Oval 8"/>
            <p:cNvSpPr/>
            <p:nvPr/>
          </p:nvSpPr>
          <p:spPr>
            <a:xfrm>
              <a:off x="576" y="1344"/>
              <a:ext cx="672" cy="576"/>
            </a:xfrm>
            <a:prstGeom prst="ellipse">
              <a:avLst/>
            </a:prstGeom>
            <a:solidFill>
              <a:srgbClr val="FF0000"/>
            </a:solidFill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79" name="Line 9"/>
            <p:cNvSpPr/>
            <p:nvPr/>
          </p:nvSpPr>
          <p:spPr>
            <a:xfrm flipV="1">
              <a:off x="1248" y="1536"/>
              <a:ext cx="57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0" name="Line 10"/>
            <p:cNvSpPr/>
            <p:nvPr/>
          </p:nvSpPr>
          <p:spPr>
            <a:xfrm>
              <a:off x="1248" y="1728"/>
              <a:ext cx="288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1" name="Line 11"/>
            <p:cNvSpPr/>
            <p:nvPr/>
          </p:nvSpPr>
          <p:spPr>
            <a:xfrm>
              <a:off x="1008" y="1920"/>
              <a:ext cx="144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2" name="Line 12"/>
            <p:cNvSpPr/>
            <p:nvPr/>
          </p:nvSpPr>
          <p:spPr>
            <a:xfrm flipH="1">
              <a:off x="576" y="1920"/>
              <a:ext cx="240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3" name="Line 13"/>
            <p:cNvSpPr/>
            <p:nvPr/>
          </p:nvSpPr>
          <p:spPr>
            <a:xfrm>
              <a:off x="912" y="1920"/>
              <a:ext cx="0" cy="19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4" name="Line 14"/>
            <p:cNvSpPr/>
            <p:nvPr/>
          </p:nvSpPr>
          <p:spPr>
            <a:xfrm flipH="1">
              <a:off x="480" y="1872"/>
              <a:ext cx="192" cy="144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5" name="Line 15"/>
            <p:cNvSpPr/>
            <p:nvPr/>
          </p:nvSpPr>
          <p:spPr>
            <a:xfrm flipH="1">
              <a:off x="96" y="1728"/>
              <a:ext cx="45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6" name="Line 16"/>
            <p:cNvSpPr/>
            <p:nvPr/>
          </p:nvSpPr>
          <p:spPr>
            <a:xfrm>
              <a:off x="336" y="1536"/>
              <a:ext cx="240" cy="48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7" name="Line 17"/>
            <p:cNvSpPr/>
            <p:nvPr/>
          </p:nvSpPr>
          <p:spPr>
            <a:xfrm>
              <a:off x="240" y="1152"/>
              <a:ext cx="384" cy="33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8" name="Line 18"/>
            <p:cNvSpPr/>
            <p:nvPr/>
          </p:nvSpPr>
          <p:spPr>
            <a:xfrm>
              <a:off x="576" y="1152"/>
              <a:ext cx="144" cy="240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9" name="Line 19"/>
            <p:cNvSpPr/>
            <p:nvPr/>
          </p:nvSpPr>
          <p:spPr>
            <a:xfrm>
              <a:off x="816" y="912"/>
              <a:ext cx="48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0" name="Line 20"/>
            <p:cNvSpPr/>
            <p:nvPr/>
          </p:nvSpPr>
          <p:spPr>
            <a:xfrm flipH="1">
              <a:off x="1008" y="1104"/>
              <a:ext cx="48" cy="240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1" name="Line 21"/>
            <p:cNvSpPr/>
            <p:nvPr/>
          </p:nvSpPr>
          <p:spPr>
            <a:xfrm flipH="1">
              <a:off x="1104" y="1008"/>
              <a:ext cx="336" cy="384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2" name="Line 22"/>
            <p:cNvSpPr/>
            <p:nvPr/>
          </p:nvSpPr>
          <p:spPr>
            <a:xfrm flipV="1">
              <a:off x="1224" y="1392"/>
              <a:ext cx="21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3" name="Line 23"/>
            <p:cNvSpPr/>
            <p:nvPr/>
          </p:nvSpPr>
          <p:spPr>
            <a:xfrm>
              <a:off x="1152" y="1872"/>
              <a:ext cx="432" cy="33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4" name="Line 24"/>
            <p:cNvSpPr/>
            <p:nvPr/>
          </p:nvSpPr>
          <p:spPr>
            <a:xfrm>
              <a:off x="1104" y="1920"/>
              <a:ext cx="192" cy="288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</p:grpSp>
      <p:sp>
        <p:nvSpPr>
          <p:cNvPr id="32" name="Freeform 17"/>
          <p:cNvSpPr/>
          <p:nvPr/>
        </p:nvSpPr>
        <p:spPr>
          <a:xfrm>
            <a:off x="7729538" y="5118100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18"/>
          <p:cNvSpPr/>
          <p:nvPr/>
        </p:nvSpPr>
        <p:spPr>
          <a:xfrm>
            <a:off x="8135938" y="5727700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19"/>
          <p:cNvSpPr/>
          <p:nvPr/>
        </p:nvSpPr>
        <p:spPr>
          <a:xfrm>
            <a:off x="8059738" y="62341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7"/>
          <p:cNvSpPr/>
          <p:nvPr/>
        </p:nvSpPr>
        <p:spPr>
          <a:xfrm>
            <a:off x="2293938" y="47863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8"/>
          <p:cNvSpPr/>
          <p:nvPr/>
        </p:nvSpPr>
        <p:spPr>
          <a:xfrm>
            <a:off x="2344738" y="54721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9"/>
          <p:cNvSpPr/>
          <p:nvPr/>
        </p:nvSpPr>
        <p:spPr>
          <a:xfrm>
            <a:off x="3894138" y="48625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10"/>
          <p:cNvSpPr/>
          <p:nvPr/>
        </p:nvSpPr>
        <p:spPr>
          <a:xfrm>
            <a:off x="4452938" y="55483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11"/>
          <p:cNvSpPr/>
          <p:nvPr/>
        </p:nvSpPr>
        <p:spPr>
          <a:xfrm>
            <a:off x="5799138" y="48625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12"/>
          <p:cNvSpPr/>
          <p:nvPr/>
        </p:nvSpPr>
        <p:spPr>
          <a:xfrm>
            <a:off x="6205538" y="56245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13"/>
          <p:cNvSpPr/>
          <p:nvPr/>
        </p:nvSpPr>
        <p:spPr>
          <a:xfrm>
            <a:off x="4452938" y="63103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14"/>
          <p:cNvSpPr/>
          <p:nvPr/>
        </p:nvSpPr>
        <p:spPr>
          <a:xfrm>
            <a:off x="2268538" y="63103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15"/>
          <p:cNvSpPr/>
          <p:nvPr/>
        </p:nvSpPr>
        <p:spPr>
          <a:xfrm>
            <a:off x="6154738" y="61579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Oval Callout 43"/>
          <p:cNvSpPr/>
          <p:nvPr/>
        </p:nvSpPr>
        <p:spPr>
          <a:xfrm>
            <a:off x="1676400" y="3082925"/>
            <a:ext cx="2344738" cy="1419225"/>
          </a:xfrm>
          <a:prstGeom prst="wedgeEllipseCallout">
            <a:avLst>
              <a:gd name="adj1" fmla="val 66021"/>
              <a:gd name="adj2" fmla="val 429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 cong cong 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Oval Callout 44"/>
          <p:cNvSpPr/>
          <p:nvPr/>
        </p:nvSpPr>
        <p:spPr>
          <a:xfrm>
            <a:off x="6619875" y="817563"/>
            <a:ext cx="2344738" cy="1419225"/>
          </a:xfrm>
          <a:prstGeom prst="wedgeEllipseCallout">
            <a:avLst>
              <a:gd name="adj1" fmla="val -157317"/>
              <a:gd name="adj2" fmla="val 78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với nhiều tia nắng tỏa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8323263" y="1928813"/>
            <a:ext cx="2344738" cy="1420813"/>
          </a:xfrm>
          <a:prstGeom prst="wedgeEllipseCallout">
            <a:avLst>
              <a:gd name="adj1" fmla="val -13151"/>
              <a:gd name="adj2" fmla="val 1795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dập dềnh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/>
          <p:nvPr/>
        </p:nvSpPr>
        <p:spPr>
          <a:xfrm>
            <a:off x="1752600" y="152400"/>
            <a:ext cx="824865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Hãy tả bức tranh cắt dán giấy của cô giáo?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47825" y="1476375"/>
            <a:ext cx="8458200" cy="2743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0" hangingPunct="0">
              <a:spcBef>
                <a:spcPct val="50000"/>
              </a:spcBef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miêu tả cảnh đẹp của biển trong buổi sáng </a:t>
            </a:r>
          </a:p>
          <a:p>
            <a:pPr lvl="0" eaLnBrk="0" hangingPunct="0">
              <a:spcBef>
                <a:spcPct val="50000"/>
              </a:spcBef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minh. Những con thuyền cong cong, xinh xắn </a:t>
            </a:r>
          </a:p>
          <a:p>
            <a:pPr lvl="0" eaLnBrk="0" hangingPunct="0">
              <a:spcBef>
                <a:spcPct val="50000"/>
              </a:spcBef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 dềnh trên mặt biển xanh mênh mông. Mặt trời </a:t>
            </a:r>
          </a:p>
          <a:p>
            <a:pPr lvl="0" eaLnBrk="0" hangingPunct="0">
              <a:spcBef>
                <a:spcPct val="50000"/>
              </a:spcBef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lên phô những tia nắng đỏ.</a:t>
            </a:r>
            <a:endParaRPr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484" name="Group 22"/>
          <p:cNvGrpSpPr/>
          <p:nvPr/>
        </p:nvGrpSpPr>
        <p:grpSpPr>
          <a:xfrm>
            <a:off x="4068763" y="5480050"/>
            <a:ext cx="1482725" cy="747713"/>
            <a:chOff x="288" y="1488"/>
            <a:chExt cx="2064" cy="1488"/>
          </a:xfrm>
        </p:grpSpPr>
        <p:sp>
          <p:nvSpPr>
            <p:cNvPr id="20516" name="AutoShape 23"/>
            <p:cNvSpPr/>
            <p:nvPr/>
          </p:nvSpPr>
          <p:spPr>
            <a:xfrm>
              <a:off x="288" y="2400"/>
              <a:ext cx="2064" cy="576"/>
            </a:xfrm>
            <a:custGeom>
              <a:avLst/>
              <a:gdLst>
                <a:gd name="txL" fmla="*/ 3307 w 21600"/>
                <a:gd name="txT" fmla="*/ 3300 h 21600"/>
                <a:gd name="txR" fmla="*/ 18293 w 21600"/>
                <a:gd name="txB" fmla="*/ 183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57150" cap="flat" cmpd="thinThick">
              <a:solidFill>
                <a:srgbClr val="FFFF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AutoShape 24"/>
            <p:cNvSpPr/>
            <p:nvPr/>
          </p:nvSpPr>
          <p:spPr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ap="flat" cmpd="thinThick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18" name="AutoShape 25"/>
            <p:cNvSpPr/>
            <p:nvPr/>
          </p:nvSpPr>
          <p:spPr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ap="flat" cmpd="thinThick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485" name="Group 26"/>
          <p:cNvGrpSpPr/>
          <p:nvPr/>
        </p:nvGrpSpPr>
        <p:grpSpPr>
          <a:xfrm>
            <a:off x="6797675" y="5300663"/>
            <a:ext cx="1150938" cy="738187"/>
            <a:chOff x="288" y="1488"/>
            <a:chExt cx="2064" cy="1488"/>
          </a:xfrm>
        </p:grpSpPr>
        <p:sp>
          <p:nvSpPr>
            <p:cNvPr id="20513" name="AutoShape 27"/>
            <p:cNvSpPr/>
            <p:nvPr/>
          </p:nvSpPr>
          <p:spPr>
            <a:xfrm>
              <a:off x="288" y="2400"/>
              <a:ext cx="2064" cy="576"/>
            </a:xfrm>
            <a:custGeom>
              <a:avLst/>
              <a:gdLst>
                <a:gd name="txL" fmla="*/ 3307 w 21600"/>
                <a:gd name="txT" fmla="*/ 3300 h 21600"/>
                <a:gd name="txR" fmla="*/ 18293 w 21600"/>
                <a:gd name="txB" fmla="*/ 183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57150" cap="flat" cmpd="thinThick">
              <a:solidFill>
                <a:srgbClr val="FFFF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AutoShape 28"/>
            <p:cNvSpPr/>
            <p:nvPr/>
          </p:nvSpPr>
          <p:spPr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ap="flat" cmpd="thinThick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15" name="AutoShape 29"/>
            <p:cNvSpPr/>
            <p:nvPr/>
          </p:nvSpPr>
          <p:spPr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ap="flat" cmpd="thinThick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0486" name="Freeform 30"/>
          <p:cNvSpPr/>
          <p:nvPr/>
        </p:nvSpPr>
        <p:spPr>
          <a:xfrm>
            <a:off x="1752600" y="5908675"/>
            <a:ext cx="18796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Freeform 31"/>
          <p:cNvSpPr/>
          <p:nvPr/>
        </p:nvSpPr>
        <p:spPr>
          <a:xfrm>
            <a:off x="3048000" y="6345238"/>
            <a:ext cx="14986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32"/>
          <p:cNvSpPr/>
          <p:nvPr/>
        </p:nvSpPr>
        <p:spPr>
          <a:xfrm rot="184410">
            <a:off x="7624763" y="6078538"/>
            <a:ext cx="1527175" cy="230187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Freeform 33"/>
          <p:cNvSpPr/>
          <p:nvPr/>
        </p:nvSpPr>
        <p:spPr>
          <a:xfrm>
            <a:off x="5534025" y="6137275"/>
            <a:ext cx="1625600" cy="1524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Freeform 34"/>
          <p:cNvSpPr/>
          <p:nvPr/>
        </p:nvSpPr>
        <p:spPr>
          <a:xfrm>
            <a:off x="8763000" y="6529388"/>
            <a:ext cx="14478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Freeform 36"/>
          <p:cNvSpPr/>
          <p:nvPr/>
        </p:nvSpPr>
        <p:spPr>
          <a:xfrm>
            <a:off x="5124450" y="6556375"/>
            <a:ext cx="15494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Freeform 37"/>
          <p:cNvSpPr/>
          <p:nvPr/>
        </p:nvSpPr>
        <p:spPr>
          <a:xfrm>
            <a:off x="2058988" y="6573838"/>
            <a:ext cx="14986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Freeform 44"/>
          <p:cNvSpPr/>
          <p:nvPr/>
        </p:nvSpPr>
        <p:spPr>
          <a:xfrm rot="184410">
            <a:off x="7002463" y="6530975"/>
            <a:ext cx="1527175" cy="230188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494" name="Group 7"/>
          <p:cNvGrpSpPr/>
          <p:nvPr/>
        </p:nvGrpSpPr>
        <p:grpSpPr>
          <a:xfrm>
            <a:off x="2332038" y="4614863"/>
            <a:ext cx="952500" cy="685800"/>
            <a:chOff x="96" y="912"/>
            <a:chExt cx="1728" cy="1440"/>
          </a:xfrm>
        </p:grpSpPr>
        <p:sp>
          <p:nvSpPr>
            <p:cNvPr id="20496" name="Oval 8"/>
            <p:cNvSpPr/>
            <p:nvPr/>
          </p:nvSpPr>
          <p:spPr>
            <a:xfrm>
              <a:off x="576" y="1344"/>
              <a:ext cx="672" cy="576"/>
            </a:xfrm>
            <a:prstGeom prst="ellipse">
              <a:avLst/>
            </a:prstGeom>
            <a:solidFill>
              <a:srgbClr val="FF0000"/>
            </a:solidFill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97" name="Line 9"/>
            <p:cNvSpPr/>
            <p:nvPr/>
          </p:nvSpPr>
          <p:spPr>
            <a:xfrm flipV="1">
              <a:off x="1248" y="1536"/>
              <a:ext cx="57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498" name="Line 10"/>
            <p:cNvSpPr/>
            <p:nvPr/>
          </p:nvSpPr>
          <p:spPr>
            <a:xfrm>
              <a:off x="1248" y="1728"/>
              <a:ext cx="288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499" name="Line 11"/>
            <p:cNvSpPr/>
            <p:nvPr/>
          </p:nvSpPr>
          <p:spPr>
            <a:xfrm>
              <a:off x="1008" y="1920"/>
              <a:ext cx="144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0" name="Line 12"/>
            <p:cNvSpPr/>
            <p:nvPr/>
          </p:nvSpPr>
          <p:spPr>
            <a:xfrm flipH="1">
              <a:off x="576" y="1920"/>
              <a:ext cx="240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1" name="Line 13"/>
            <p:cNvSpPr/>
            <p:nvPr/>
          </p:nvSpPr>
          <p:spPr>
            <a:xfrm>
              <a:off x="912" y="1920"/>
              <a:ext cx="0" cy="19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2" name="Line 14"/>
            <p:cNvSpPr/>
            <p:nvPr/>
          </p:nvSpPr>
          <p:spPr>
            <a:xfrm flipH="1">
              <a:off x="480" y="1872"/>
              <a:ext cx="192" cy="144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3" name="Line 15"/>
            <p:cNvSpPr/>
            <p:nvPr/>
          </p:nvSpPr>
          <p:spPr>
            <a:xfrm flipH="1">
              <a:off x="96" y="1728"/>
              <a:ext cx="45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4" name="Line 16"/>
            <p:cNvSpPr/>
            <p:nvPr/>
          </p:nvSpPr>
          <p:spPr>
            <a:xfrm>
              <a:off x="336" y="1536"/>
              <a:ext cx="240" cy="48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5" name="Line 17"/>
            <p:cNvSpPr/>
            <p:nvPr/>
          </p:nvSpPr>
          <p:spPr>
            <a:xfrm>
              <a:off x="240" y="1152"/>
              <a:ext cx="384" cy="33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6" name="Line 18"/>
            <p:cNvSpPr/>
            <p:nvPr/>
          </p:nvSpPr>
          <p:spPr>
            <a:xfrm>
              <a:off x="576" y="1152"/>
              <a:ext cx="144" cy="240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7" name="Line 19"/>
            <p:cNvSpPr/>
            <p:nvPr/>
          </p:nvSpPr>
          <p:spPr>
            <a:xfrm>
              <a:off x="816" y="912"/>
              <a:ext cx="48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8" name="Line 20"/>
            <p:cNvSpPr/>
            <p:nvPr/>
          </p:nvSpPr>
          <p:spPr>
            <a:xfrm flipH="1">
              <a:off x="1008" y="1104"/>
              <a:ext cx="48" cy="240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9" name="Line 21"/>
            <p:cNvSpPr/>
            <p:nvPr/>
          </p:nvSpPr>
          <p:spPr>
            <a:xfrm flipH="1">
              <a:off x="1104" y="1008"/>
              <a:ext cx="336" cy="384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10" name="Line 22"/>
            <p:cNvSpPr/>
            <p:nvPr/>
          </p:nvSpPr>
          <p:spPr>
            <a:xfrm flipV="1">
              <a:off x="1224" y="1392"/>
              <a:ext cx="21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11" name="Line 23"/>
            <p:cNvSpPr/>
            <p:nvPr/>
          </p:nvSpPr>
          <p:spPr>
            <a:xfrm>
              <a:off x="1152" y="1872"/>
              <a:ext cx="432" cy="33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12" name="Line 24"/>
            <p:cNvSpPr/>
            <p:nvPr/>
          </p:nvSpPr>
          <p:spPr>
            <a:xfrm>
              <a:off x="1104" y="1920"/>
              <a:ext cx="192" cy="288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</p:grpSp>
      <p:pic>
        <p:nvPicPr>
          <p:cNvPr id="41" name="Picture 7" descr="SSGP2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55738"/>
            <a:ext cx="9144000" cy="5402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/>
          <p:nvPr/>
        </p:nvSpPr>
        <p:spPr>
          <a:xfrm>
            <a:off x="1676400" y="0"/>
            <a:ext cx="88392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Em hiểu 2 dòng thơ cuối bài như thế nào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4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AutoShape 9"/>
          <p:cNvSpPr/>
          <p:nvPr/>
        </p:nvSpPr>
        <p:spPr>
          <a:xfrm>
            <a:off x="2057400" y="1457325"/>
            <a:ext cx="8305800" cy="3429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2735263" y="2057400"/>
            <a:ext cx="7620000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cô giáo khéo léo, mềm mại, như có phép mầu nhiệm. 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cô đã mang lại niềm vui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điều kì lạ cho các em HS. Từ các tờ giấy cô đã tạo nên một cảnh biển thật đẹp lúc bình minh.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/>
          <p:nvPr/>
        </p:nvSpPr>
        <p:spPr>
          <a:xfrm>
            <a:off x="2570162" y="334963"/>
            <a:ext cx="7051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dung:  </a:t>
            </a:r>
            <a:endParaRPr lang="en-US" alt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1153160"/>
            <a:ext cx="8763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 b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của cô giáo. Cô đã tạo ra biết bao điều lạ từ đôi b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khéo léo.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2" name="Picture 10" descr="B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09800"/>
            <a:ext cx="1371600" cy="180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Text Box 67662"/>
          <p:cNvSpPr txBox="1"/>
          <p:nvPr/>
        </p:nvSpPr>
        <p:spPr>
          <a:xfrm>
            <a:off x="1524000" y="792163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5" name="Text Box 67661"/>
          <p:cNvSpPr txBox="1"/>
          <p:nvPr/>
        </p:nvSpPr>
        <p:spPr>
          <a:xfrm>
            <a:off x="1524000" y="334963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Thứ 4   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y 30 tháng 1 năm 2021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1"/>
          <p:cNvSpPr txBox="1"/>
          <p:nvPr/>
        </p:nvSpPr>
        <p:spPr>
          <a:xfrm>
            <a:off x="8074025" y="3048000"/>
            <a:ext cx="511175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en-US" altLang="vi-VN" sz="3200" b="1" dirty="0">
                <a:solidFill>
                  <a:schemeClr val="accent2"/>
                </a:solidFill>
                <a:latin typeface="VNtimes New Roman"/>
                <a:sym typeface="Symbol" panose="05050102010706020507" pitchFamily="18" charset="2"/>
              </a:rPr>
              <a:t> </a:t>
            </a:r>
            <a:r>
              <a:rPr lang="en-US" altLang="vi-VN" sz="3200" b="1" dirty="0">
                <a:solidFill>
                  <a:srgbClr val="000000"/>
                </a:solidFill>
                <a:latin typeface="VNtimes New Roman"/>
                <a:sym typeface="Symbol" panose="05050102010706020507" pitchFamily="18" charset="2"/>
              </a:rPr>
              <a:t>  </a:t>
            </a:r>
            <a:r>
              <a:rPr lang="en-US" altLang="vi-VN" sz="3200" b="1" dirty="0">
                <a:latin typeface="VNtimes New Roman"/>
                <a:sym typeface="Symbol" panose="05050102010706020507" pitchFamily="18" charset="2"/>
              </a:rPr>
              <a:t> </a:t>
            </a:r>
            <a:r>
              <a:rPr lang="en-US" altLang="vi-VN" sz="2800" b="1" dirty="0">
                <a:latin typeface="VNtimes New Roman"/>
                <a:sym typeface="Symbol" panose="05050102010706020507" pitchFamily="18" charset="2"/>
              </a:rPr>
              <a:t>   </a:t>
            </a:r>
          </a:p>
          <a:p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grpSp>
        <p:nvGrpSpPr>
          <p:cNvPr id="4103" name="Group 11"/>
          <p:cNvGrpSpPr/>
          <p:nvPr/>
        </p:nvGrpSpPr>
        <p:grpSpPr>
          <a:xfrm>
            <a:off x="557530" y="1254125"/>
            <a:ext cx="10900410" cy="5177155"/>
            <a:chOff x="480" y="825"/>
            <a:chExt cx="1680" cy="999"/>
          </a:xfrm>
        </p:grpSpPr>
        <p:sp>
          <p:nvSpPr>
            <p:cNvPr id="4104" name="Rectangle 12"/>
            <p:cNvSpPr/>
            <p:nvPr/>
          </p:nvSpPr>
          <p:spPr>
            <a:xfrm>
              <a:off x="480" y="825"/>
              <a:ext cx="1680" cy="99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4105" name="Picture 13" descr="DSC_00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" y="864"/>
              <a:ext cx="1584" cy="912"/>
            </a:xfrm>
            <a:prstGeom prst="rect">
              <a:avLst/>
            </a:prstGeom>
            <a:noFill/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</p:spTree>
    <p:extLst>
      <p:ext uri="{BB962C8B-B14F-4D97-AF65-F5344CB8AC3E}">
        <p14:creationId xmlns:p14="http://schemas.microsoft.com/office/powerpoint/2010/main" val="5599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/>
          <p:nvPr/>
        </p:nvSpPr>
        <p:spPr>
          <a:xfrm>
            <a:off x="1600200" y="924560"/>
            <a:ext cx="9067800" cy="5078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0" hangingPunct="0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đọc b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với giọng ngạc nhiên, khâm phục. Nhấn giọng những từ thể hiện sự nhanh nhẹn, khéo léo, mầu nhiệm của b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cô giáo: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cái, xinh quá, rất nhanh</a:t>
            </a:r>
            <a:r>
              <a:rPr lang="en-US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chậm lại ở 2 dòng thơ cuối: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điều lạ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Từ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</a:t>
            </a:r>
          </a:p>
          <a:p>
            <a:pPr eaLnBrk="0" hangingPunct="0"/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3"/>
          <p:cNvGrpSpPr/>
          <p:nvPr/>
        </p:nvGrpSpPr>
        <p:grpSpPr>
          <a:xfrm>
            <a:off x="1676400" y="604838"/>
            <a:ext cx="2667000" cy="1585912"/>
            <a:chOff x="480" y="825"/>
            <a:chExt cx="1680" cy="999"/>
          </a:xfrm>
        </p:grpSpPr>
        <p:sp>
          <p:nvSpPr>
            <p:cNvPr id="15369" name="Rectangle 24"/>
            <p:cNvSpPr/>
            <p:nvPr/>
          </p:nvSpPr>
          <p:spPr>
            <a:xfrm>
              <a:off x="480" y="825"/>
              <a:ext cx="1680" cy="99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370" name="Picture 25" descr="DSC_00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" y="864"/>
              <a:ext cx="1584" cy="912"/>
            </a:xfrm>
            <a:prstGeom prst="rect">
              <a:avLst/>
            </a:prstGeom>
            <a:noFill/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15363" name="TextBox 1"/>
          <p:cNvSpPr txBox="1"/>
          <p:nvPr/>
        </p:nvSpPr>
        <p:spPr>
          <a:xfrm>
            <a:off x="1555750" y="2433638"/>
            <a:ext cx="455295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trắng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gấp cong cong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đã xong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quá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TextBox 4"/>
          <p:cNvSpPr txBox="1"/>
          <p:nvPr/>
        </p:nvSpPr>
        <p:spPr>
          <a:xfrm>
            <a:off x="1555750" y="4546600"/>
            <a:ext cx="4105275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đỏ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 mại 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cô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đã phô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tia nắng tỏa.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5" name="TextBox 5"/>
          <p:cNvSpPr txBox="1"/>
          <p:nvPr/>
        </p:nvSpPr>
        <p:spPr>
          <a:xfrm>
            <a:off x="5791200" y="1035050"/>
            <a:ext cx="504825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tờ xanh nữa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cắt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nhanh 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dập dềnh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thuyền sóng lượn.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eaLnBrk="0" hangingPunct="0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TextBox 6"/>
          <p:cNvSpPr txBox="1"/>
          <p:nvPr/>
        </p:nvSpPr>
        <p:spPr>
          <a:xfrm>
            <a:off x="6108700" y="3236913"/>
            <a:ext cx="44196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phép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 nhiệm 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trước mắt em 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biếc bình minh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 r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sóng vỗ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eaLnBrk="0" hangingPunct="0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7" name="TextBox 7"/>
          <p:cNvSpPr txBox="1"/>
          <p:nvPr/>
        </p:nvSpPr>
        <p:spPr>
          <a:xfrm>
            <a:off x="6115050" y="5324475"/>
            <a:ext cx="3886200" cy="1353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lạ 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6049" y="111720"/>
            <a:ext cx="5253355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Bàn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tay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</a:t>
            </a:r>
            <a:endParaRPr kumimoji="0" 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519678"/>
      </p:ext>
    </p:extLst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5" descr="Trellis"/>
          <p:cNvSpPr>
            <a:spLocks noTextEdit="1"/>
          </p:cNvSpPr>
          <p:nvPr/>
        </p:nvSpPr>
        <p:spPr>
          <a:xfrm>
            <a:off x="3581400" y="1304925"/>
            <a:ext cx="50292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Vận dụng</a:t>
            </a:r>
          </a:p>
        </p:txBody>
      </p:sp>
      <p:sp>
        <p:nvSpPr>
          <p:cNvPr id="27651" name="TextBox 6"/>
          <p:cNvSpPr txBox="1"/>
          <p:nvPr/>
        </p:nvSpPr>
        <p:spPr>
          <a:xfrm>
            <a:off x="2755900" y="2590800"/>
            <a:ext cx="708660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71500" indent="-571500" eaLnBrk="0" hangingPunct="0">
              <a:buFontTx/>
              <a:buChar char="-"/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fr-FR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0" hangingPunct="0">
              <a:buFontTx/>
              <a:buChar char="-"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2" name="Picture 22" descr="mouse3"/>
          <p:cNvPicPr>
            <a:picLocks noChangeAspect="1"/>
          </p:cNvPicPr>
          <p:nvPr/>
        </p:nvPicPr>
        <p:blipFill>
          <a:blip r:embed="rId4">
            <a:lum bright="6000"/>
          </a:blip>
          <a:stretch>
            <a:fillRect/>
          </a:stretch>
        </p:blipFill>
        <p:spPr>
          <a:xfrm>
            <a:off x="1374775" y="30163"/>
            <a:ext cx="201295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5863" y="832207"/>
            <a:ext cx="7614713" cy="1569660"/>
          </a:xfrm>
          <a:prstGeom prst="rect">
            <a:avLst/>
          </a:prstGeom>
          <a:noFill/>
        </p:spPr>
        <p:txBody>
          <a:bodyPr spcFirstLastPara="1" wrap="none" numCol="1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con! </a:t>
            </a:r>
          </a:p>
        </p:txBody>
      </p:sp>
      <p:pic>
        <p:nvPicPr>
          <p:cNvPr id="2867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470" y="100965"/>
            <a:ext cx="1524000" cy="142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640" y="-12700"/>
            <a:ext cx="1227899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 Box 23"/>
          <p:cNvSpPr txBox="1"/>
          <p:nvPr/>
        </p:nvSpPr>
        <p:spPr>
          <a:xfrm>
            <a:off x="2667000" y="1384300"/>
            <a:ext cx="7162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2022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Text Box 24"/>
          <p:cNvSpPr txBox="1"/>
          <p:nvPr/>
        </p:nvSpPr>
        <p:spPr>
          <a:xfrm>
            <a:off x="3287713" y="2362200"/>
            <a:ext cx="5919787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 tay cô giáo ( tr 25 )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/>
          <p:nvPr/>
        </p:nvSpPr>
        <p:spPr>
          <a:xfrm>
            <a:off x="1246505" y="938530"/>
            <a:ext cx="4438650" cy="18148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trắng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gấp cong cong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 cái đã xong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 xinh quá ! </a:t>
            </a:r>
            <a:endParaRPr lang="en-US" altLang="en-US" sz="28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TextBox 4"/>
          <p:cNvSpPr txBox="1"/>
          <p:nvPr/>
        </p:nvSpPr>
        <p:spPr>
          <a:xfrm>
            <a:off x="1246505" y="2978468"/>
            <a:ext cx="4103688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đỏ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Mền mại tay cô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đã phô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tia nắng tỏa.</a:t>
            </a:r>
            <a:endParaRPr lang="en-US" altLang="en-US" sz="28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TextBox 5"/>
          <p:cNvSpPr txBox="1"/>
          <p:nvPr/>
        </p:nvSpPr>
        <p:spPr>
          <a:xfrm>
            <a:off x="6846570" y="938530"/>
            <a:ext cx="4724400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tờ xanh nữa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cắt rất nhanh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dập dềnh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thuyền sóng lượn.</a:t>
            </a:r>
            <a:endParaRPr lang="en-US" altLang="en-US" sz="28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TextBox 6"/>
          <p:cNvSpPr txBox="1"/>
          <p:nvPr/>
        </p:nvSpPr>
        <p:spPr>
          <a:xfrm>
            <a:off x="6846570" y="2978785"/>
            <a:ext cx="4419600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phép mầu nhiệm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trước mắt em :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biếc bình minh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 r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sóng vỗ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126" name="TextBox 7"/>
          <p:cNvSpPr txBox="1"/>
          <p:nvPr/>
        </p:nvSpPr>
        <p:spPr>
          <a:xfrm>
            <a:off x="6846570" y="4954270"/>
            <a:ext cx="3886200" cy="1383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 điều lạ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b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cô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eaLnBrk="0" hangingPunct="0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Trọng 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7150" y="129500"/>
            <a:ext cx="283591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endParaRPr kumimoji="0" lang="en-US" sz="3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953" y="2094865"/>
            <a:ext cx="84505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tập đọc được chia l</a:t>
            </a: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mấy khổ thơ?</a:t>
            </a:r>
            <a:endParaRPr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1060" y="3216275"/>
            <a:ext cx="272097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sz="4800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5 khổ thơ</a:t>
            </a:r>
            <a:endParaRPr sz="4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7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/>
          <p:nvPr/>
        </p:nvSpPr>
        <p:spPr>
          <a:xfrm>
            <a:off x="2362200" y="1752600"/>
            <a:ext cx="3200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SG" altLang="en-US" dirty="0">
              <a:latin typeface="Arial" panose="020B0604020202020204" pitchFamily="34" charset="0"/>
            </a:endParaRPr>
          </a:p>
        </p:txBody>
      </p:sp>
      <p:sp>
        <p:nvSpPr>
          <p:cNvPr id="8196" name="Text Box 5"/>
          <p:cNvSpPr txBox="1"/>
          <p:nvPr/>
        </p:nvSpPr>
        <p:spPr>
          <a:xfrm>
            <a:off x="6324600" y="4419600"/>
            <a:ext cx="1828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SG" altLang="en-US" dirty="0">
              <a:latin typeface="Arial" panose="020B0604020202020204" pitchFamily="34" charset="0"/>
            </a:endParaRPr>
          </a:p>
        </p:txBody>
      </p:sp>
      <p:sp>
        <p:nvSpPr>
          <p:cNvPr id="17" name="Text Box 11"/>
          <p:cNvSpPr txBox="1"/>
          <p:nvPr/>
        </p:nvSpPr>
        <p:spPr>
          <a:xfrm>
            <a:off x="2249805" y="2576195"/>
            <a:ext cx="81534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giấy tr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oắt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cái, 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ỏa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dập d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ềnh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rì r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o,biển biếc,sóng vỗ, tia nắng.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9" name="Text Box 67661"/>
          <p:cNvSpPr txBox="1"/>
          <p:nvPr/>
        </p:nvSpPr>
        <p:spPr>
          <a:xfrm>
            <a:off x="1258888" y="1331913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Luyện đọc từ khó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199" grpId="0"/>
      <p:bldP spid="819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7"/>
          <p:cNvPicPr>
            <a:picLocks noChangeAspect="1"/>
          </p:cNvPicPr>
          <p:nvPr/>
        </p:nvPicPr>
        <p:blipFill>
          <a:blip r:embed="rId2"/>
          <a:srcRect t="5556" b="6667"/>
          <a:stretch>
            <a:fillRect/>
          </a:stretch>
        </p:blipFill>
        <p:spPr>
          <a:xfrm>
            <a:off x="1524000" y="3048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Box 2"/>
          <p:cNvSpPr txBox="1"/>
          <p:nvPr/>
        </p:nvSpPr>
        <p:spPr>
          <a:xfrm>
            <a:off x="3048000" y="2025650"/>
            <a:ext cx="5410200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1:</a:t>
            </a:r>
          </a:p>
          <a:p>
            <a:pPr eaLnBrk="0" hangingPunct="0"/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trắng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hangingPunct="0"/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gấp cong cong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đã xong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hangingPunct="0"/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quá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7"/>
          <p:cNvPicPr>
            <a:picLocks noChangeAspect="1"/>
          </p:cNvPicPr>
          <p:nvPr/>
        </p:nvPicPr>
        <p:blipFill>
          <a:blip r:embed="rId2"/>
          <a:srcRect t="5556" b="6667"/>
          <a:stretch>
            <a:fillRect/>
          </a:stretch>
        </p:blipFill>
        <p:spPr>
          <a:xfrm>
            <a:off x="1524000" y="285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567448" y="438955"/>
            <a:ext cx="4572000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2:</a:t>
            </a:r>
          </a:p>
          <a:p>
            <a:pPr eaLnBrk="0" hangingPunct="0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đỏ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 mại 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cô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đã phô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tia nắng tỏa.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</a:p>
          <a:p>
            <a:pPr eaLnBrk="0" hangingPunct="0"/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4310" y="4818720"/>
            <a:ext cx="45720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668_binhminhweb_38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901</Words>
  <Application>Microsoft Office PowerPoint</Application>
  <PresentationFormat>Widescreen</PresentationFormat>
  <Paragraphs>144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VNtimes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AutoBVT</cp:lastModifiedBy>
  <cp:revision>11</cp:revision>
  <dcterms:created xsi:type="dcterms:W3CDTF">2022-01-25T13:54:37Z</dcterms:created>
  <dcterms:modified xsi:type="dcterms:W3CDTF">2022-02-09T00:45:44Z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8727EBF5DCD7450C91154C7796AC4F41</vt:lpwstr>
  </property>
  <property fmtid="{D5CDD505-2E9C-101B-9397-08002B2CF9AE}" pid="3" name="KSOProductBuildVer">
    <vt:lpwstr>1033-11.2.0.10463</vt:lpwstr>
  </property>
</Properties>
</file>