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58" r:id="rId3"/>
    <p:sldId id="259" r:id="rId4"/>
    <p:sldId id="260" r:id="rId5"/>
    <p:sldId id="257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22 (2)">
            <a:extLst>
              <a:ext uri="{FF2B5EF4-FFF2-40B4-BE49-F238E27FC236}">
                <a16:creationId xmlns:a16="http://schemas.microsoft.com/office/drawing/2014/main" id="{2D203903-7AAF-43F0-8DC6-51A18E0F8E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4800600"/>
            <a:ext cx="247491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6" descr="22 (2)">
            <a:extLst>
              <a:ext uri="{FF2B5EF4-FFF2-40B4-BE49-F238E27FC236}">
                <a16:creationId xmlns:a16="http://schemas.microsoft.com/office/drawing/2014/main" id="{C2FC6CD2-0E6A-4B05-A67D-AC52979897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0050" y="4648201"/>
            <a:ext cx="2647950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9" descr="3_hoa_xoay">
            <a:extLst>
              <a:ext uri="{FF2B5EF4-FFF2-40B4-BE49-F238E27FC236}">
                <a16:creationId xmlns:a16="http://schemas.microsoft.com/office/drawing/2014/main" id="{79B61889-6D19-4B8F-9337-1F7310CE2D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5615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14">
            <a:extLst>
              <a:ext uri="{FF2B5EF4-FFF2-40B4-BE49-F238E27FC236}">
                <a16:creationId xmlns:a16="http://schemas.microsoft.com/office/drawing/2014/main" id="{9140544C-D63E-4307-ACC2-F0EBE54D5D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524000"/>
            <a:ext cx="7162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 TRƯỜNG TIỂU HỌC ÁI MỘ A</a:t>
            </a: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Bài giảng lớp 3</a:t>
            </a: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Môn : Chính tả.</a:t>
            </a: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TUẦN 21</a:t>
            </a:r>
          </a:p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/>
              </a:rPr>
              <a:t>Nguyễn Thị Thường</a:t>
            </a:r>
          </a:p>
          <a:p>
            <a:pPr algn="ctr"/>
            <a:endParaRPr lang="en-US" sz="3600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.VnTimeH"/>
            </a:endParaRPr>
          </a:p>
        </p:txBody>
      </p:sp>
      <p:pic>
        <p:nvPicPr>
          <p:cNvPr id="5126" name="Picture 15" descr="FLOWR004">
            <a:extLst>
              <a:ext uri="{FF2B5EF4-FFF2-40B4-BE49-F238E27FC236}">
                <a16:creationId xmlns:a16="http://schemas.microsoft.com/office/drawing/2014/main" id="{DBAFF37E-8217-4A8F-BDA1-3EDBA9A9E9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4069">
            <a:off x="1765300" y="101600"/>
            <a:ext cx="476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52" descr="DSTARS-P">
            <a:extLst>
              <a:ext uri="{FF2B5EF4-FFF2-40B4-BE49-F238E27FC236}">
                <a16:creationId xmlns:a16="http://schemas.microsoft.com/office/drawing/2014/main" id="{5E7459D6-4110-4633-8E24-CF13BC302F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25146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52" descr="DSTARS-P">
            <a:extLst>
              <a:ext uri="{FF2B5EF4-FFF2-40B4-BE49-F238E27FC236}">
                <a16:creationId xmlns:a16="http://schemas.microsoft.com/office/drawing/2014/main" id="{43F087B7-011A-407B-83FD-0698EB52AE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0"/>
            <a:ext cx="11430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B21A6ED-7EB8-47BA-9A9E-C0E5A8483D73}" type="slidenum">
              <a:rPr lang="en-US" altLang="en-US" b="0"/>
              <a:pPr eaLnBrk="1" hangingPunct="1"/>
              <a:t>10</a:t>
            </a:fld>
            <a:endParaRPr lang="en-US" altLang="en-US" b="0"/>
          </a:p>
        </p:txBody>
      </p:sp>
      <p:pic>
        <p:nvPicPr>
          <p:cNvPr id="8" name="Picture 2" descr="Hinh ngo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4" y="838200"/>
            <a:ext cx="757237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2294" name="Picture 6" descr="GRANS02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7" descr="GRANS02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29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2297" name="Picture 9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298" name="Picture 10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299" name="Picture 11" descr="BD21325_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00" name="Picture 12" descr="BD21325_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" name="Rectangle 13"/>
          <p:cNvSpPr/>
          <p:nvPr/>
        </p:nvSpPr>
        <p:spPr bwMode="auto">
          <a:xfrm>
            <a:off x="2667000" y="428625"/>
            <a:ext cx="7500938" cy="6429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3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vi-VN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081503"/>
      </p:ext>
    </p:extLst>
  </p:cSld>
  <p:clrMapOvr>
    <a:masterClrMapping/>
  </p:clrMapOvr>
  <p:transition spd="med">
    <p:wheel spokes="2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87532" y="907226"/>
            <a:ext cx="11416937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>
                <a:latin typeface="Times New Roman" panose="02020603050405020304" pitchFamily="18" charset="0"/>
              </a:rPr>
              <a:t>2.a. 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Điền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vào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chỗ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trống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</a:t>
            </a:r>
            <a:r>
              <a:rPr lang="en-US" altLang="en-US" sz="4000" dirty="0">
                <a:latin typeface="Times New Roman" panose="02020603050405020304" pitchFamily="18" charset="0"/>
              </a:rPr>
              <a:t> hay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</a:t>
            </a:r>
            <a:r>
              <a:rPr lang="en-US" altLang="en-US" sz="4000" dirty="0">
                <a:latin typeface="Times New Roman" panose="02020603050405020304" pitchFamily="18" charset="0"/>
              </a:rPr>
              <a:t>?</a:t>
            </a:r>
            <a:endParaRPr lang="en-US" altLang="en-US" sz="4000" b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	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Trần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Quốc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Khái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minh,     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tập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nên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đã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tiến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sĩ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làm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quan</a:t>
            </a:r>
            <a:r>
              <a:rPr lang="en-US" altLang="en-US" sz="4000" b="0" dirty="0">
                <a:latin typeface="Times New Roman" panose="02020603050405020304" pitchFamily="18" charset="0"/>
              </a:rPr>
              <a:t> to        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đình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nhà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Lê</a:t>
            </a:r>
            <a:r>
              <a:rPr lang="en-US" altLang="en-US" sz="4000" b="0" dirty="0">
                <a:latin typeface="Times New Roman" panose="02020603050405020304" pitchFamily="18" charset="0"/>
              </a:rPr>
              <a:t>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cử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sứ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Trung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Quốc</a:t>
            </a:r>
            <a:r>
              <a:rPr lang="en-US" altLang="en-US" sz="4000" b="0" dirty="0">
                <a:latin typeface="Times New Roman" panose="02020603050405020304" pitchFamily="18" charset="0"/>
              </a:rPr>
              <a:t>,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thử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thách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vua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láng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giềng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đã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xử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rất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giỏi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làm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mọi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kính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  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còn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nhanh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nghề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thêu</a:t>
            </a:r>
            <a:r>
              <a:rPr lang="en-US" altLang="en-US" sz="4000" b="0" dirty="0">
                <a:latin typeface="Times New Roman" panose="02020603050405020304" pitchFamily="18" charset="0"/>
              </a:rPr>
              <a:t> ở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Trung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Quốc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để</a:t>
            </a:r>
            <a:r>
              <a:rPr lang="en-US" altLang="en-US" sz="4000" b="0" dirty="0">
                <a:latin typeface="Times New Roman" panose="02020603050405020304" pitchFamily="18" charset="0"/>
              </a:rPr>
              <a:t>        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lại</a:t>
            </a:r>
            <a:r>
              <a:rPr lang="en-US" altLang="en-US" sz="4000" b="0" dirty="0">
                <a:latin typeface="Times New Roman" panose="02020603050405020304" pitchFamily="18" charset="0"/>
              </a:rPr>
              <a:t>   …o     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dân</a:t>
            </a:r>
            <a:r>
              <a:rPr lang="en-US" altLang="en-US" sz="4000" b="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6837363" y="1813064"/>
            <a:ext cx="258277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ăm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chỉ</a:t>
            </a:r>
            <a:endParaRPr lang="en-US" altLang="en-US" sz="4000" b="0" dirty="0">
              <a:latin typeface="Times New Roman" panose="02020603050405020304" pitchFamily="18" charset="0"/>
            </a:endParaRPr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1014438" y="2420855"/>
            <a:ext cx="22813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…ở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thành</a:t>
            </a:r>
            <a:endParaRPr lang="en-US" altLang="en-US" sz="4000" b="0" dirty="0">
              <a:latin typeface="Times New Roman" panose="02020603050405020304" pitchFamily="18" charset="0"/>
            </a:endParaRP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7174997" y="2438542"/>
            <a:ext cx="3232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ong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triều</a:t>
            </a:r>
            <a:endParaRPr lang="en-US" altLang="en-US" sz="4000" b="0" dirty="0">
              <a:latin typeface="Times New Roman" panose="02020603050405020304" pitchFamily="18" charset="0"/>
            </a:endParaRP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6895489" y="3046699"/>
            <a:ext cx="303194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ước</a:t>
            </a:r>
            <a:endParaRPr lang="en-US" altLang="en-US" sz="4000" b="0" dirty="0">
              <a:latin typeface="Times New Roman" panose="02020603050405020304" pitchFamily="18" charset="0"/>
            </a:endParaRP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10545329" y="3671153"/>
            <a:ext cx="159016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…o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4606702" y="4269338"/>
            <a:ext cx="20197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ọng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3322" name="Text Box 13"/>
          <p:cNvSpPr txBox="1">
            <a:spLocks noChangeArrowheads="1"/>
          </p:cNvSpPr>
          <p:nvPr/>
        </p:nvSpPr>
        <p:spPr bwMode="auto">
          <a:xfrm>
            <a:off x="7047330" y="3664008"/>
            <a:ext cx="15578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…í</a:t>
            </a:r>
          </a:p>
        </p:txBody>
      </p:sp>
      <p:sp>
        <p:nvSpPr>
          <p:cNvPr id="13323" name="Text Box 14"/>
          <p:cNvSpPr txBox="1">
            <a:spLocks noChangeArrowheads="1"/>
          </p:cNvSpPr>
          <p:nvPr/>
        </p:nvSpPr>
        <p:spPr bwMode="auto">
          <a:xfrm>
            <a:off x="7255982" y="4856880"/>
            <a:ext cx="236143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uyền</a:t>
            </a:r>
            <a:endParaRPr lang="en-US" altLang="en-US" sz="4000" b="0" dirty="0">
              <a:latin typeface="Times New Roman" panose="02020603050405020304" pitchFamily="18" charset="0"/>
            </a:endParaRPr>
          </a:p>
        </p:txBody>
      </p:sp>
      <p:sp>
        <p:nvSpPr>
          <p:cNvPr id="13324" name="Text Box 15"/>
          <p:cNvSpPr txBox="1">
            <a:spLocks noChangeArrowheads="1"/>
          </p:cNvSpPr>
          <p:nvPr/>
        </p:nvSpPr>
        <p:spPr bwMode="auto">
          <a:xfrm>
            <a:off x="9480054" y="4295607"/>
            <a:ext cx="19354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>
                <a:latin typeface="Times New Roman" panose="02020603050405020304" pitchFamily="18" charset="0"/>
              </a:rPr>
              <a:t>…í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287743" y="2421221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0498670" y="3671643"/>
            <a:ext cx="14040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</a:t>
            </a:r>
            <a:endParaRPr lang="en-US" altLang="en-US" sz="4000" b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83936" y="2378099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024373" y="3039554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4729598" y="4253237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6842887" y="1820209"/>
            <a:ext cx="122316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</a:t>
            </a:r>
            <a:endParaRPr lang="en-US" altLang="en-US" sz="4000" b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9723686" y="4856880"/>
            <a:ext cx="164707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</a:t>
            </a:r>
            <a:endParaRPr lang="en-US" altLang="en-US" sz="4000" b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9586327" y="4280334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7170386" y="3647711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08488" y="253208"/>
            <a:ext cx="2428875" cy="571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7382353" y="4849735"/>
            <a:ext cx="504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0" dirty="0" err="1">
                <a:solidFill>
                  <a:srgbClr val="CC3300"/>
                </a:solidFill>
                <a:latin typeface="Times New Roman" panose="02020603050405020304" pitchFamily="18" charset="0"/>
              </a:rPr>
              <a:t>tr</a:t>
            </a:r>
            <a:endParaRPr lang="en-US" altLang="en-US" sz="4000" b="0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1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/>
      <p:bldP spid="8209" grpId="0"/>
      <p:bldP spid="8210" grpId="0"/>
      <p:bldP spid="8211" grpId="0"/>
      <p:bldP spid="8213" grpId="0"/>
      <p:bldP spid="8214" grpId="0"/>
      <p:bldP spid="8215" grpId="0"/>
      <p:bldP spid="8218" grpId="0"/>
      <p:bldP spid="8219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398206"/>
            <a:ext cx="1180882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4000" dirty="0">
                <a:latin typeface="Times New Roman" panose="02020603050405020304" pitchFamily="18" charset="0"/>
              </a:rPr>
              <a:t>2.b. 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4000" dirty="0">
                <a:latin typeface="Times New Roman" panose="02020603050405020304" pitchFamily="18" charset="0"/>
              </a:rPr>
              <a:t> in </a:t>
            </a:r>
            <a:r>
              <a:rPr lang="en-US" altLang="en-US" sz="4000" dirty="0" err="1">
                <a:latin typeface="Times New Roman" panose="02020603050405020304" pitchFamily="18" charset="0"/>
              </a:rPr>
              <a:t>đậm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dấu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hỏi</a:t>
            </a:r>
            <a:r>
              <a:rPr lang="en-US" altLang="en-US" sz="4000" dirty="0">
                <a:latin typeface="Times New Roman" panose="02020603050405020304" pitchFamily="18" charset="0"/>
              </a:rPr>
              <a:t> hay </a:t>
            </a:r>
            <a:r>
              <a:rPr lang="en-US" altLang="en-US" sz="4000" dirty="0" err="1">
                <a:latin typeface="Times New Roman" panose="02020603050405020304" pitchFamily="18" charset="0"/>
              </a:rPr>
              <a:t>dấu</a:t>
            </a:r>
            <a:r>
              <a:rPr lang="en-US" altLang="en-US" sz="4000" dirty="0"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</a:rPr>
              <a:t>ngã</a:t>
            </a:r>
            <a:r>
              <a:rPr lang="en-US" altLang="en-US" sz="4000" dirty="0">
                <a:latin typeface="Times New Roman" panose="02020603050405020304" pitchFamily="18" charset="0"/>
              </a:rPr>
              <a:t>?</a:t>
            </a:r>
          </a:p>
          <a:p>
            <a:pPr algn="just" eaLnBrk="1" hangingPunct="1"/>
            <a:r>
              <a:rPr lang="en-US" altLang="en-US" sz="4000" b="0" dirty="0"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4000" b="0" dirty="0">
                <a:latin typeface="Times New Roman" panose="02020603050405020304" pitchFamily="18" charset="0"/>
              </a:rPr>
              <a:t>	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Lê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Quý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Đôn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sống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vào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thời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Lê</a:t>
            </a:r>
            <a:r>
              <a:rPr lang="en-US" altLang="en-US" sz="4000" b="0" dirty="0">
                <a:latin typeface="Times New Roman" panose="02020603050405020304" pitchFamily="18" charset="0"/>
              </a:rPr>
              <a:t>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Từ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nho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4000" b="0" dirty="0">
                <a:solidFill>
                  <a:srgbClr val="FFC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nôi</a:t>
            </a:r>
            <a:r>
              <a:rPr lang="en-US" altLang="en-US" sz="4000" b="0" dirty="0">
                <a:solidFill>
                  <a:srgbClr val="FFC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minh.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Năm</a:t>
            </a:r>
            <a:r>
              <a:rPr lang="en-US" altLang="en-US" sz="4000" b="0" dirty="0">
                <a:latin typeface="Times New Roman" panose="02020603050405020304" pitchFamily="18" charset="0"/>
              </a:rPr>
              <a:t> 26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tuôi</a:t>
            </a:r>
            <a:r>
              <a:rPr lang="en-US" altLang="en-US" sz="4000" b="0" dirty="0">
                <a:solidFill>
                  <a:srgbClr val="FFC000"/>
                </a:solidFill>
                <a:latin typeface="Times New Roman" panose="02020603050405020304" pitchFamily="18" charset="0"/>
              </a:rPr>
              <a:t>,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đô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tiến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si</a:t>
            </a:r>
            <a:r>
              <a:rPr lang="en-US" altLang="en-US" sz="4000" b="0" dirty="0">
                <a:latin typeface="Times New Roman" panose="02020603050405020304" pitchFamily="18" charset="0"/>
              </a:rPr>
              <a:t>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đọc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nhiều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hiêu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rộng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làm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việc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rất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cần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mân</a:t>
            </a:r>
            <a:r>
              <a:rPr lang="en-US" altLang="en-US" sz="4000" b="0" dirty="0">
                <a:latin typeface="Times New Roman" panose="02020603050405020304" pitchFamily="18" charset="0"/>
              </a:rPr>
              <a:t>.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Nhờ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chục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cuốn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sách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nghiên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cứu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về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lịch</a:t>
            </a:r>
            <a:r>
              <a:rPr lang="en-US" altLang="en-US" sz="4000" b="0" dirty="0">
                <a:latin typeface="Times New Roman" panose="02020603050405020304" pitchFamily="18" charset="0"/>
              </a:rPr>
              <a:t>  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sư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địa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lý</a:t>
            </a:r>
            <a:r>
              <a:rPr lang="en-US" altLang="en-US" sz="4000" b="0" dirty="0">
                <a:latin typeface="Times New Roman" panose="02020603050405020304" pitchFamily="18" charset="0"/>
              </a:rPr>
              <a:t>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văn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4000" b="0" dirty="0">
                <a:latin typeface="Times New Roman" panose="02020603050405020304" pitchFamily="18" charset="0"/>
              </a:rPr>
              <a:t>….,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sáng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tác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>
                <a:solidFill>
                  <a:srgbClr val="FFC000"/>
                </a:solidFill>
                <a:latin typeface="Times New Roman" panose="02020603050405020304" pitchFamily="18" charset="0"/>
              </a:rPr>
              <a:t>ca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thơ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lân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văn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xuôi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ông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coi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là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nhà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bác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lớn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cua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nước</a:t>
            </a:r>
            <a:r>
              <a:rPr lang="en-US" altLang="en-US" sz="4000" b="0" dirty="0">
                <a:latin typeface="Times New Roman" panose="02020603050405020304" pitchFamily="18" charset="0"/>
              </a:rPr>
              <a:t> ta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thời</a:t>
            </a:r>
            <a:r>
              <a:rPr lang="en-US" altLang="en-US" sz="4000" b="0" dirty="0"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latin typeface="Times New Roman" panose="02020603050405020304" pitchFamily="18" charset="0"/>
              </a:rPr>
              <a:t>xưa</a:t>
            </a:r>
            <a:r>
              <a:rPr lang="en-US" altLang="en-US" sz="4000" b="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8130002" y="1775791"/>
            <a:ext cx="828468" cy="47335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nhỏ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6967262" y="2937429"/>
            <a:ext cx="1015930" cy="5048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mẫn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1416654" y="2937429"/>
            <a:ext cx="1078895" cy="50403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hiểu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9199298" y="2294561"/>
            <a:ext cx="436118" cy="5024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sĩ</a:t>
            </a:r>
            <a:endParaRPr lang="en-US" altLang="en-US" sz="44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7657271" y="2385391"/>
            <a:ext cx="651842" cy="5024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đỗ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10227830" y="1775791"/>
            <a:ext cx="647700" cy="49226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đã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11035468" y="1756878"/>
            <a:ext cx="647700" cy="492266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nổi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0071652" y="3608032"/>
            <a:ext cx="748592" cy="48020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sử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4918213" y="4861744"/>
            <a:ext cx="745987" cy="374839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của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6319561" y="4182822"/>
            <a:ext cx="796855" cy="5048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lẫn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909102" y="4121315"/>
            <a:ext cx="656811" cy="56327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cả</a:t>
            </a:r>
            <a:endParaRPr lang="en-US" altLang="en-US" sz="44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5664200" y="2385391"/>
            <a:ext cx="884827" cy="50242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tuổi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17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40" grpId="0" animBg="1"/>
      <p:bldP spid="18441" grpId="0" animBg="1"/>
      <p:bldP spid="18442" grpId="0" animBg="1"/>
      <p:bldP spid="18443" grpId="0" animBg="1"/>
      <p:bldP spid="18444" grpId="0" animBg="1"/>
      <p:bldP spid="18445" grpId="0" animBg="1"/>
      <p:bldP spid="18446" grpId="0" animBg="1"/>
      <p:bldP spid="18447" grpId="0" animBg="1"/>
      <p:bldP spid="18449" grpId="0" animBg="1"/>
      <p:bldP spid="18450" grpId="0" animBg="1"/>
      <p:bldP spid="1845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20217936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325440"/>
            <a:ext cx="771525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4095750" y="5143501"/>
            <a:ext cx="3816350" cy="7921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4000" dirty="0" err="1">
                <a:solidFill>
                  <a:srgbClr val="990000"/>
                </a:solidFill>
                <a:latin typeface="Times New Roman" pitchFamily="18" charset="0"/>
              </a:rPr>
              <a:t>Lê</a:t>
            </a:r>
            <a:r>
              <a:rPr lang="en-US" sz="4000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990000"/>
                </a:solidFill>
                <a:latin typeface="Times New Roman" pitchFamily="18" charset="0"/>
              </a:rPr>
              <a:t>Quý</a:t>
            </a:r>
            <a:r>
              <a:rPr lang="en-US" sz="4000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990000"/>
                </a:solidFill>
                <a:latin typeface="Times New Roman" pitchFamily="18" charset="0"/>
              </a:rPr>
              <a:t>Đôn</a:t>
            </a:r>
            <a:endParaRPr lang="en-US" sz="4000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4738689" y="6000750"/>
            <a:ext cx="28082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(1726 – 1784</a:t>
            </a:r>
            <a:r>
              <a:rPr lang="en-US" altLang="en-US" sz="3600" dirty="0"/>
              <a:t>)</a:t>
            </a: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5366" name="Picture 6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7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8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5369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0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1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72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183473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2 bong tul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4069723" y="3429000"/>
            <a:ext cx="7741877" cy="325728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9157" y="5782614"/>
            <a:ext cx="2862843" cy="1075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1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95563" y="1428751"/>
            <a:ext cx="74787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>
                <a:solidFill>
                  <a:schemeClr val="accent2"/>
                </a:solidFill>
              </a:rPr>
              <a:t>Câu 1: Từ nào dưới đây viết đúng chính tả: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667126" y="2500314"/>
            <a:ext cx="3370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3200" b="0">
                <a:solidFill>
                  <a:srgbClr val="990000"/>
                </a:solidFill>
              </a:rPr>
              <a:t>a. Sáng xuốt.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595688" y="3571875"/>
            <a:ext cx="2462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solidFill>
                  <a:srgbClr val="990000"/>
                </a:solidFill>
              </a:rPr>
              <a:t>b. Xáng suốt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667125" y="4500564"/>
            <a:ext cx="24399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0">
                <a:solidFill>
                  <a:srgbClr val="990000"/>
                </a:solidFill>
              </a:rPr>
              <a:t>c. Sáng suốt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2381250" y="428625"/>
            <a:ext cx="2000250" cy="5715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r>
              <a:rPr lang="en-US" altLang="en-US"/>
              <a:t>:</a:t>
            </a:r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5672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39716" y="2199482"/>
            <a:ext cx="47014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0" dirty="0">
                <a:solidFill>
                  <a:srgbClr val="990000"/>
                </a:solidFill>
              </a:rPr>
              <a:t>b. </a:t>
            </a:r>
            <a:r>
              <a:rPr lang="en-US" altLang="en-US" sz="3600" b="0" dirty="0" err="1">
                <a:solidFill>
                  <a:srgbClr val="990000"/>
                </a:solidFill>
              </a:rPr>
              <a:t>Nguyễn</a:t>
            </a:r>
            <a:r>
              <a:rPr lang="en-US" altLang="en-US" sz="3600" b="0" dirty="0">
                <a:solidFill>
                  <a:srgbClr val="990000"/>
                </a:solidFill>
              </a:rPr>
              <a:t> </a:t>
            </a:r>
            <a:r>
              <a:rPr lang="en-US" altLang="en-US" sz="3600" b="0" dirty="0" err="1">
                <a:solidFill>
                  <a:srgbClr val="990000"/>
                </a:solidFill>
              </a:rPr>
              <a:t>văn</a:t>
            </a:r>
            <a:r>
              <a:rPr lang="en-US" altLang="en-US" sz="3600" b="0" dirty="0">
                <a:solidFill>
                  <a:srgbClr val="990000"/>
                </a:solidFill>
              </a:rPr>
              <a:t> </a:t>
            </a:r>
            <a:r>
              <a:rPr lang="en-US" altLang="en-US" sz="3600" b="0" dirty="0" err="1">
                <a:solidFill>
                  <a:srgbClr val="990000"/>
                </a:solidFill>
              </a:rPr>
              <a:t>Trỗi</a:t>
            </a:r>
            <a:endParaRPr lang="en-US" altLang="en-US" sz="3600" b="0" dirty="0">
              <a:solidFill>
                <a:srgbClr val="990000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139716" y="3063875"/>
            <a:ext cx="43922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0" dirty="0">
                <a:solidFill>
                  <a:srgbClr val="990000"/>
                </a:solidFill>
              </a:rPr>
              <a:t>c. </a:t>
            </a:r>
            <a:r>
              <a:rPr lang="en-US" altLang="en-US" sz="3600" b="0" dirty="0" err="1">
                <a:solidFill>
                  <a:srgbClr val="990000"/>
                </a:solidFill>
              </a:rPr>
              <a:t>Trần</a:t>
            </a:r>
            <a:r>
              <a:rPr lang="en-US" altLang="en-US" sz="3600" b="0" dirty="0">
                <a:solidFill>
                  <a:srgbClr val="990000"/>
                </a:solidFill>
              </a:rPr>
              <a:t> </a:t>
            </a:r>
            <a:r>
              <a:rPr lang="en-US" altLang="en-US" sz="3600" b="0" dirty="0" err="1">
                <a:solidFill>
                  <a:srgbClr val="990000"/>
                </a:solidFill>
              </a:rPr>
              <a:t>bình</a:t>
            </a:r>
            <a:r>
              <a:rPr lang="en-US" altLang="en-US" sz="3600" b="0" dirty="0">
                <a:solidFill>
                  <a:srgbClr val="990000"/>
                </a:solidFill>
              </a:rPr>
              <a:t> </a:t>
            </a:r>
            <a:r>
              <a:rPr lang="en-US" altLang="en-US" sz="3600" b="0" dirty="0" err="1">
                <a:solidFill>
                  <a:srgbClr val="990000"/>
                </a:solidFill>
              </a:rPr>
              <a:t>trọng</a:t>
            </a:r>
            <a:endParaRPr lang="en-US" altLang="en-US" sz="3600" b="0" dirty="0">
              <a:solidFill>
                <a:srgbClr val="990000"/>
              </a:solidFill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139716" y="1335089"/>
            <a:ext cx="37865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3600" b="0" dirty="0">
                <a:solidFill>
                  <a:srgbClr val="990000"/>
                </a:solidFill>
              </a:rPr>
              <a:t>a. </a:t>
            </a:r>
            <a:r>
              <a:rPr lang="en-US" altLang="en-US" sz="3600" b="0" dirty="0" err="1">
                <a:solidFill>
                  <a:srgbClr val="990000"/>
                </a:solidFill>
              </a:rPr>
              <a:t>Hồ</a:t>
            </a:r>
            <a:r>
              <a:rPr lang="en-US" altLang="en-US" sz="3600" b="0" dirty="0">
                <a:solidFill>
                  <a:srgbClr val="990000"/>
                </a:solidFill>
              </a:rPr>
              <a:t> </a:t>
            </a:r>
            <a:r>
              <a:rPr lang="en-US" altLang="en-US" sz="3600" b="0" dirty="0" err="1">
                <a:solidFill>
                  <a:srgbClr val="990000"/>
                </a:solidFill>
              </a:rPr>
              <a:t>Chí</a:t>
            </a:r>
            <a:r>
              <a:rPr lang="en-US" altLang="en-US" sz="3600" b="0" dirty="0">
                <a:solidFill>
                  <a:srgbClr val="990000"/>
                </a:solidFill>
              </a:rPr>
              <a:t> Minh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808383" y="476251"/>
            <a:ext cx="89245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anose="02020603050405020304" pitchFamily="18" charset="0"/>
              </a:rPr>
              <a:t>Câu 2: </a:t>
            </a:r>
            <a:r>
              <a:rPr lang="en-US" altLang="en-US" sz="3200">
                <a:solidFill>
                  <a:schemeClr val="accent2"/>
                </a:solidFill>
                <a:latin typeface="Times New Roman" panose="02020603050405020304" pitchFamily="18" charset="0"/>
              </a:rPr>
              <a:t>Từ nào dưới đây viết đúng chính tả:</a:t>
            </a:r>
          </a:p>
        </p:txBody>
      </p:sp>
    </p:spTree>
    <p:extLst>
      <p:ext uri="{BB962C8B-B14F-4D97-AF65-F5344CB8AC3E}">
        <p14:creationId xmlns:p14="http://schemas.microsoft.com/office/powerpoint/2010/main" val="361297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leconghanh-nghethe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51" y="1609985"/>
            <a:ext cx="6539726" cy="4293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4318401" y="6065837"/>
            <a:ext cx="3816350" cy="792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Trần</a:t>
            </a:r>
            <a:r>
              <a:rPr lang="en-US" altLang="en-US" sz="4000" b="0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Quốc</a:t>
            </a:r>
            <a:r>
              <a:rPr lang="en-US" altLang="en-US" sz="4000" b="0" dirty="0">
                <a:solidFill>
                  <a:srgbClr val="99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0" dirty="0" err="1">
                <a:solidFill>
                  <a:srgbClr val="990000"/>
                </a:solidFill>
                <a:latin typeface="Times New Roman" panose="02020603050405020304" pitchFamily="18" charset="0"/>
              </a:rPr>
              <a:t>Khái</a:t>
            </a:r>
            <a:endParaRPr lang="en-US" altLang="en-US" sz="4000" b="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124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5125" name="Picture 6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7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8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1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39260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1"/>
          <p:cNvSpPr txBox="1">
            <a:spLocks noChangeArrowheads="1"/>
          </p:cNvSpPr>
          <p:nvPr/>
        </p:nvSpPr>
        <p:spPr bwMode="auto">
          <a:xfrm>
            <a:off x="3124200" y="38101"/>
            <a:ext cx="640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alt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 Box 12"/>
          <p:cNvSpPr txBox="1">
            <a:spLocks noChangeArrowheads="1"/>
          </p:cNvSpPr>
          <p:nvPr/>
        </p:nvSpPr>
        <p:spPr bwMode="auto">
          <a:xfrm>
            <a:off x="1524000" y="4572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</a:t>
            </a:r>
            <a:r>
              <a:rPr lang="en-US" altLang="vi-VN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–</a:t>
            </a:r>
            <a:r>
              <a:rPr lang="vi-VN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viết)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524000" y="990601"/>
            <a:ext cx="960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Aptima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Aptima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Aptima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Aptima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Aptima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Aptima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TỔ NGHỀ THÊU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Slide Zoom 2">
                <a:extLst>
                  <a:ext uri="{FF2B5EF4-FFF2-40B4-BE49-F238E27FC236}">
                    <a16:creationId xmlns:a16="http://schemas.microsoft.com/office/drawing/2014/main" id="{FFBBAC47-6C47-4F83-8119-EB6A38182B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12141443"/>
                  </p:ext>
                </p:extLst>
              </p:nvPr>
            </p:nvGraphicFramePr>
            <p:xfrm>
              <a:off x="2163337" y="1651001"/>
              <a:ext cx="7738945" cy="5017428"/>
            </p:xfrm>
            <a:graphic>
              <a:graphicData uri="http://schemas.microsoft.com/office/powerpoint/2016/slidezoom">
                <pslz:sldZm>
                  <pslz:sldZmObj sldId="260" cId="1392604186">
                    <pslz:zmPr id="{8EFF387E-2C77-4275-877F-9EA395CA92E4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7738945" cy="501742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Slide Zoom 2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FFBBAC47-6C47-4F83-8119-EB6A38182B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163337" y="1651001"/>
                <a:ext cx="7738945" cy="5017428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750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53792" y="428626"/>
            <a:ext cx="10985678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n-US" altLang="en-US" sz="4400" dirty="0">
              <a:latin typeface="HP001 4 hàng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600" dirty="0">
                <a:latin typeface="HP001 4 hàng" pitchFamily="34" charset="0"/>
              </a:rPr>
              <a:t>	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172" name="WordArt 3"/>
          <p:cNvSpPr>
            <a:spLocks noChangeArrowheads="1" noChangeShapeType="1" noTextEdit="1"/>
          </p:cNvSpPr>
          <p:nvPr/>
        </p:nvSpPr>
        <p:spPr bwMode="auto">
          <a:xfrm>
            <a:off x="3952876" y="571501"/>
            <a:ext cx="4176713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tổ nghề thêu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114291" y="4634338"/>
            <a:ext cx="8429625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CA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alt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CA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29104" y="1358534"/>
            <a:ext cx="350138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01737" y="1904993"/>
            <a:ext cx="168510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93567" y="1904993"/>
            <a:ext cx="153692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7578" y="2478628"/>
            <a:ext cx="218599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30492" y="2943466"/>
            <a:ext cx="20508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3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090309101947-752-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549275"/>
            <a:ext cx="8072438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367213" y="5589588"/>
            <a:ext cx="3816350" cy="7921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>
                <a:solidFill>
                  <a:srgbClr val="990000"/>
                </a:solidFill>
                <a:latin typeface="Times New Roman" panose="02020603050405020304" pitchFamily="18" charset="0"/>
              </a:rPr>
              <a:t>Vỏ trứng</a:t>
            </a:r>
          </a:p>
        </p:txBody>
      </p: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8197" name="Picture 6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8" name="Picture 7" descr="GRANS02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199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200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1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2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3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9233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4024313" y="5715001"/>
            <a:ext cx="3816350" cy="7921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4000" dirty="0">
                <a:solidFill>
                  <a:srgbClr val="990000"/>
                </a:solidFill>
                <a:latin typeface="Times New Roman" pitchFamily="18" charset="0"/>
              </a:rPr>
              <a:t>Con </a:t>
            </a:r>
            <a:r>
              <a:rPr lang="en-US" sz="4000" dirty="0" err="1">
                <a:solidFill>
                  <a:srgbClr val="990000"/>
                </a:solidFill>
                <a:latin typeface="Times New Roman" pitchFamily="18" charset="0"/>
              </a:rPr>
              <a:t>đom</a:t>
            </a:r>
            <a:r>
              <a:rPr lang="en-US" sz="4000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990000"/>
                </a:solidFill>
                <a:latin typeface="Times New Roman" pitchFamily="18" charset="0"/>
              </a:rPr>
              <a:t>đóm</a:t>
            </a:r>
            <a:endParaRPr lang="en-US" sz="4000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6035" y="357188"/>
            <a:ext cx="9607826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43415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b504282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06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4289607" y="6065838"/>
            <a:ext cx="3816350" cy="7921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0">
                <a:solidFill>
                  <a:srgbClr val="990000"/>
                </a:solidFill>
                <a:latin typeface="Times New Roman" panose="02020603050405020304" pitchFamily="18" charset="0"/>
              </a:rPr>
              <a:t>Vó tôm</a:t>
            </a:r>
          </a:p>
        </p:txBody>
      </p:sp>
    </p:spTree>
    <p:extLst>
      <p:ext uri="{BB962C8B-B14F-4D97-AF65-F5344CB8AC3E}">
        <p14:creationId xmlns:p14="http://schemas.microsoft.com/office/powerpoint/2010/main" val="39402593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458</Words>
  <Application>Microsoft Office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.VnTimeH</vt:lpstr>
      <vt:lpstr>Arial</vt:lpstr>
      <vt:lpstr>HP001 4 hàng</vt:lpstr>
      <vt:lpstr>Impact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SONDMANI</cp:lastModifiedBy>
  <cp:revision>13</cp:revision>
  <dcterms:created xsi:type="dcterms:W3CDTF">2022-01-27T02:15:23Z</dcterms:created>
  <dcterms:modified xsi:type="dcterms:W3CDTF">2022-01-28T01:49:38Z</dcterms:modified>
</cp:coreProperties>
</file>