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81" r:id="rId2"/>
    <p:sldId id="256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313" r:id="rId15"/>
    <p:sldId id="304" r:id="rId16"/>
    <p:sldId id="297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3 AllRoundGothic" panose="020B0604020202020204" charset="0"/>
      <p:regular r:id="rId21"/>
    </p:embeddedFont>
    <p:embeddedFont>
      <p:font typeface="Cambria Math" panose="02040503050406030204" pitchFamily="18" charset="0"/>
      <p:regular r:id="rId22"/>
    </p:embeddedFont>
    <p:embeddedFont>
      <p:font typeface="VNI-Times" pitchFamily="2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E82"/>
    <a:srgbClr val="8F4606"/>
    <a:srgbClr val="9C3D3B"/>
    <a:srgbClr val="FFCC29"/>
    <a:srgbClr val="F58634"/>
    <a:srgbClr val="F2F013"/>
    <a:srgbClr val="660303"/>
    <a:srgbClr val="2FDD92"/>
    <a:srgbClr val="9C3D39"/>
    <a:srgbClr val="FFD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76" autoAdjust="0"/>
  </p:normalViewPr>
  <p:slideViewPr>
    <p:cSldViewPr snapToGrid="0">
      <p:cViewPr varScale="1">
        <p:scale>
          <a:sx n="58" d="100"/>
          <a:sy n="58" d="100"/>
        </p:scale>
        <p:origin x="1200" y="-3912"/>
      </p:cViewPr>
      <p:guideLst/>
    </p:cSldViewPr>
  </p:slideViewPr>
  <p:notesTextViewPr>
    <p:cViewPr>
      <p:scale>
        <a:sx n="1" d="1"/>
        <a:sy n="1" d="1"/>
      </p:scale>
      <p:origin x="0" y="-35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45E37-D9D6-4472-B4A8-EE39C13FA1BF}" type="datetimeFigureOut">
              <a:rPr lang="zh-CN" altLang="en-US" smtClean="0"/>
              <a:t>2022/2/14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45AE-A946-475B-BE63-3F713E28C5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83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46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527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A45AE-A946-475B-BE63-3F713E28C5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9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6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0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C9421B-6E87-441C-BBB0-AE2B9BF8799A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1BA65-73B5-4F64-8E2A-ED5FA2116E55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FB2906-B4CD-4193-94C3-17A1ABD2B8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46D8D3-7408-4513-8423-335F2C22B5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8B4B24-B728-49B8-AB73-93ADA2F0AE2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1CF84C-C07C-4ACB-87B3-A3F3E14F6A0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4694B1-4081-4589-B8CE-61A429893964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2382FA3-C736-4ECC-B89D-A06C36C4F77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6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9" r:id="rId4"/>
    <p:sldLayoutId id="2147483652" r:id="rId5"/>
    <p:sldLayoutId id="2147483658" r:id="rId6"/>
    <p:sldLayoutId id="2147483660" r:id="rId7"/>
    <p:sldLayoutId id="2147483657" r:id="rId8"/>
    <p:sldLayoutId id="2147483655" r:id="rId9"/>
    <p:sldLayoutId id="2147483656" r:id="rId10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3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5.png"/><Relationship Id="rId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0" y="3265000"/>
            <a:ext cx="12344400" cy="3682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433">
            <a:off x="4663226" y="3695764"/>
            <a:ext cx="2820942" cy="2925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99" y="375638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1" t="44973" r="27149" b="12260"/>
          <a:stretch/>
        </p:blipFill>
        <p:spPr>
          <a:xfrm>
            <a:off x="4788713" y="3986880"/>
            <a:ext cx="2978310" cy="3057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44" y="3744896"/>
            <a:ext cx="3304905" cy="3118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76249"/>
              <a:ext cx="7589311" cy="2558770"/>
              <a:chOff x="725708" y="876249"/>
              <a:chExt cx="7589311" cy="255877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CỦA MẸ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71426" y="880474"/>
                <a:ext cx="7443593" cy="25545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LỜI DẶN</a:t>
                </a:r>
              </a:p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CỦA MẸ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7" y="3829277"/>
            <a:ext cx="3752635" cy="3307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12" y="3858123"/>
            <a:ext cx="3587885" cy="31790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00"/>
            <a:ext cx="6685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535" y="26674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7242" y="569131"/>
            <a:ext cx="2292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8" y="1008710"/>
                <a:ext cx="7868255" cy="1250920"/>
              </a:xfrm>
              <a:prstGeom prst="rect">
                <a:avLst/>
              </a:prstGeom>
              <a:blipFill>
                <a:blip r:embed="rId3"/>
                <a:stretch>
                  <a:fillRect b="-6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82785" y="2462678"/>
            <a:ext cx="1111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Nếu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tử số bé hơn mẫu số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thì phân số </a:t>
            </a:r>
            <a:r>
              <a:rPr lang="vi-VN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bé hơn 1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=</a:t>
                </a:r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UTM Avo" panose="02040603050506020204" pitchFamily="18" charset="0"/>
                      </a:rPr>
                      <m:t>1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 1</a:t>
                </a:r>
                <a:endParaRPr lang="en-US" sz="44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27" y="3462579"/>
                <a:ext cx="7868255" cy="1250920"/>
              </a:xfrm>
              <a:prstGeom prst="rect">
                <a:avLst/>
              </a:prstGeom>
              <a:blipFill>
                <a:blip r:embed="rId4"/>
                <a:stretch>
                  <a:fillRect b="-6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53589" y="4766025"/>
            <a:ext cx="11242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val="15199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8">
            <a:extLst>
              <a:ext uri="{FF2B5EF4-FFF2-40B4-BE49-F238E27FC236}">
                <a16:creationId xmlns:a16="http://schemas.microsoft.com/office/drawing/2014/main" id="{31C5314F-E5F1-415C-B145-E42D8BD2E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0201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black"/>
                </a:solidFill>
              </a:rPr>
              <a:t> </a:t>
            </a:r>
            <a:r>
              <a:rPr lang="en-US" altLang="en-US" sz="2800" b="1" i="1">
                <a:solidFill>
                  <a:prstClr val="black"/>
                </a:solidFill>
              </a:rPr>
              <a:t>Bài 2:</a:t>
            </a:r>
            <a:r>
              <a:rPr lang="en-US" altLang="en-US" sz="2800">
                <a:solidFill>
                  <a:prstClr val="black"/>
                </a:solidFill>
              </a:rPr>
              <a:t>  </a:t>
            </a:r>
            <a:r>
              <a:rPr lang="en-US" altLang="en-US" sz="2800" b="1" i="1">
                <a:solidFill>
                  <a:prstClr val="black"/>
                </a:solidFill>
              </a:rPr>
              <a:t>b) So sánh các phân số sau với 1:</a:t>
            </a:r>
          </a:p>
        </p:txBody>
      </p:sp>
      <p:grpSp>
        <p:nvGrpSpPr>
          <p:cNvPr id="3" name="Group 151">
            <a:extLst>
              <a:ext uri="{FF2B5EF4-FFF2-40B4-BE49-F238E27FC236}">
                <a16:creationId xmlns:a16="http://schemas.microsoft.com/office/drawing/2014/main" id="{69DB8A50-5DC9-4084-BBEE-0707EE32A932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438400"/>
            <a:ext cx="355600" cy="901700"/>
            <a:chOff x="2712" y="912"/>
            <a:chExt cx="224" cy="568"/>
          </a:xfrm>
        </p:grpSpPr>
        <p:sp>
          <p:nvSpPr>
            <p:cNvPr id="9262" name="Text Box 152">
              <a:extLst>
                <a:ext uri="{FF2B5EF4-FFF2-40B4-BE49-F238E27FC236}">
                  <a16:creationId xmlns:a16="http://schemas.microsoft.com/office/drawing/2014/main" id="{F0EF0E09-943F-4DF3-9F2E-7A2C5CE0B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9263" name="Line 153">
              <a:extLst>
                <a:ext uri="{FF2B5EF4-FFF2-40B4-BE49-F238E27FC236}">
                  <a16:creationId xmlns:a16="http://schemas.microsoft.com/office/drawing/2014/main" id="{F4E55C9D-3964-433B-8DE5-218A1BFD8C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64" name="Text Box 154">
              <a:extLst>
                <a:ext uri="{FF2B5EF4-FFF2-40B4-BE49-F238E27FC236}">
                  <a16:creationId xmlns:a16="http://schemas.microsoft.com/office/drawing/2014/main" id="{0B69D2CD-2886-40C5-BBFB-9C880FFA8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153"/>
              <a:ext cx="1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2</a:t>
              </a:r>
            </a:p>
          </p:txBody>
        </p:sp>
      </p:grpSp>
      <p:sp>
        <p:nvSpPr>
          <p:cNvPr id="11" name="Text Box 179">
            <a:extLst>
              <a:ext uri="{FF2B5EF4-FFF2-40B4-BE49-F238E27FC236}">
                <a16:creationId xmlns:a16="http://schemas.microsoft.com/office/drawing/2014/main" id="{3AF2FDD4-4394-41EE-B2C9-7C3D7D0D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908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&lt;</a:t>
            </a:r>
          </a:p>
        </p:txBody>
      </p:sp>
      <p:sp>
        <p:nvSpPr>
          <p:cNvPr id="12" name="Text Box 185">
            <a:extLst>
              <a:ext uri="{FF2B5EF4-FFF2-40B4-BE49-F238E27FC236}">
                <a16:creationId xmlns:a16="http://schemas.microsoft.com/office/drawing/2014/main" id="{D2E7DC16-5F04-4733-BEB8-9B3D82848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590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13" name="Text Box 175">
            <a:extLst>
              <a:ext uri="{FF2B5EF4-FFF2-40B4-BE49-F238E27FC236}">
                <a16:creationId xmlns:a16="http://schemas.microsoft.com/office/drawing/2014/main" id="{A10AA08A-3EED-46CD-8702-E7E6455C4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590801"/>
            <a:ext cx="266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black"/>
                </a:solidFill>
              </a:rPr>
              <a:t>;</a:t>
            </a:r>
          </a:p>
        </p:txBody>
      </p:sp>
      <p:grpSp>
        <p:nvGrpSpPr>
          <p:cNvPr id="4" name="Group 155">
            <a:extLst>
              <a:ext uri="{FF2B5EF4-FFF2-40B4-BE49-F238E27FC236}">
                <a16:creationId xmlns:a16="http://schemas.microsoft.com/office/drawing/2014/main" id="{DC62FC13-3CD3-4A1E-8EFC-4BCC0261AD37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438400"/>
            <a:ext cx="355600" cy="914400"/>
            <a:chOff x="2712" y="912"/>
            <a:chExt cx="224" cy="576"/>
          </a:xfrm>
        </p:grpSpPr>
        <p:sp>
          <p:nvSpPr>
            <p:cNvPr id="9259" name="Text Box 156">
              <a:extLst>
                <a:ext uri="{FF2B5EF4-FFF2-40B4-BE49-F238E27FC236}">
                  <a16:creationId xmlns:a16="http://schemas.microsoft.com/office/drawing/2014/main" id="{6B61E62A-D07A-4548-AA2D-6AF962269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4</a:t>
              </a:r>
            </a:p>
          </p:txBody>
        </p:sp>
        <p:sp>
          <p:nvSpPr>
            <p:cNvPr id="9260" name="Line 157">
              <a:extLst>
                <a:ext uri="{FF2B5EF4-FFF2-40B4-BE49-F238E27FC236}">
                  <a16:creationId xmlns:a16="http://schemas.microsoft.com/office/drawing/2014/main" id="{3A7DE239-58F9-4CCF-99CD-21BB7819B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61" name="Text Box 158">
              <a:extLst>
                <a:ext uri="{FF2B5EF4-FFF2-40B4-BE49-F238E27FC236}">
                  <a16:creationId xmlns:a16="http://schemas.microsoft.com/office/drawing/2014/main" id="{0C258636-70E2-4993-8499-D9D0A8751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161"/>
              <a:ext cx="1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5</a:t>
              </a:r>
            </a:p>
          </p:txBody>
        </p:sp>
      </p:grpSp>
      <p:sp>
        <p:nvSpPr>
          <p:cNvPr id="18" name="Text Box 180">
            <a:extLst>
              <a:ext uri="{FF2B5EF4-FFF2-40B4-BE49-F238E27FC236}">
                <a16:creationId xmlns:a16="http://schemas.microsoft.com/office/drawing/2014/main" id="{125318D1-7885-4E4C-A3D2-C9F276888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605088"/>
            <a:ext cx="381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&lt;</a:t>
            </a:r>
          </a:p>
        </p:txBody>
      </p:sp>
      <p:sp>
        <p:nvSpPr>
          <p:cNvPr id="19" name="Text Box 186">
            <a:extLst>
              <a:ext uri="{FF2B5EF4-FFF2-40B4-BE49-F238E27FC236}">
                <a16:creationId xmlns:a16="http://schemas.microsoft.com/office/drawing/2014/main" id="{43527F4E-299C-497B-9A8F-BE695563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605088"/>
            <a:ext cx="30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0" name="Text Box 176">
            <a:extLst>
              <a:ext uri="{FF2B5EF4-FFF2-40B4-BE49-F238E27FC236}">
                <a16:creationId xmlns:a16="http://schemas.microsoft.com/office/drawing/2014/main" id="{53EBDB85-97B3-4B07-ACB4-1CFD99EDF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590801"/>
            <a:ext cx="241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black"/>
                </a:solidFill>
              </a:rPr>
              <a:t>;</a:t>
            </a:r>
          </a:p>
        </p:txBody>
      </p:sp>
      <p:grpSp>
        <p:nvGrpSpPr>
          <p:cNvPr id="5" name="Group 159">
            <a:extLst>
              <a:ext uri="{FF2B5EF4-FFF2-40B4-BE49-F238E27FC236}">
                <a16:creationId xmlns:a16="http://schemas.microsoft.com/office/drawing/2014/main" id="{84C1B965-2869-45F5-BF61-CAB16A9A5B78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2514600"/>
            <a:ext cx="355600" cy="939800"/>
            <a:chOff x="2712" y="912"/>
            <a:chExt cx="224" cy="592"/>
          </a:xfrm>
        </p:grpSpPr>
        <p:sp>
          <p:nvSpPr>
            <p:cNvPr id="9256" name="Text Box 160">
              <a:extLst>
                <a:ext uri="{FF2B5EF4-FFF2-40B4-BE49-F238E27FC236}">
                  <a16:creationId xmlns:a16="http://schemas.microsoft.com/office/drawing/2014/main" id="{5D9B6925-141C-44DC-AB7C-536E33636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7</a:t>
              </a:r>
            </a:p>
          </p:txBody>
        </p:sp>
        <p:sp>
          <p:nvSpPr>
            <p:cNvPr id="9257" name="Line 161">
              <a:extLst>
                <a:ext uri="{FF2B5EF4-FFF2-40B4-BE49-F238E27FC236}">
                  <a16:creationId xmlns:a16="http://schemas.microsoft.com/office/drawing/2014/main" id="{204D2522-9E88-415D-9024-C268A5F8FB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58" name="Text Box 162">
              <a:extLst>
                <a:ext uri="{FF2B5EF4-FFF2-40B4-BE49-F238E27FC236}">
                  <a16:creationId xmlns:a16="http://schemas.microsoft.com/office/drawing/2014/main" id="{C77E008A-4C83-4CAB-84A8-A9A453B64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177"/>
              <a:ext cx="1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3</a:t>
              </a:r>
            </a:p>
          </p:txBody>
        </p:sp>
      </p:grpSp>
      <p:sp>
        <p:nvSpPr>
          <p:cNvPr id="25" name="Text Box 181">
            <a:extLst>
              <a:ext uri="{FF2B5EF4-FFF2-40B4-BE49-F238E27FC236}">
                <a16:creationId xmlns:a16="http://schemas.microsoft.com/office/drawing/2014/main" id="{4E2383FD-C3EA-4024-B506-19AB9E5D5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6670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&gt;</a:t>
            </a:r>
          </a:p>
        </p:txBody>
      </p:sp>
      <p:sp>
        <p:nvSpPr>
          <p:cNvPr id="26" name="Text Box 187">
            <a:extLst>
              <a:ext uri="{FF2B5EF4-FFF2-40B4-BE49-F238E27FC236}">
                <a16:creationId xmlns:a16="http://schemas.microsoft.com/office/drawing/2014/main" id="{8520E59F-D57F-4271-A639-32758DCE4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681288"/>
            <a:ext cx="30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</a:rPr>
              <a:t>1</a:t>
            </a:r>
          </a:p>
        </p:txBody>
      </p:sp>
      <p:grpSp>
        <p:nvGrpSpPr>
          <p:cNvPr id="6" name="Group 151">
            <a:extLst>
              <a:ext uri="{FF2B5EF4-FFF2-40B4-BE49-F238E27FC236}">
                <a16:creationId xmlns:a16="http://schemas.microsoft.com/office/drawing/2014/main" id="{9299EA38-B8F7-41C7-A9D1-60D4B1ED4CEF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3657600"/>
            <a:ext cx="355600" cy="901700"/>
            <a:chOff x="2712" y="912"/>
            <a:chExt cx="224" cy="568"/>
          </a:xfrm>
        </p:grpSpPr>
        <p:sp>
          <p:nvSpPr>
            <p:cNvPr id="9253" name="Text Box 152">
              <a:extLst>
                <a:ext uri="{FF2B5EF4-FFF2-40B4-BE49-F238E27FC236}">
                  <a16:creationId xmlns:a16="http://schemas.microsoft.com/office/drawing/2014/main" id="{87A29DCF-7EB3-4F31-90D6-07C72EBDDB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6</a:t>
              </a:r>
            </a:p>
          </p:txBody>
        </p:sp>
        <p:sp>
          <p:nvSpPr>
            <p:cNvPr id="9254" name="Line 153">
              <a:extLst>
                <a:ext uri="{FF2B5EF4-FFF2-40B4-BE49-F238E27FC236}">
                  <a16:creationId xmlns:a16="http://schemas.microsoft.com/office/drawing/2014/main" id="{83E99B71-F015-4766-945D-AC158E989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55" name="Text Box 154">
              <a:extLst>
                <a:ext uri="{FF2B5EF4-FFF2-40B4-BE49-F238E27FC236}">
                  <a16:creationId xmlns:a16="http://schemas.microsoft.com/office/drawing/2014/main" id="{4D884870-1782-468A-BD30-5E73E3468E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153"/>
              <a:ext cx="1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5</a:t>
              </a:r>
            </a:p>
          </p:txBody>
        </p:sp>
      </p:grpSp>
      <p:sp>
        <p:nvSpPr>
          <p:cNvPr id="38" name="Text Box 181">
            <a:extLst>
              <a:ext uri="{FF2B5EF4-FFF2-40B4-BE49-F238E27FC236}">
                <a16:creationId xmlns:a16="http://schemas.microsoft.com/office/drawing/2014/main" id="{2ED94AA5-16AD-46AD-816D-FB84BE609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8100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&gt;</a:t>
            </a:r>
          </a:p>
        </p:txBody>
      </p:sp>
      <p:sp>
        <p:nvSpPr>
          <p:cNvPr id="39" name="Text Box 187">
            <a:extLst>
              <a:ext uri="{FF2B5EF4-FFF2-40B4-BE49-F238E27FC236}">
                <a16:creationId xmlns:a16="http://schemas.microsoft.com/office/drawing/2014/main" id="{3F9BC8D3-AB5C-4C97-956F-12EFAC9AD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24288"/>
            <a:ext cx="30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40" name="Text Box 175">
            <a:extLst>
              <a:ext uri="{FF2B5EF4-FFF2-40B4-BE49-F238E27FC236}">
                <a16:creationId xmlns:a16="http://schemas.microsoft.com/office/drawing/2014/main" id="{EF59EB29-AABA-4275-B907-9CAEC74D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10001"/>
            <a:ext cx="266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black"/>
                </a:solidFill>
              </a:rPr>
              <a:t>;</a:t>
            </a:r>
          </a:p>
        </p:txBody>
      </p:sp>
      <p:grpSp>
        <p:nvGrpSpPr>
          <p:cNvPr id="7" name="Group 151">
            <a:extLst>
              <a:ext uri="{FF2B5EF4-FFF2-40B4-BE49-F238E27FC236}">
                <a16:creationId xmlns:a16="http://schemas.microsoft.com/office/drawing/2014/main" id="{F6538BE2-9BAD-4292-9B5F-369EB6517F6A}"/>
              </a:ext>
            </a:extLst>
          </p:cNvPr>
          <p:cNvGrpSpPr>
            <a:grpSpLocks/>
          </p:cNvGrpSpPr>
          <p:nvPr/>
        </p:nvGrpSpPr>
        <p:grpSpPr bwMode="auto">
          <a:xfrm>
            <a:off x="4978400" y="3670300"/>
            <a:ext cx="355600" cy="901700"/>
            <a:chOff x="2712" y="912"/>
            <a:chExt cx="224" cy="568"/>
          </a:xfrm>
        </p:grpSpPr>
        <p:sp>
          <p:nvSpPr>
            <p:cNvPr id="9250" name="Text Box 152">
              <a:extLst>
                <a:ext uri="{FF2B5EF4-FFF2-40B4-BE49-F238E27FC236}">
                  <a16:creationId xmlns:a16="http://schemas.microsoft.com/office/drawing/2014/main" id="{E81B56BE-FC37-4FE0-9024-D803BF284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9</a:t>
              </a:r>
            </a:p>
          </p:txBody>
        </p:sp>
        <p:sp>
          <p:nvSpPr>
            <p:cNvPr id="9251" name="Line 153">
              <a:extLst>
                <a:ext uri="{FF2B5EF4-FFF2-40B4-BE49-F238E27FC236}">
                  <a16:creationId xmlns:a16="http://schemas.microsoft.com/office/drawing/2014/main" id="{379D8B1B-DD5F-4520-9B22-244BE94C0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52" name="Text Box 154">
              <a:extLst>
                <a:ext uri="{FF2B5EF4-FFF2-40B4-BE49-F238E27FC236}">
                  <a16:creationId xmlns:a16="http://schemas.microsoft.com/office/drawing/2014/main" id="{78B59F30-A6B2-4367-A034-02A670D6A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153"/>
              <a:ext cx="1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9</a:t>
              </a:r>
            </a:p>
          </p:txBody>
        </p:sp>
      </p:grpSp>
      <p:sp>
        <p:nvSpPr>
          <p:cNvPr id="45" name="Text Box 181">
            <a:extLst>
              <a:ext uri="{FF2B5EF4-FFF2-40B4-BE49-F238E27FC236}">
                <a16:creationId xmlns:a16="http://schemas.microsoft.com/office/drawing/2014/main" id="{5D7642BC-2185-4306-9C2C-A81723110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8100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=</a:t>
            </a:r>
          </a:p>
        </p:txBody>
      </p:sp>
      <p:sp>
        <p:nvSpPr>
          <p:cNvPr id="46" name="Text Box 187">
            <a:extLst>
              <a:ext uri="{FF2B5EF4-FFF2-40B4-BE49-F238E27FC236}">
                <a16:creationId xmlns:a16="http://schemas.microsoft.com/office/drawing/2014/main" id="{7A64FF33-66AC-4978-9B4B-58B66FF09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8100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47" name="Text Box 176">
            <a:extLst>
              <a:ext uri="{FF2B5EF4-FFF2-40B4-BE49-F238E27FC236}">
                <a16:creationId xmlns:a16="http://schemas.microsoft.com/office/drawing/2014/main" id="{C271789F-A1D9-495D-9601-99EEBC9CA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3733801"/>
            <a:ext cx="241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prstClr val="black"/>
                </a:solidFill>
              </a:rPr>
              <a:t>;</a:t>
            </a:r>
          </a:p>
        </p:txBody>
      </p:sp>
      <p:grpSp>
        <p:nvGrpSpPr>
          <p:cNvPr id="8" name="Group 151">
            <a:extLst>
              <a:ext uri="{FF2B5EF4-FFF2-40B4-BE49-F238E27FC236}">
                <a16:creationId xmlns:a16="http://schemas.microsoft.com/office/drawing/2014/main" id="{06B8F5D7-B562-4613-AF4E-35A88CF3367A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581400"/>
            <a:ext cx="838200" cy="901700"/>
            <a:chOff x="2712" y="912"/>
            <a:chExt cx="224" cy="568"/>
          </a:xfrm>
        </p:grpSpPr>
        <p:sp>
          <p:nvSpPr>
            <p:cNvPr id="9247" name="Text Box 152">
              <a:extLst>
                <a:ext uri="{FF2B5EF4-FFF2-40B4-BE49-F238E27FC236}">
                  <a16:creationId xmlns:a16="http://schemas.microsoft.com/office/drawing/2014/main" id="{BCDFB12F-584F-4A46-AF86-CA2931809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912"/>
              <a:ext cx="2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 12</a:t>
              </a:r>
            </a:p>
          </p:txBody>
        </p:sp>
        <p:sp>
          <p:nvSpPr>
            <p:cNvPr id="9248" name="Line 153">
              <a:extLst>
                <a:ext uri="{FF2B5EF4-FFF2-40B4-BE49-F238E27FC236}">
                  <a16:creationId xmlns:a16="http://schemas.microsoft.com/office/drawing/2014/main" id="{2AF01E02-37B1-482C-9033-2BE472D08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4" y="1200"/>
              <a:ext cx="11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49" name="Text Box 154">
              <a:extLst>
                <a:ext uri="{FF2B5EF4-FFF2-40B4-BE49-F238E27FC236}">
                  <a16:creationId xmlns:a16="http://schemas.microsoft.com/office/drawing/2014/main" id="{B0A6ED72-F70B-439B-B761-800906C03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2" y="1153"/>
              <a:ext cx="1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3333CC"/>
                  </a:solidFill>
                </a:rPr>
                <a:t>   7</a:t>
              </a:r>
            </a:p>
          </p:txBody>
        </p:sp>
      </p:grpSp>
      <p:sp>
        <p:nvSpPr>
          <p:cNvPr id="52" name="Text Box 181">
            <a:extLst>
              <a:ext uri="{FF2B5EF4-FFF2-40B4-BE49-F238E27FC236}">
                <a16:creationId xmlns:a16="http://schemas.microsoft.com/office/drawing/2014/main" id="{F1DF97B2-52E7-4231-A2E9-0D8C254B6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7338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&gt;</a:t>
            </a:r>
          </a:p>
        </p:txBody>
      </p:sp>
      <p:sp>
        <p:nvSpPr>
          <p:cNvPr id="53" name="Text Box 187">
            <a:extLst>
              <a:ext uri="{FF2B5EF4-FFF2-40B4-BE49-F238E27FC236}">
                <a16:creationId xmlns:a16="http://schemas.microsoft.com/office/drawing/2014/main" id="{1F39A9C8-A9CE-41AE-BAFC-996A2B4EB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733801"/>
            <a:ext cx="30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3333CC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8" grpId="0"/>
      <p:bldP spid="19" grpId="0"/>
      <p:bldP spid="20" grpId="0"/>
      <p:bldP spid="25" grpId="0"/>
      <p:bldP spid="26" grpId="0"/>
      <p:bldP spid="38" grpId="0"/>
      <p:bldP spid="39" grpId="0"/>
      <p:bldP spid="40" grpId="0"/>
      <p:bldP spid="45" grpId="0"/>
      <p:bldP spid="46" grpId="0"/>
      <p:bldP spid="47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>
            <a:extLst>
              <a:ext uri="{FF2B5EF4-FFF2-40B4-BE49-F238E27FC236}">
                <a16:creationId xmlns:a16="http://schemas.microsoft.com/office/drawing/2014/main" id="{70EB160C-9C00-42BD-9100-5F478FEA8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008313"/>
            <a:ext cx="182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prstClr val="black"/>
                </a:solidFill>
                <a:cs typeface="Times New Roman" panose="02020603050405020304" pitchFamily="18" charset="0"/>
              </a:rPr>
              <a:t>Bài 3: </a:t>
            </a:r>
            <a:endParaRPr lang="en-US" altLang="en-US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3">
            <a:extLst>
              <a:ext uri="{FF2B5EF4-FFF2-40B4-BE49-F238E27FC236}">
                <a16:creationId xmlns:a16="http://schemas.microsoft.com/office/drawing/2014/main" id="{1DEEE5E2-7E48-444B-BCDC-10A37CAB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008314"/>
            <a:ext cx="70104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rgbClr val="0000FF"/>
                </a:solidFill>
                <a:latin typeface="VNI-Times" pitchFamily="2" charset="0"/>
              </a:rPr>
              <a:t>  </a:t>
            </a:r>
            <a:r>
              <a:rPr lang="en-US" altLang="en-US" sz="2800" b="1" i="1">
                <a:solidFill>
                  <a:prstClr val="black"/>
                </a:solidFill>
                <a:cs typeface="Times New Roman" panose="02020603050405020304" pitchFamily="18" charset="0"/>
              </a:rPr>
              <a:t>Viết  các phân số bé hơn 1, có mẫu số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prstClr val="black"/>
                </a:solidFill>
                <a:cs typeface="Times New Roman" panose="02020603050405020304" pitchFamily="18" charset="0"/>
              </a:rPr>
              <a:t>là 5 và tử số khác 0</a:t>
            </a:r>
          </a:p>
        </p:txBody>
      </p:sp>
      <p:sp>
        <p:nvSpPr>
          <p:cNvPr id="30724" name="Line 4">
            <a:extLst>
              <a:ext uri="{FF2B5EF4-FFF2-40B4-BE49-F238E27FC236}">
                <a16:creationId xmlns:a16="http://schemas.microsoft.com/office/drawing/2014/main" id="{9D573C42-0A9E-4DB3-B792-8A88445E1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5013325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E4A81C21-5062-4CD4-94C1-316EB7A7D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327526"/>
            <a:ext cx="1219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 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B3544412-59F7-4216-BCEA-119213C288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013325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556FBC4C-9E1B-415A-8AFF-5414F61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327526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 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0728" name="Line 8">
            <a:extLst>
              <a:ext uri="{FF2B5EF4-FFF2-40B4-BE49-F238E27FC236}">
                <a16:creationId xmlns:a16="http://schemas.microsoft.com/office/drawing/2014/main" id="{18C9C870-F1B7-438E-954F-B248DF2626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5013325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D4B59A27-64DE-4725-A2E7-FAD10AB3B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327526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 3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0730" name="Text Box 10">
            <a:extLst>
              <a:ext uri="{FF2B5EF4-FFF2-40B4-BE49-F238E27FC236}">
                <a16:creationId xmlns:a16="http://schemas.microsoft.com/office/drawing/2014/main" id="{66FC8818-C7A8-47E0-8140-0F59EFB3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27526"/>
            <a:ext cx="1295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 4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FF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30731" name="Line 11">
            <a:extLst>
              <a:ext uri="{FF2B5EF4-FFF2-40B4-BE49-F238E27FC236}">
                <a16:creationId xmlns:a16="http://schemas.microsoft.com/office/drawing/2014/main" id="{226CAC91-8B9B-48B2-96F6-DEF81B5ACD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5013325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96B40236-1053-4B74-A05F-D2A3713E2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632325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61ECABB6-8A76-4ED5-9020-ED07F3EA0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600575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VNI-Times" pitchFamily="2" charset="0"/>
              </a:rPr>
              <a:t>;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31CB7F1D-5DA1-4B94-A51B-C50755F60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632325"/>
            <a:ext cx="1295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0000"/>
                </a:solidFill>
                <a:latin typeface="VNI-Times" pitchFamily="2" charset="0"/>
              </a:rPr>
              <a:t>;</a:t>
            </a:r>
          </a:p>
        </p:txBody>
      </p:sp>
    </p:spTree>
  </p:cSld>
  <p:clrMapOvr>
    <a:masterClrMapping/>
  </p:clrMapOvr>
  <p:transition>
    <p:comb dir="vert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307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307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307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307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307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307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307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70" decel="100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770" decel="100000"/>
                                        <p:tgtEl>
                                          <p:spTgt spid="307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307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70" decel="100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770" decel="100000"/>
                                        <p:tgtEl>
                                          <p:spTgt spid="3073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70" decel="1000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770" decel="100000"/>
                                        <p:tgtEl>
                                          <p:spTgt spid="307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77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30725" grpId="0"/>
      <p:bldP spid="30727" grpId="0"/>
      <p:bldP spid="30729" grpId="0"/>
      <p:bldP spid="30730" grpId="0"/>
      <p:bldP spid="30732" grpId="0"/>
      <p:bldP spid="30733" grpId="0"/>
      <p:bldP spid="307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4717"/>
          <a:stretch/>
        </p:blipFill>
        <p:spPr>
          <a:xfrm>
            <a:off x="0" y="3245951"/>
            <a:ext cx="12325350" cy="3612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19566" y="534337"/>
            <a:ext cx="9065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b="1" dirty="0">
                <a:solidFill>
                  <a:srgbClr val="34BE82"/>
                </a:solidFill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E1737C-16F2-47AC-AE23-61013541D435}"/>
              </a:ext>
            </a:extLst>
          </p:cNvPr>
          <p:cNvSpPr txBox="1"/>
          <p:nvPr/>
        </p:nvSpPr>
        <p:spPr>
          <a:xfrm>
            <a:off x="12192000" y="7161996"/>
            <a:ext cx="11239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59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FFCC29"/>
                    </a:solidFill>
                    <a:latin typeface="UTM Rockwell" panose="02040603050506020204" pitchFamily="18" charset="0"/>
                  </a:rPr>
                  <a:t>SINH NHẬT CỦA HỔ</a:t>
                </a:r>
              </a:p>
            </p:txBody>
          </p:sp>
        </p:grp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79" y="67702"/>
            <a:ext cx="7692716" cy="77533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0307" y="1810432"/>
            <a:ext cx="6267102" cy="52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16" y="3346765"/>
            <a:ext cx="3128235" cy="37278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52" y="3336512"/>
            <a:ext cx="3407359" cy="36300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145"/>
            <a:ext cx="5705857" cy="58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45118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5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10365 2.59259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206A5D"/>
                </a:solidFill>
                <a:latin typeface="UTM Seagull" panose="02040603050506020204" pitchFamily="18" charset="0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Sách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giáo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khoa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81B214"/>
                </a:solidFill>
                <a:latin typeface="UTM Avo" panose="02040603050506020204" pitchFamily="18" charset="0"/>
              </a:rPr>
              <a:t>trang</a:t>
            </a:r>
            <a:r>
              <a:rPr lang="en-US" sz="3200" dirty="0">
                <a:solidFill>
                  <a:srgbClr val="81B214"/>
                </a:solidFill>
                <a:latin typeface="UTM Avo" panose="02040603050506020204" pitchFamily="18" charset="0"/>
              </a:rPr>
              <a:t> 119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95948" y="1318821"/>
            <a:ext cx="9448672" cy="1754326"/>
            <a:chOff x="1918559" y="1856673"/>
            <a:chExt cx="932313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2F86A6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8559" y="1856673"/>
              <a:ext cx="93231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tx1"/>
                    </a:solidFill>
                  </a:ln>
                  <a:solidFill>
                    <a:srgbClr val="B2F5EE"/>
                  </a:solidFill>
                  <a:latin typeface="UTM Rockwell" panose="02040603050506020204" pitchFamily="18" charset="0"/>
                </a:rPr>
                <a:t>SO SÁNH HAI PHÂN SỐ CÙNG MẪU SỐ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37" y="1884572"/>
            <a:ext cx="5915140" cy="50953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394" y="2420458"/>
            <a:ext cx="6315935" cy="45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So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sánh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42" y="539506"/>
                <a:ext cx="4820707" cy="829651"/>
              </a:xfrm>
              <a:prstGeom prst="rect">
                <a:avLst/>
              </a:prstGeom>
              <a:blipFill>
                <a:blip r:embed="rId3"/>
                <a:stretch>
                  <a:fillRect l="-2655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44486" y="1208458"/>
            <a:ext cx="972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AB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870" y="5099231"/>
                <a:ext cx="2221683" cy="829651"/>
              </a:xfrm>
              <a:prstGeom prst="rect">
                <a:avLst/>
              </a:prstGeom>
              <a:blipFill>
                <a:blip r:embed="rId4"/>
                <a:stretch>
                  <a:fillRect l="-5769" r="-549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128516" y="4030585"/>
            <a:ext cx="7768294" cy="449191"/>
            <a:chOff x="1545239" y="3396169"/>
            <a:chExt cx="7768294" cy="449191"/>
          </a:xfrm>
        </p:grpSpPr>
        <p:grpSp>
          <p:nvGrpSpPr>
            <p:cNvPr id="12" name="Group 11"/>
            <p:cNvGrpSpPr/>
            <p:nvPr/>
          </p:nvGrpSpPr>
          <p:grpSpPr>
            <a:xfrm>
              <a:off x="1545239" y="3396169"/>
              <a:ext cx="1557188" cy="423750"/>
              <a:chOff x="1545239" y="3430584"/>
              <a:chExt cx="9056914" cy="42375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99574" y="3405841"/>
              <a:ext cx="1557188" cy="423750"/>
              <a:chOff x="1545239" y="3430584"/>
              <a:chExt cx="9056914" cy="42375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4659614" y="3407790"/>
              <a:ext cx="1557188" cy="423750"/>
              <a:chOff x="1545239" y="3430584"/>
              <a:chExt cx="9056914" cy="423750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6204863" y="3421610"/>
              <a:ext cx="1557188" cy="423750"/>
              <a:chOff x="1545239" y="3430584"/>
              <a:chExt cx="9056914" cy="42375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7756345" y="3409933"/>
              <a:ext cx="1557188" cy="423750"/>
              <a:chOff x="1545239" y="3430584"/>
              <a:chExt cx="9056914" cy="4237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545239" y="3648298"/>
                <a:ext cx="90569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578429" y="3430584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602153" y="3442261"/>
                <a:ext cx="0" cy="412073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Group 34"/>
          <p:cNvGrpSpPr/>
          <p:nvPr/>
        </p:nvGrpSpPr>
        <p:grpSpPr>
          <a:xfrm>
            <a:off x="1109702" y="4046095"/>
            <a:ext cx="7768294" cy="423750"/>
            <a:chOff x="1545239" y="3430584"/>
            <a:chExt cx="9056914" cy="42375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45239" y="3648298"/>
              <a:ext cx="9056914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578429" y="3430584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0602153" y="3442261"/>
              <a:ext cx="0" cy="412073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Left Brace 39"/>
          <p:cNvSpPr/>
          <p:nvPr/>
        </p:nvSpPr>
        <p:spPr>
          <a:xfrm rot="16200000">
            <a:off x="2455323" y="3196772"/>
            <a:ext cx="447472" cy="3083055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Left Brace 40"/>
          <p:cNvSpPr/>
          <p:nvPr/>
        </p:nvSpPr>
        <p:spPr>
          <a:xfrm rot="5400000">
            <a:off x="3245069" y="1374492"/>
            <a:ext cx="447472" cy="4662551"/>
          </a:xfrm>
          <a:prstGeom prst="leftBrace">
            <a:avLst>
              <a:gd name="adj1" fmla="val 7312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AD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AB </a:t>
                </a: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854" y="2410215"/>
                <a:ext cx="2221683" cy="829651"/>
              </a:xfrm>
              <a:prstGeom prst="rect">
                <a:avLst/>
              </a:prstGeom>
              <a:blipFill>
                <a:blip r:embed="rId5"/>
                <a:stretch>
                  <a:fillRect l="-547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44485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84541" y="3857883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87791" y="4338424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6155" y="4323922"/>
            <a:ext cx="45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0039" y="5167598"/>
            <a:ext cx="4820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216" y="4961676"/>
                <a:ext cx="1195966" cy="935064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723" y="4961676"/>
                <a:ext cx="1195966" cy="935064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9240175" y="5221489"/>
            <a:ext cx="34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502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uiExpand="1" build="p"/>
      <p:bldP spid="14" grpId="0"/>
      <p:bldP spid="40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&lt;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572" y="765518"/>
                <a:ext cx="1929005" cy="1145763"/>
              </a:xfrm>
              <a:prstGeom prst="rect">
                <a:avLst/>
              </a:prstGeom>
              <a:blipFill>
                <a:blip r:embed="rId3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&gt;</a:t>
                </a:r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8812" y="765518"/>
                <a:ext cx="1929005" cy="1145763"/>
              </a:xfrm>
              <a:prstGeom prst="rect">
                <a:avLst/>
              </a:prstGeom>
              <a:blipFill>
                <a:blip r:embed="rId4"/>
                <a:stretch>
                  <a:fillRect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88413" y="1025332"/>
            <a:ext cx="558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;</a:t>
            </a:r>
          </a:p>
        </p:txBody>
      </p:sp>
      <p:pic>
        <p:nvPicPr>
          <p:cNvPr id="5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b="1757"/>
          <a:stretch/>
        </p:blipFill>
        <p:spPr>
          <a:xfrm>
            <a:off x="-22304" y="3363149"/>
            <a:ext cx="12347653" cy="3616641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37624" y="1960528"/>
            <a:ext cx="1165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35" y="197151"/>
            <a:ext cx="2924779" cy="3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81967" y="181528"/>
            <a:ext cx="7766137" cy="2869865"/>
            <a:chOff x="666674" y="718588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666674" y="718588"/>
              <a:ext cx="7766137" cy="2869865"/>
              <a:chOff x="778641" y="929850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778641" y="929850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34BE82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909934" y="1024324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34BE8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5708" y="817881"/>
              <a:ext cx="7545832" cy="2612913"/>
              <a:chOff x="725708" y="817881"/>
              <a:chExt cx="7545832" cy="2612913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725708" y="876249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latin typeface="UTM Rockwell" panose="02040603050506020204" pitchFamily="18" charset="0"/>
                  </a:rPr>
                  <a:t>THÔI NÀO!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27947" y="817881"/>
                <a:ext cx="744359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MỞ QUÀ </a:t>
                </a:r>
              </a:p>
              <a:p>
                <a:pPr algn="ctr"/>
                <a:r>
                  <a:rPr lang="en-US" sz="8000" dirty="0">
                    <a:solidFill>
                      <a:srgbClr val="2FDD92"/>
                    </a:solidFill>
                    <a:latin typeface="UTM Rockwell" panose="02040603050506020204" pitchFamily="18" charset="0"/>
                  </a:rPr>
                  <a:t>THÔI NÀO!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0" y="3526046"/>
            <a:ext cx="3256727" cy="322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73" y="4176118"/>
            <a:ext cx="2842492" cy="2681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13" y="2387933"/>
            <a:ext cx="3990989" cy="4756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538" y="2180759"/>
            <a:ext cx="4457877" cy="47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8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06" y="3842985"/>
            <a:ext cx="3346966" cy="334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79" y="3998904"/>
            <a:ext cx="3044708" cy="28726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50" b="71750" l="32150" r="6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26" t="36171" r="38463" b="29220"/>
          <a:stretch/>
        </p:blipFill>
        <p:spPr>
          <a:xfrm>
            <a:off x="4838180" y="3769947"/>
            <a:ext cx="2585835" cy="3139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115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15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15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15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39" y="3652943"/>
            <a:ext cx="3335796" cy="3147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469</Words>
  <Application>Microsoft Office PowerPoint</Application>
  <PresentationFormat>Widescreen</PresentationFormat>
  <Paragraphs>117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UTM Colossalis</vt:lpstr>
      <vt:lpstr>Cambria Math</vt:lpstr>
      <vt:lpstr>UTM Rockwell</vt:lpstr>
      <vt:lpstr>VNI-Times</vt:lpstr>
      <vt:lpstr>UTM Avo</vt:lpstr>
      <vt:lpstr>UVN Bai Sau</vt:lpstr>
      <vt:lpstr>UTM Seagull</vt:lpstr>
      <vt:lpstr>#9Slide03 AllRoundGothic</vt:lpstr>
      <vt:lpstr>Arial</vt:lpstr>
      <vt:lpstr>Times New Roman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sanh phan so cung mau so</dc:title>
  <dc:subject>Toan 4</dc:subject>
  <dc:creator>KTUTS</dc:creator>
  <cp:keywords>VIETBAO</cp:keywords>
  <cp:lastModifiedBy>Win10Pro</cp:lastModifiedBy>
  <cp:revision>69</cp:revision>
  <dcterms:created xsi:type="dcterms:W3CDTF">2019-05-22T08:04:30Z</dcterms:created>
  <dcterms:modified xsi:type="dcterms:W3CDTF">2022-02-14T14:29:12Z</dcterms:modified>
  <cp:version>U04</cp:version>
</cp:coreProperties>
</file>