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01" r:id="rId2"/>
    <p:sldId id="293" r:id="rId3"/>
    <p:sldId id="261" r:id="rId4"/>
    <p:sldId id="277" r:id="rId5"/>
    <p:sldId id="303" r:id="rId6"/>
    <p:sldId id="294" r:id="rId7"/>
    <p:sldId id="295" r:id="rId8"/>
    <p:sldId id="266" r:id="rId9"/>
    <p:sldId id="300" r:id="rId10"/>
    <p:sldId id="263" r:id="rId11"/>
    <p:sldId id="304" r:id="rId12"/>
    <p:sldId id="272" r:id="rId13"/>
    <p:sldId id="296" r:id="rId14"/>
    <p:sldId id="297" r:id="rId15"/>
    <p:sldId id="290" r:id="rId16"/>
    <p:sldId id="306" r:id="rId17"/>
    <p:sldId id="278" r:id="rId18"/>
    <p:sldId id="285" r:id="rId19"/>
    <p:sldId id="291" r:id="rId20"/>
    <p:sldId id="280" r:id="rId21"/>
    <p:sldId id="305" r:id="rId22"/>
    <p:sldId id="302" r:id="rId23"/>
    <p:sldId id="292" r:id="rId24"/>
  </p:sldIdLst>
  <p:sldSz cx="12192000" cy="6858000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431F"/>
    <a:srgbClr val="800080"/>
    <a:srgbClr val="62ED2B"/>
    <a:srgbClr val="FF99FF"/>
    <a:srgbClr val="32920C"/>
    <a:srgbClr val="F0FB65"/>
    <a:srgbClr val="820000"/>
    <a:srgbClr val="F6C700"/>
    <a:srgbClr val="FB6E05"/>
    <a:srgbClr val="E719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2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6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2D1FA-4493-4A65-B6D4-881E5E9778D0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95AE8-F9A5-46C9-BDD0-599DE249A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63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fb9dcc13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fb9dcc13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2405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fb9dcc13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fb9dcc13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0929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fb9dcc13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fb9dcc13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55057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fb9dcc13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fb9dcc13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982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fb9dcc13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fb9dcc138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0388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52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8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64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03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92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702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04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836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06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5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4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116AB-62F0-4A1C-89D2-D5F3738E77FE}" type="datetimeFigureOut">
              <a:rPr lang="en-US" smtClean="0"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98295-EB62-49EE-8642-CBAD1DE12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59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9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3119100" cy="737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499534" y="88900"/>
            <a:ext cx="12350751" cy="7448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1pPr>
            <a:lvl2pPr marL="742950" indent="-285750" eaLnBrk="0" hangingPunct="0"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2pPr>
            <a:lvl3pPr marL="1143000" indent="-228600" eaLnBrk="0" hangingPunct="0"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3pPr>
            <a:lvl4pPr marL="1600200" indent="-228600" eaLnBrk="0" hangingPunct="0"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4pPr>
            <a:lvl5pPr marL="2057400" indent="-228600" eaLnBrk="0" hangingPunct="0"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00FF"/>
                </a:solidFill>
                <a:latin typeface="Arial" charset="0"/>
                <a:cs typeface="Arial" charset="0"/>
                <a:sym typeface="Wingdings" pitchFamily="2" charset="2"/>
              </a:defRPr>
            </a:lvl9pPr>
          </a:lstStyle>
          <a:p>
            <a:pPr algn="ctr" eaLnBrk="1" hangingPunct="1"/>
            <a:r>
              <a:rPr lang="en-US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Ái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</a:t>
            </a:r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</a:t>
            </a:r>
          </a:p>
          <a:p>
            <a:pPr algn="ctr" eaLnBrk="1" hangingPunct="1"/>
            <a:r>
              <a:rPr lang="en-US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/>
            <a:r>
              <a:rPr lang="en-US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5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5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5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/>
            <a:r>
              <a:rPr lang="en-US" sz="5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5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   22</a:t>
            </a:r>
          </a:p>
          <a:p>
            <a:pPr algn="ctr" eaLnBrk="1" hangingPunct="1"/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vi-VN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110-111)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Nguyễn Thị Thường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649101"/>
      </p:ext>
    </p:extLst>
  </p:cSld>
  <p:clrMapOvr>
    <a:masterClrMapping/>
  </p:clrMapOvr>
  <p:transition spd="slow" advTm="13534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118763" y="1752466"/>
            <a:ext cx="3794680" cy="3629221"/>
            <a:chOff x="3867149" y="1555750"/>
            <a:chExt cx="2162233" cy="2127596"/>
          </a:xfrm>
        </p:grpSpPr>
        <p:sp>
          <p:nvSpPr>
            <p:cNvPr id="22" name="Oval 21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4" name="Oval 23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25" name="Oval 6"/>
          <p:cNvSpPr>
            <a:spLocks noChangeArrowheads="1"/>
          </p:cNvSpPr>
          <p:nvPr/>
        </p:nvSpPr>
        <p:spPr bwMode="auto">
          <a:xfrm>
            <a:off x="1131120" y="1750009"/>
            <a:ext cx="3794683" cy="362922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2400">
              <a:latin typeface="VNI Times" pitchFamily="2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581474" y="3564620"/>
            <a:ext cx="408208" cy="47493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81500" y="3424977"/>
            <a:ext cx="318815" cy="20900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031896" y="3444727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438239" y="2025113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2989687" y="2283953"/>
            <a:ext cx="1368039" cy="128066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1092342" y="3576024"/>
            <a:ext cx="3794680" cy="245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Subtitle 2"/>
          <p:cNvSpPr txBox="1">
            <a:spLocks/>
          </p:cNvSpPr>
          <p:nvPr/>
        </p:nvSpPr>
        <p:spPr>
          <a:xfrm>
            <a:off x="7180717" y="911412"/>
            <a:ext cx="5130800" cy="7900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 algn="just"/>
            <a:r>
              <a:rPr lang="vi-VN" sz="4267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</a:t>
            </a:r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7279571" y="1791023"/>
            <a:ext cx="5415761" cy="787267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 algn="just"/>
            <a:r>
              <a:rPr lang="vi-VN" sz="28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- </a:t>
            </a:r>
            <a:r>
              <a:rPr lang="en-US" sz="2800" b="1" dirty="0" err="1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Bán</a:t>
            </a:r>
            <a:r>
              <a:rPr lang="en-US" sz="28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kính</a:t>
            </a:r>
            <a:r>
              <a:rPr lang="en-US" sz="28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OM</a:t>
            </a:r>
          </a:p>
        </p:txBody>
      </p:sp>
      <p:sp>
        <p:nvSpPr>
          <p:cNvPr id="40" name="Subtitle 2"/>
          <p:cNvSpPr txBox="1">
            <a:spLocks/>
          </p:cNvSpPr>
          <p:nvPr/>
        </p:nvSpPr>
        <p:spPr>
          <a:xfrm>
            <a:off x="7249053" y="2466073"/>
            <a:ext cx="5130800" cy="94546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 algn="just"/>
            <a:r>
              <a:rPr lang="vi-VN" sz="3000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</a:t>
            </a:r>
          </a:p>
        </p:txBody>
      </p:sp>
      <p:sp>
        <p:nvSpPr>
          <p:cNvPr id="41" name="Oval 40"/>
          <p:cNvSpPr/>
          <p:nvPr/>
        </p:nvSpPr>
        <p:spPr>
          <a:xfrm>
            <a:off x="2963265" y="3511628"/>
            <a:ext cx="101069" cy="1010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3" name="Oval 42"/>
          <p:cNvSpPr/>
          <p:nvPr/>
        </p:nvSpPr>
        <p:spPr>
          <a:xfrm>
            <a:off x="4307190" y="2244092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4873814" y="352548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1075624" y="352548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H="1" flipV="1">
            <a:off x="1739298" y="1294529"/>
            <a:ext cx="2301367" cy="1263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81500" y="763128"/>
            <a:ext cx="2082070" cy="531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+mj-lt"/>
              </a:rPr>
              <a:t>Bán kính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581474" y="5729572"/>
            <a:ext cx="1213495" cy="4212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+mj-lt"/>
              </a:rPr>
              <a:t>Tâm O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2963265" y="3589886"/>
            <a:ext cx="45435" cy="21312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1618702" y="3587983"/>
            <a:ext cx="120596" cy="2085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22831" y="5527333"/>
            <a:ext cx="1891320" cy="40447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>
                <a:solidFill>
                  <a:schemeClr val="tx1"/>
                </a:solidFill>
                <a:latin typeface="+mj-lt"/>
              </a:rPr>
              <a:t>Đường kính AB</a:t>
            </a:r>
            <a:endParaRPr lang="en-US" sz="2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1" name="Subtitle 2"/>
          <p:cNvSpPr txBox="1">
            <a:spLocks/>
          </p:cNvSpPr>
          <p:nvPr/>
        </p:nvSpPr>
        <p:spPr>
          <a:xfrm>
            <a:off x="6685004" y="4013741"/>
            <a:ext cx="4658499" cy="997565"/>
          </a:xfrm>
          <a:prstGeom prst="rect">
            <a:avLst/>
          </a:prstGeom>
          <a:solidFill>
            <a:srgbClr val="F0FB65"/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bg2"/>
              </a:buClr>
            </a:pPr>
            <a:r>
              <a:rPr lang="vi-VN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Tâm 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O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trung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điểm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đường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kính</a:t>
            </a:r>
            <a:r>
              <a:rPr lang="en-US" sz="30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AB</a:t>
            </a:r>
          </a:p>
          <a:p>
            <a:pPr>
              <a:buClr>
                <a:schemeClr val="bg2"/>
              </a:buClr>
            </a:pPr>
            <a:r>
              <a:rPr lang="en-US" sz="3733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                </a:t>
            </a:r>
            <a:endParaRPr lang="en-US" sz="3733" b="1" dirty="0">
              <a:solidFill>
                <a:srgbClr val="FF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Subtitle 2"/>
          <p:cNvSpPr txBox="1">
            <a:spLocks/>
          </p:cNvSpPr>
          <p:nvPr/>
        </p:nvSpPr>
        <p:spPr>
          <a:xfrm>
            <a:off x="6555259" y="5200486"/>
            <a:ext cx="5196017" cy="945204"/>
          </a:xfrm>
          <a:prstGeom prst="rect">
            <a:avLst/>
          </a:prstGeom>
          <a:solidFill>
            <a:srgbClr val="F0FB65"/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bg2"/>
              </a:buClr>
            </a:pP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gấp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lần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vi-VN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>
                <a:solidFill>
                  <a:srgbClr val="FF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3410465" y="0"/>
            <a:ext cx="37702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altLang="en-US" sz="3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659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17018"/>
    </mc:Choice>
    <mc:Fallback xmlns="">
      <p:transition spd="slow" advTm="1701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31" grpId="0" animBg="1"/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6584" y="550727"/>
            <a:ext cx="4164227" cy="646331"/>
          </a:xfrm>
          <a:prstGeom prst="rect">
            <a:avLst/>
          </a:prstGeom>
          <a:solidFill>
            <a:srgbClr val="62ED2B"/>
          </a:solidFill>
          <a:ln>
            <a:noFill/>
          </a:ln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Kiến thức cần nhớ</a:t>
            </a:r>
            <a:endParaRPr lang="en-US" altLang="en-US" sz="36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Rectangle: Rounded Corners 16">
            <a:extLst>
              <a:ext uri="{FF2B5EF4-FFF2-40B4-BE49-F238E27FC236}">
                <a16:creationId xmlns:a16="http://schemas.microsoft.com/office/drawing/2014/main" id="{AEEE3E74-31A9-488B-86A4-1BF508D1C5B0}"/>
              </a:ext>
            </a:extLst>
          </p:cNvPr>
          <p:cNvSpPr/>
          <p:nvPr/>
        </p:nvSpPr>
        <p:spPr>
          <a:xfrm>
            <a:off x="4176585" y="539210"/>
            <a:ext cx="91094" cy="670568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5" y="1369835"/>
            <a:ext cx="116495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* Hình t</a:t>
            </a:r>
            <a:r>
              <a:rPr lang="en-US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r</a:t>
            </a:r>
            <a:r>
              <a:rPr lang="vi-VN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òn được xác định khi biết tâm và bán kính.</a:t>
            </a:r>
            <a:endParaRPr lang="en-US" altLang="en-US" sz="36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5" y="2049799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800" b="1" dirty="0">
                <a:solidFill>
                  <a:srgbClr val="0070C0"/>
                </a:solidFill>
                <a:latin typeface="+mj-lt"/>
              </a:rPr>
              <a:t>- Tất cả các bán kính của hình tròn đ</a:t>
            </a:r>
            <a:r>
              <a:rPr lang="en-US" altLang="en-US" sz="3800" b="1" dirty="0" err="1">
                <a:solidFill>
                  <a:srgbClr val="0070C0"/>
                </a:solidFill>
                <a:latin typeface="+mj-lt"/>
              </a:rPr>
              <a:t>ều</a:t>
            </a:r>
            <a:r>
              <a:rPr lang="vi-VN" altLang="en-US" sz="3800" b="1" dirty="0">
                <a:solidFill>
                  <a:srgbClr val="0070C0"/>
                </a:solidFill>
                <a:latin typeface="+mj-lt"/>
              </a:rPr>
              <a:t> bằng nhau</a:t>
            </a:r>
            <a:r>
              <a:rPr lang="vi-VN" altLang="en-US" sz="4000" b="1" dirty="0">
                <a:solidFill>
                  <a:srgbClr val="0070C0"/>
                </a:solidFill>
                <a:latin typeface="+mj-lt"/>
              </a:rPr>
              <a:t>.</a:t>
            </a:r>
            <a:endParaRPr lang="en-US" altLang="en-US" sz="40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828" y="2931248"/>
            <a:ext cx="1196845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800" b="1" dirty="0">
                <a:solidFill>
                  <a:srgbClr val="0070C0"/>
                </a:solidFill>
                <a:latin typeface="+mj-lt"/>
              </a:rPr>
              <a:t>- Tâm hình tròn là trung điểm của đường kính</a:t>
            </a:r>
            <a:r>
              <a:rPr lang="vi-VN" altLang="en-US" sz="3800" b="1" dirty="0">
                <a:solidFill>
                  <a:srgbClr val="002060"/>
                </a:solidFill>
                <a:latin typeface="+mj-lt"/>
              </a:rPr>
              <a:t>.</a:t>
            </a:r>
            <a:endParaRPr lang="en-US" altLang="en-US" sz="40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13613" y="3890671"/>
            <a:ext cx="10693965" cy="792541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bg2"/>
              </a:buClr>
            </a:pPr>
            <a:r>
              <a:rPr lang="vi-VN" sz="3600" b="1" dirty="0">
                <a:solidFill>
                  <a:srgbClr val="0D431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gấp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>
                <a:solidFill>
                  <a:srgbClr val="0D431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2631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722513" y="-967145"/>
            <a:ext cx="10363200" cy="1960033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b="1" dirty="0">
              <a:solidFill>
                <a:srgbClr val="0070C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65501" y="1215868"/>
            <a:ext cx="5194304" cy="5194304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5179750" y="979524"/>
            <a:ext cx="1957651" cy="517801"/>
          </a:xfrm>
          <a:prstGeom prst="rect">
            <a:avLst/>
          </a:prstGeom>
          <a:solidFill>
            <a:srgbClr val="FFC000"/>
          </a:solidFill>
        </p:spPr>
        <p:txBody>
          <a:bodyPr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vi-VN" sz="3733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Com-pa</a:t>
            </a: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87" y="249656"/>
            <a:ext cx="379798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endParaRPr lang="en-US" altLang="en-US" sz="48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AEEE3E74-31A9-488B-86A4-1BF508D1C5B0}"/>
              </a:ext>
            </a:extLst>
          </p:cNvPr>
          <p:cNvSpPr/>
          <p:nvPr/>
        </p:nvSpPr>
        <p:spPr>
          <a:xfrm>
            <a:off x="231670" y="337423"/>
            <a:ext cx="182048" cy="655465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964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24294"/>
    </mc:Choice>
    <mc:Fallback xmlns="">
      <p:transition spd="slow" advTm="2429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62074" y="190258"/>
            <a:ext cx="5194304" cy="5194304"/>
          </a:xfrm>
          <a:prstGeom prst="rect">
            <a:avLst/>
          </a:prstGeom>
        </p:spPr>
      </p:pic>
      <p:cxnSp>
        <p:nvCxnSpPr>
          <p:cNvPr id="3" name="Straight Arrow Connector 2"/>
          <p:cNvCxnSpPr>
            <a:cxnSpLocks/>
          </p:cNvCxnSpPr>
          <p:nvPr/>
        </p:nvCxnSpPr>
        <p:spPr>
          <a:xfrm flipH="1">
            <a:off x="3608173" y="4487806"/>
            <a:ext cx="1238119" cy="64024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/>
        </p:nvSpPr>
        <p:spPr>
          <a:xfrm>
            <a:off x="296561" y="5128054"/>
            <a:ext cx="4102443" cy="1519881"/>
          </a:xfrm>
          <a:prstGeom prst="rect">
            <a:avLst/>
          </a:prstGeom>
          <a:solidFill>
            <a:srgbClr val="FFC000"/>
          </a:solidFill>
        </p:spPr>
        <p:txBody>
          <a:bodyPr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vi-VN" sz="32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Phần đỉnh nhọn đặt vào giấy là tâm của hình tròn</a:t>
            </a:r>
            <a:r>
              <a:rPr lang="vi-VN" sz="3733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Arrow Connector 5"/>
          <p:cNvCxnSpPr>
            <a:cxnSpLocks/>
          </p:cNvCxnSpPr>
          <p:nvPr/>
        </p:nvCxnSpPr>
        <p:spPr>
          <a:xfrm>
            <a:off x="7037558" y="4487806"/>
            <a:ext cx="759556" cy="64024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7343195" y="5128053"/>
            <a:ext cx="4102443" cy="151988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vi-VN" sz="32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Phần đầu bút quay trên giấy để vẽ hình tròn.</a:t>
            </a:r>
            <a:endParaRPr lang="en-US" sz="12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841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6" y="47662"/>
            <a:ext cx="362098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endParaRPr lang="en-US" altLang="en-US" sz="40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Rectangle: Rounded Corners 16">
            <a:extLst>
              <a:ext uri="{FF2B5EF4-FFF2-40B4-BE49-F238E27FC236}">
                <a16:creationId xmlns:a16="http://schemas.microsoft.com/office/drawing/2014/main" id="{AEEE3E74-31A9-488B-86A4-1BF508D1C5B0}"/>
              </a:ext>
            </a:extLst>
          </p:cNvPr>
          <p:cNvSpPr/>
          <p:nvPr/>
        </p:nvSpPr>
        <p:spPr>
          <a:xfrm>
            <a:off x="179555" y="23425"/>
            <a:ext cx="160107" cy="670568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6915" y="900834"/>
            <a:ext cx="1019195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Mở rộng com pa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 thước kẻ,</a:t>
            </a:r>
            <a:r>
              <a:rPr lang="en-US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vi-VN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bán kính hình tròn</a:t>
            </a:r>
            <a:r>
              <a:rPr lang="en-US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2cm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2191" t="12921" b="51124"/>
          <a:stretch/>
        </p:blipFill>
        <p:spPr>
          <a:xfrm>
            <a:off x="1705378" y="5795990"/>
            <a:ext cx="4454790" cy="990498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412008" y="2831294"/>
            <a:ext cx="2979519" cy="5811096"/>
            <a:chOff x="227168" y="1077408"/>
            <a:chExt cx="2998081" cy="5811096"/>
          </a:xfrm>
        </p:grpSpPr>
        <p:grpSp>
          <p:nvGrpSpPr>
            <p:cNvPr id="8" name="Group 7"/>
            <p:cNvGrpSpPr/>
            <p:nvPr/>
          </p:nvGrpSpPr>
          <p:grpSpPr>
            <a:xfrm rot="10800000">
              <a:off x="2989086" y="3204843"/>
              <a:ext cx="236163" cy="804204"/>
              <a:chOff x="4333741" y="824248"/>
              <a:chExt cx="746974" cy="3741315"/>
            </a:xfrm>
          </p:grpSpPr>
          <p:grpSp>
            <p:nvGrpSpPr>
              <p:cNvPr id="17" name="Group 16"/>
              <p:cNvGrpSpPr/>
              <p:nvPr/>
            </p:nvGrpSpPr>
            <p:grpSpPr>
              <a:xfrm rot="5400000">
                <a:off x="3760631" y="3013659"/>
                <a:ext cx="1893194" cy="746974"/>
                <a:chOff x="4082603" y="1828801"/>
                <a:chExt cx="1455312" cy="1120461"/>
              </a:xfrm>
            </p:grpSpPr>
            <p:sp>
              <p:nvSpPr>
                <p:cNvPr id="22" name="Rectangle 21"/>
                <p:cNvSpPr/>
                <p:nvPr/>
              </p:nvSpPr>
              <p:spPr>
                <a:xfrm>
                  <a:off x="4082603" y="2575775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4082603" y="2202288"/>
                  <a:ext cx="1455312" cy="373487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4082603" y="1828801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</p:grpSp>
          <p:sp>
            <p:nvSpPr>
              <p:cNvPr id="18" name="Oval 17"/>
              <p:cNvSpPr/>
              <p:nvPr/>
            </p:nvSpPr>
            <p:spPr>
              <a:xfrm>
                <a:off x="4333741" y="4101923"/>
                <a:ext cx="746974" cy="46364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4532289" y="4172757"/>
                <a:ext cx="349878" cy="321972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20" name="Isosceles Triangle 19"/>
              <p:cNvSpPr/>
              <p:nvPr/>
            </p:nvSpPr>
            <p:spPr>
              <a:xfrm>
                <a:off x="4333741" y="824248"/>
                <a:ext cx="746974" cy="1616300"/>
              </a:xfrm>
              <a:prstGeom prst="triangl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21" name="Isosceles Triangle 20"/>
              <p:cNvSpPr/>
              <p:nvPr/>
            </p:nvSpPr>
            <p:spPr>
              <a:xfrm>
                <a:off x="4532289" y="824248"/>
                <a:ext cx="349878" cy="734096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227168" y="1077408"/>
              <a:ext cx="2880000" cy="5811096"/>
              <a:chOff x="227168" y="1077408"/>
              <a:chExt cx="2880000" cy="5811096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1667168" y="1077408"/>
                <a:ext cx="1440000" cy="2880000"/>
                <a:chOff x="3013658" y="653603"/>
                <a:chExt cx="1700013" cy="5038860"/>
              </a:xfrm>
            </p:grpSpPr>
            <p:sp>
              <p:nvSpPr>
                <p:cNvPr id="12" name="Isosceles Triangle 4"/>
                <p:cNvSpPr/>
                <p:nvPr/>
              </p:nvSpPr>
              <p:spPr>
                <a:xfrm>
                  <a:off x="3013658" y="1352283"/>
                  <a:ext cx="1700013" cy="4340180"/>
                </a:xfrm>
                <a:custGeom>
                  <a:avLst/>
                  <a:gdLst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0 w 1700012"/>
                    <a:gd name="connsiteY3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940158 w 1700012"/>
                    <a:gd name="connsiteY3" fmla="*/ 434018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71289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51970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0012" h="4340180">
                      <a:moveTo>
                        <a:pt x="0" y="4340180"/>
                      </a:moveTo>
                      <a:lnTo>
                        <a:pt x="850006" y="0"/>
                      </a:lnTo>
                      <a:lnTo>
                        <a:pt x="1700012" y="4340180"/>
                      </a:lnTo>
                      <a:lnTo>
                        <a:pt x="850006" y="940157"/>
                      </a:lnTo>
                      <a:cubicBezTo>
                        <a:pt x="613893" y="2086377"/>
                        <a:pt x="287628" y="3335628"/>
                        <a:pt x="0" y="434018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grpSp>
              <p:nvGrpSpPr>
                <p:cNvPr id="13" name="Group 12"/>
                <p:cNvGrpSpPr/>
                <p:nvPr/>
              </p:nvGrpSpPr>
              <p:grpSpPr>
                <a:xfrm>
                  <a:off x="3509492" y="653603"/>
                  <a:ext cx="708340" cy="1397358"/>
                  <a:chOff x="5589430" y="605308"/>
                  <a:chExt cx="888642" cy="1719327"/>
                </a:xfrm>
              </p:grpSpPr>
              <p:sp>
                <p:nvSpPr>
                  <p:cNvPr id="14" name="Rounded Rectangle 13"/>
                  <p:cNvSpPr/>
                  <p:nvPr/>
                </p:nvSpPr>
                <p:spPr>
                  <a:xfrm>
                    <a:off x="5834129" y="605308"/>
                    <a:ext cx="399245" cy="1146219"/>
                  </a:xfrm>
                  <a:prstGeom prst="roundRect">
                    <a:avLst/>
                  </a:prstGeom>
                  <a:solidFill>
                    <a:srgbClr val="0070C0"/>
                  </a:solidFill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5" name="Rounded Rectangle 14"/>
                  <p:cNvSpPr/>
                  <p:nvPr/>
                </p:nvSpPr>
                <p:spPr>
                  <a:xfrm>
                    <a:off x="5589430" y="1423114"/>
                    <a:ext cx="888642" cy="901521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6" name="Oval 15"/>
                  <p:cNvSpPr/>
                  <p:nvPr/>
                </p:nvSpPr>
                <p:spPr>
                  <a:xfrm>
                    <a:off x="5686021" y="1535803"/>
                    <a:ext cx="695460" cy="676141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11" name="Rectangle 10"/>
              <p:cNvSpPr/>
              <p:nvPr/>
            </p:nvSpPr>
            <p:spPr>
              <a:xfrm>
                <a:off x="227168" y="4008504"/>
                <a:ext cx="2880000" cy="288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7555" y="109218"/>
            <a:ext cx="7254607" cy="584775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2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32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2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tròn</a:t>
            </a:r>
            <a:r>
              <a:rPr lang="vi-VN" altLang="en-US" sz="3200" b="1" dirty="0">
                <a:solidFill>
                  <a:srgbClr val="002060"/>
                </a:solidFill>
                <a:latin typeface="Cambria" panose="02040503050406030204" pitchFamily="18" charset="0"/>
              </a:rPr>
              <a:t> tâm I, bán kính 2 cm.</a:t>
            </a:r>
            <a:endParaRPr lang="en-US" altLang="en-US" sz="32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1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6859878" y="3921133"/>
            <a:ext cx="192408" cy="175220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4" name="Oval 23"/>
          <p:cNvSpPr/>
          <p:nvPr/>
        </p:nvSpPr>
        <p:spPr>
          <a:xfrm>
            <a:off x="5484887" y="2606513"/>
            <a:ext cx="2880000" cy="2880000"/>
          </a:xfrm>
          <a:prstGeom prst="ellipse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30" name="Group 29"/>
          <p:cNvGrpSpPr/>
          <p:nvPr/>
        </p:nvGrpSpPr>
        <p:grpSpPr>
          <a:xfrm>
            <a:off x="393446" y="2831294"/>
            <a:ext cx="2998081" cy="5811096"/>
            <a:chOff x="227168" y="1077408"/>
            <a:chExt cx="2998081" cy="5811096"/>
          </a:xfrm>
        </p:grpSpPr>
        <p:grpSp>
          <p:nvGrpSpPr>
            <p:cNvPr id="14" name="Group 13"/>
            <p:cNvGrpSpPr/>
            <p:nvPr/>
          </p:nvGrpSpPr>
          <p:grpSpPr>
            <a:xfrm rot="10800000">
              <a:off x="2989086" y="3204843"/>
              <a:ext cx="236163" cy="804204"/>
              <a:chOff x="4333741" y="824248"/>
              <a:chExt cx="746974" cy="3741315"/>
            </a:xfrm>
          </p:grpSpPr>
          <p:grpSp>
            <p:nvGrpSpPr>
              <p:cNvPr id="15" name="Group 14"/>
              <p:cNvGrpSpPr/>
              <p:nvPr/>
            </p:nvGrpSpPr>
            <p:grpSpPr>
              <a:xfrm rot="5400000">
                <a:off x="3760631" y="3013659"/>
                <a:ext cx="1893194" cy="746974"/>
                <a:chOff x="4082603" y="1828801"/>
                <a:chExt cx="1455312" cy="1120461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4082603" y="2575775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4082603" y="2202288"/>
                  <a:ext cx="1455312" cy="373487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4082603" y="1828801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</p:grpSp>
          <p:sp>
            <p:nvSpPr>
              <p:cNvPr id="16" name="Oval 15"/>
              <p:cNvSpPr/>
              <p:nvPr/>
            </p:nvSpPr>
            <p:spPr>
              <a:xfrm>
                <a:off x="4333741" y="4101923"/>
                <a:ext cx="746974" cy="46364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4532289" y="4172757"/>
                <a:ext cx="349878" cy="321972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>
                <a:off x="4333741" y="824248"/>
                <a:ext cx="746974" cy="1616300"/>
              </a:xfrm>
              <a:prstGeom prst="triangl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9" name="Isosceles Triangle 18"/>
              <p:cNvSpPr/>
              <p:nvPr/>
            </p:nvSpPr>
            <p:spPr>
              <a:xfrm>
                <a:off x="4532289" y="824248"/>
                <a:ext cx="349878" cy="734096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227168" y="1077408"/>
              <a:ext cx="2880000" cy="5811096"/>
              <a:chOff x="227168" y="1077408"/>
              <a:chExt cx="2880000" cy="5811096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1667168" y="1077408"/>
                <a:ext cx="1440000" cy="2880000"/>
                <a:chOff x="3013658" y="653603"/>
                <a:chExt cx="1700013" cy="5038860"/>
              </a:xfrm>
            </p:grpSpPr>
            <p:sp>
              <p:nvSpPr>
                <p:cNvPr id="6" name="Isosceles Triangle 4"/>
                <p:cNvSpPr/>
                <p:nvPr/>
              </p:nvSpPr>
              <p:spPr>
                <a:xfrm>
                  <a:off x="3013658" y="1352283"/>
                  <a:ext cx="1700013" cy="4340180"/>
                </a:xfrm>
                <a:custGeom>
                  <a:avLst/>
                  <a:gdLst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0 w 1700012"/>
                    <a:gd name="connsiteY3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940158 w 1700012"/>
                    <a:gd name="connsiteY3" fmla="*/ 434018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71289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51970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0012" h="4340180">
                      <a:moveTo>
                        <a:pt x="0" y="4340180"/>
                      </a:moveTo>
                      <a:lnTo>
                        <a:pt x="850006" y="0"/>
                      </a:lnTo>
                      <a:lnTo>
                        <a:pt x="1700012" y="4340180"/>
                      </a:lnTo>
                      <a:lnTo>
                        <a:pt x="850006" y="940157"/>
                      </a:lnTo>
                      <a:cubicBezTo>
                        <a:pt x="613893" y="2086377"/>
                        <a:pt x="287628" y="3335628"/>
                        <a:pt x="0" y="434018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grpSp>
              <p:nvGrpSpPr>
                <p:cNvPr id="7" name="Group 6"/>
                <p:cNvGrpSpPr/>
                <p:nvPr/>
              </p:nvGrpSpPr>
              <p:grpSpPr>
                <a:xfrm>
                  <a:off x="3509492" y="653603"/>
                  <a:ext cx="708340" cy="1397358"/>
                  <a:chOff x="5589430" y="605308"/>
                  <a:chExt cx="888642" cy="1719327"/>
                </a:xfrm>
              </p:grpSpPr>
              <p:sp>
                <p:nvSpPr>
                  <p:cNvPr id="8" name="Rounded Rectangle 7"/>
                  <p:cNvSpPr/>
                  <p:nvPr/>
                </p:nvSpPr>
                <p:spPr>
                  <a:xfrm>
                    <a:off x="5834129" y="605308"/>
                    <a:ext cx="399245" cy="1146219"/>
                  </a:xfrm>
                  <a:prstGeom prst="roundRect">
                    <a:avLst/>
                  </a:prstGeom>
                  <a:solidFill>
                    <a:srgbClr val="0070C0"/>
                  </a:solidFill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9" name="Rounded Rectangle 8"/>
                  <p:cNvSpPr/>
                  <p:nvPr/>
                </p:nvSpPr>
                <p:spPr>
                  <a:xfrm>
                    <a:off x="5589430" y="1423114"/>
                    <a:ext cx="888642" cy="901521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0" name="Oval 9"/>
                  <p:cNvSpPr/>
                  <p:nvPr/>
                </p:nvSpPr>
                <p:spPr>
                  <a:xfrm>
                    <a:off x="5686021" y="1535803"/>
                    <a:ext cx="695460" cy="676141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28" name="Rectangle 27"/>
              <p:cNvSpPr/>
              <p:nvPr/>
            </p:nvSpPr>
            <p:spPr>
              <a:xfrm>
                <a:off x="227168" y="4008504"/>
                <a:ext cx="2880000" cy="288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</p:grpSp>
      <p:cxnSp>
        <p:nvCxnSpPr>
          <p:cNvPr id="31" name="Straight Connector 30"/>
          <p:cNvCxnSpPr/>
          <p:nvPr/>
        </p:nvCxnSpPr>
        <p:spPr>
          <a:xfrm flipV="1">
            <a:off x="6924887" y="4026016"/>
            <a:ext cx="1442727" cy="32293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163516" y="3521223"/>
            <a:ext cx="801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2cm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665483" y="4008743"/>
            <a:ext cx="3850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33" name="TextBox 1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021" y="111211"/>
            <a:ext cx="851469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600" b="1" u="sng" dirty="0">
                <a:latin typeface="Cambria" panose="02040503050406030204" pitchFamily="18" charset="0"/>
              </a:rPr>
              <a:t>Bước 2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.</a:t>
            </a:r>
            <a:r>
              <a:rPr lang="vi-VN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Đánh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dấu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tâm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I </a:t>
            </a:r>
          </a:p>
        </p:txBody>
      </p:sp>
      <p:sp>
        <p:nvSpPr>
          <p:cNvPr id="34" name="TextBox 1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3966" y="5669368"/>
            <a:ext cx="5631504" cy="954107"/>
          </a:xfrm>
          <a:prstGeom prst="rect">
            <a:avLst/>
          </a:prstGeom>
          <a:solidFill>
            <a:srgbClr val="FF99FF"/>
          </a:solidFill>
          <a:ln>
            <a:noFill/>
          </a:ln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2800" b="1" dirty="0">
                <a:solidFill>
                  <a:srgbClr val="002060"/>
                </a:solidFill>
                <a:latin typeface="Cambria" panose="02040503050406030204" pitchFamily="18" charset="0"/>
              </a:rPr>
              <a:t>Độ dài đường kính của hình tròn tâm I là bao nhiêu ?</a:t>
            </a:r>
            <a:endParaRPr lang="en-US" altLang="en-US" sz="28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sp>
        <p:nvSpPr>
          <p:cNvPr id="35" name="TextBox 1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4261" y="5657558"/>
            <a:ext cx="4102444" cy="954107"/>
          </a:xfrm>
          <a:prstGeom prst="rect">
            <a:avLst/>
          </a:prstGeom>
          <a:solidFill>
            <a:srgbClr val="F0FB65"/>
          </a:solidFill>
          <a:ln>
            <a:noFill/>
          </a:ln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 dài đường kính </a:t>
            </a:r>
            <a:r>
              <a:rPr lang="vi-VN" alt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 hình tròn tâm I là </a:t>
            </a:r>
            <a:r>
              <a:rPr lang="vi-VN" alt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cm.</a:t>
            </a:r>
            <a:endParaRPr lang="en-US" alt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5906653" y="2987665"/>
            <a:ext cx="2036468" cy="2036468"/>
          </a:xfrm>
          <a:prstGeom prst="line">
            <a:avLst/>
          </a:prstGeom>
          <a:ln w="19050">
            <a:solidFill>
              <a:srgbClr val="32920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 rot="18942083">
            <a:off x="5933350" y="3902365"/>
            <a:ext cx="850453" cy="42263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cm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3446" y="991380"/>
            <a:ext cx="112960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b="1" u="sng" dirty="0" err="1">
                <a:latin typeface="Cambria" panose="02040503050406030204" pitchFamily="18" charset="0"/>
              </a:rPr>
              <a:t>Bước</a:t>
            </a:r>
            <a:r>
              <a:rPr lang="en-US" altLang="en-US" sz="3600" b="1" u="sng" dirty="0">
                <a:latin typeface="Cambria" panose="02040503050406030204" pitchFamily="18" charset="0"/>
              </a:rPr>
              <a:t> 3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. 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Đặt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đầu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nhọn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của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com pa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vào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đúng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tâm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I,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cầm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và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quay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đầu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chì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một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vòng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theo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chiều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kim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đồng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hồ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.</a:t>
            </a:r>
            <a:endParaRPr lang="en-US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248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654"/>
    </mc:Choice>
    <mc:Fallback xmlns="">
      <p:transition spd="slow" advTm="3165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0.41471 -0.2506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29" y="-1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31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4" grpId="0" animBg="1"/>
      <p:bldP spid="32" grpId="0"/>
      <p:bldP spid="27" grpId="0"/>
      <p:bldP spid="33" grpId="0"/>
      <p:bldP spid="34" grpId="0" animBg="1"/>
      <p:bldP spid="34" grpId="1" animBg="1"/>
      <p:bldP spid="35" grpId="0" animBg="1"/>
      <p:bldP spid="3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7536" y="550727"/>
            <a:ext cx="4893276" cy="646331"/>
          </a:xfrm>
          <a:prstGeom prst="rect">
            <a:avLst/>
          </a:prstGeom>
          <a:solidFill>
            <a:srgbClr val="62ED2B"/>
          </a:solidFill>
          <a:ln>
            <a:noFill/>
          </a:ln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Các</a:t>
            </a:r>
            <a:r>
              <a:rPr lang="en-US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bước</a:t>
            </a:r>
            <a:r>
              <a:rPr lang="en-US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C00000"/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:</a:t>
            </a:r>
          </a:p>
        </p:txBody>
      </p:sp>
      <p:sp>
        <p:nvSpPr>
          <p:cNvPr id="3" name="Rectangle: Rounded Corners 16">
            <a:extLst>
              <a:ext uri="{FF2B5EF4-FFF2-40B4-BE49-F238E27FC236}">
                <a16:creationId xmlns:a16="http://schemas.microsoft.com/office/drawing/2014/main" id="{AEEE3E74-31A9-488B-86A4-1BF508D1C5B0}"/>
              </a:ext>
            </a:extLst>
          </p:cNvPr>
          <p:cNvSpPr/>
          <p:nvPr/>
        </p:nvSpPr>
        <p:spPr>
          <a:xfrm>
            <a:off x="4176585" y="539210"/>
            <a:ext cx="91094" cy="670568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61535" y="1495169"/>
            <a:ext cx="97371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200" b="1" u="sng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3200" b="1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3200" b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vi-VN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Xác định độ dài bán kính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alt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 pa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1161535" y="2723705"/>
            <a:ext cx="67492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200" b="1" u="sng" dirty="0">
                <a:latin typeface="+mj-lt"/>
              </a:rPr>
              <a:t>Bước </a:t>
            </a:r>
            <a:r>
              <a:rPr lang="en-US" altLang="en-US" sz="3200" b="1" u="sng" dirty="0">
                <a:latin typeface="+mj-lt"/>
              </a:rPr>
              <a:t>2. 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61535" y="3914185"/>
            <a:ext cx="942391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200" b="1" u="sng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3200" b="1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Vẽ hình tròn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com pa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chì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altLang="en-US" sz="32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28551" y="2723704"/>
            <a:ext cx="76568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200" b="1" dirty="0" err="1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altLang="en-US" sz="3200" b="1" dirty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b="1" dirty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altLang="en-US" sz="3200" b="1" dirty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3200" b="1" dirty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sz="3200" b="1" dirty="0">
                <a:solidFill>
                  <a:srgbClr val="5B9BD5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4449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AC0B0B-E057-467D-B817-1A5BA5A5B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8892" y="182780"/>
            <a:ext cx="1046070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Nêu</a:t>
            </a:r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tên</a:t>
            </a:r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các</a:t>
            </a:r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bán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đường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có</a:t>
            </a:r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trong</a:t>
            </a:r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mỗi</a:t>
            </a:r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0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:</a:t>
            </a:r>
          </a:p>
        </p:txBody>
      </p:sp>
      <p:sp>
        <p:nvSpPr>
          <p:cNvPr id="3" name="Rectangle: Rounded Corners 14">
            <a:extLst>
              <a:ext uri="{FF2B5EF4-FFF2-40B4-BE49-F238E27FC236}">
                <a16:creationId xmlns:a16="http://schemas.microsoft.com/office/drawing/2014/main" id="{2665E250-1D2A-40E3-A077-065CF9CACDB3}"/>
              </a:ext>
            </a:extLst>
          </p:cNvPr>
          <p:cNvSpPr/>
          <p:nvPr/>
        </p:nvSpPr>
        <p:spPr>
          <a:xfrm>
            <a:off x="0" y="369175"/>
            <a:ext cx="1578892" cy="602375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000" b="1" kern="0" dirty="0" err="1">
                <a:solidFill>
                  <a:schemeClr val="tx1"/>
                </a:solidFill>
                <a:latin typeface="Calibri" panose="020F0502020204030204"/>
                <a:sym typeface="Arial"/>
              </a:rPr>
              <a:t>Bài</a:t>
            </a:r>
            <a:r>
              <a:rPr lang="en-US" sz="4000" b="1" kern="0" dirty="0">
                <a:solidFill>
                  <a:schemeClr val="tx1"/>
                </a:solidFill>
                <a:latin typeface="Calibri" panose="020F0502020204030204"/>
                <a:sym typeface="Arial"/>
              </a:rPr>
              <a:t> 1 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2495550" y="2017137"/>
            <a:ext cx="2601454" cy="2480219"/>
            <a:chOff x="1943099" y="1902837"/>
            <a:chExt cx="2628901" cy="2783463"/>
          </a:xfrm>
        </p:grpSpPr>
        <p:grpSp>
          <p:nvGrpSpPr>
            <p:cNvPr id="4" name="Group 3"/>
            <p:cNvGrpSpPr/>
            <p:nvPr/>
          </p:nvGrpSpPr>
          <p:grpSpPr>
            <a:xfrm>
              <a:off x="1943099" y="1902837"/>
              <a:ext cx="2628901" cy="2783463"/>
              <a:chOff x="3867149" y="1555750"/>
              <a:chExt cx="2162233" cy="2127596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3867149" y="1555750"/>
                <a:ext cx="2162233" cy="2127596"/>
              </a:xfrm>
              <a:prstGeom prst="ellipse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4933212" y="2603296"/>
                <a:ext cx="30106" cy="29624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cxnSp>
          <p:nvCxnSpPr>
            <p:cNvPr id="16" name="Straight Connector 15"/>
            <p:cNvCxnSpPr>
              <a:stCxn id="5" idx="0"/>
              <a:endCxn id="5" idx="4"/>
            </p:cNvCxnSpPr>
            <p:nvPr/>
          </p:nvCxnSpPr>
          <p:spPr>
            <a:xfrm>
              <a:off x="3257550" y="1902837"/>
              <a:ext cx="0" cy="2783463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5" idx="2"/>
              <a:endCxn id="5" idx="6"/>
            </p:cNvCxnSpPr>
            <p:nvPr/>
          </p:nvCxnSpPr>
          <p:spPr>
            <a:xfrm>
              <a:off x="1943099" y="3294569"/>
              <a:ext cx="2628901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7361697" y="2034631"/>
            <a:ext cx="2601454" cy="2480219"/>
            <a:chOff x="6809246" y="1920331"/>
            <a:chExt cx="2628901" cy="2783463"/>
          </a:xfrm>
        </p:grpSpPr>
        <p:grpSp>
          <p:nvGrpSpPr>
            <p:cNvPr id="12" name="Group 11"/>
            <p:cNvGrpSpPr/>
            <p:nvPr/>
          </p:nvGrpSpPr>
          <p:grpSpPr>
            <a:xfrm>
              <a:off x="6809246" y="1920331"/>
              <a:ext cx="2628901" cy="2783463"/>
              <a:chOff x="3867149" y="1555750"/>
              <a:chExt cx="2162233" cy="2127596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3867149" y="1555750"/>
                <a:ext cx="2162233" cy="2127596"/>
              </a:xfrm>
              <a:prstGeom prst="ellipse">
                <a:avLst/>
              </a:prstGeom>
              <a:ln w="38100"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4933212" y="2603296"/>
                <a:ext cx="30106" cy="29624"/>
              </a:xfrm>
              <a:prstGeom prst="ellips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</p:grpSp>
        <p:cxnSp>
          <p:nvCxnSpPr>
            <p:cNvPr id="23" name="Straight Connector 22"/>
            <p:cNvCxnSpPr/>
            <p:nvPr/>
          </p:nvCxnSpPr>
          <p:spPr>
            <a:xfrm flipV="1">
              <a:off x="6953250" y="2686050"/>
              <a:ext cx="2305050" cy="12573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7029450" y="2509510"/>
              <a:ext cx="1188748" cy="217679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3748656" y="3172455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182415" y="2202758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38979" y="1511411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549566" y="4438260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964409" y="3041414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130340" y="3008404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00583" y="2848902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841958" y="2362200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020947" y="3562310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96073" y="4462280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75298" y="1556427"/>
            <a:ext cx="696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299540" y="1460722"/>
            <a:ext cx="696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43" name="Arc 42"/>
          <p:cNvSpPr/>
          <p:nvPr/>
        </p:nvSpPr>
        <p:spPr>
          <a:xfrm rot="19564608">
            <a:off x="2194721" y="2983804"/>
            <a:ext cx="1686842" cy="1301234"/>
          </a:xfrm>
          <a:prstGeom prst="arc">
            <a:avLst>
              <a:gd name="adj1" fmla="val 14886926"/>
              <a:gd name="adj2" fmla="val 680386"/>
            </a:avLst>
          </a:prstGeom>
          <a:ln w="28575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c 44"/>
          <p:cNvSpPr/>
          <p:nvPr/>
        </p:nvSpPr>
        <p:spPr>
          <a:xfrm rot="9393942">
            <a:off x="2392859" y="1341361"/>
            <a:ext cx="2937203" cy="2607194"/>
          </a:xfrm>
          <a:prstGeom prst="arc">
            <a:avLst>
              <a:gd name="adj1" fmla="val 13800997"/>
              <a:gd name="adj2" fmla="val 21531275"/>
            </a:avLst>
          </a:prstGeom>
          <a:ln w="3492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ubtitle 2"/>
          <p:cNvSpPr txBox="1">
            <a:spLocks/>
          </p:cNvSpPr>
          <p:nvPr/>
        </p:nvSpPr>
        <p:spPr>
          <a:xfrm>
            <a:off x="-266700" y="5313339"/>
            <a:ext cx="7505700" cy="63092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: OM, ON, OP, OQ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7" name="Subtitle 2"/>
          <p:cNvSpPr txBox="1">
            <a:spLocks/>
          </p:cNvSpPr>
          <p:nvPr/>
        </p:nvSpPr>
        <p:spPr>
          <a:xfrm>
            <a:off x="-281552" y="5923649"/>
            <a:ext cx="7505700" cy="63092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: MN, PQ. </a:t>
            </a:r>
          </a:p>
        </p:txBody>
      </p:sp>
      <p:sp>
        <p:nvSpPr>
          <p:cNvPr id="48" name="Subtitle 2"/>
          <p:cNvSpPr txBox="1">
            <a:spLocks/>
          </p:cNvSpPr>
          <p:nvPr/>
        </p:nvSpPr>
        <p:spPr>
          <a:xfrm>
            <a:off x="6276973" y="5233777"/>
            <a:ext cx="7505700" cy="63092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: OA, OB.</a:t>
            </a:r>
          </a:p>
        </p:txBody>
      </p:sp>
      <p:sp>
        <p:nvSpPr>
          <p:cNvPr id="49" name="Subtitle 2"/>
          <p:cNvSpPr txBox="1">
            <a:spLocks/>
          </p:cNvSpPr>
          <p:nvPr/>
        </p:nvSpPr>
        <p:spPr>
          <a:xfrm>
            <a:off x="6276973" y="5826157"/>
            <a:ext cx="7505700" cy="63092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: AB.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974762" y="3498841"/>
            <a:ext cx="5727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9303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268"/>
    </mc:Choice>
    <mc:Fallback xmlns="">
      <p:transition spd="slow" advTm="1362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5" grpId="0" animBg="1"/>
      <p:bldP spid="46" grpId="0"/>
      <p:bldP spid="47" grpId="0"/>
      <p:bldP spid="48" grpId="0"/>
      <p:bldP spid="4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/>
          <p:cNvSpPr/>
          <p:nvPr/>
        </p:nvSpPr>
        <p:spPr>
          <a:xfrm>
            <a:off x="6892382" y="2697334"/>
            <a:ext cx="192408" cy="175220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l="12191" t="12921" b="51124"/>
          <a:stretch/>
        </p:blipFill>
        <p:spPr>
          <a:xfrm>
            <a:off x="1796568" y="4590230"/>
            <a:ext cx="4384776" cy="990498"/>
          </a:xfrm>
          <a:prstGeom prst="rect">
            <a:avLst/>
          </a:prstGeom>
        </p:spPr>
      </p:pic>
      <p:sp>
        <p:nvSpPr>
          <p:cNvPr id="24" name="Oval 23"/>
          <p:cNvSpPr/>
          <p:nvPr/>
        </p:nvSpPr>
        <p:spPr>
          <a:xfrm>
            <a:off x="5517391" y="1382714"/>
            <a:ext cx="2880000" cy="2880000"/>
          </a:xfrm>
          <a:prstGeom prst="ellipse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30" name="Group 29"/>
          <p:cNvGrpSpPr/>
          <p:nvPr/>
        </p:nvGrpSpPr>
        <p:grpSpPr>
          <a:xfrm>
            <a:off x="425950" y="1607495"/>
            <a:ext cx="2998081" cy="5811096"/>
            <a:chOff x="227168" y="1077408"/>
            <a:chExt cx="2998081" cy="5811096"/>
          </a:xfrm>
        </p:grpSpPr>
        <p:grpSp>
          <p:nvGrpSpPr>
            <p:cNvPr id="14" name="Group 13"/>
            <p:cNvGrpSpPr/>
            <p:nvPr/>
          </p:nvGrpSpPr>
          <p:grpSpPr>
            <a:xfrm rot="10800000">
              <a:off x="2989086" y="3204843"/>
              <a:ext cx="236163" cy="804204"/>
              <a:chOff x="4333741" y="824248"/>
              <a:chExt cx="746974" cy="3741315"/>
            </a:xfrm>
          </p:grpSpPr>
          <p:grpSp>
            <p:nvGrpSpPr>
              <p:cNvPr id="15" name="Group 14"/>
              <p:cNvGrpSpPr/>
              <p:nvPr/>
            </p:nvGrpSpPr>
            <p:grpSpPr>
              <a:xfrm rot="5400000">
                <a:off x="3760631" y="3013659"/>
                <a:ext cx="1893194" cy="746974"/>
                <a:chOff x="4082603" y="1828801"/>
                <a:chExt cx="1455312" cy="1120461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4082603" y="2575775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4082603" y="2202288"/>
                  <a:ext cx="1455312" cy="373487"/>
                </a:xfrm>
                <a:prstGeom prst="rect">
                  <a:avLst/>
                </a:prstGeom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4082603" y="1828801"/>
                  <a:ext cx="1455312" cy="373487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</p:grpSp>
          <p:sp>
            <p:nvSpPr>
              <p:cNvPr id="16" name="Oval 15"/>
              <p:cNvSpPr/>
              <p:nvPr/>
            </p:nvSpPr>
            <p:spPr>
              <a:xfrm>
                <a:off x="4333741" y="4101923"/>
                <a:ext cx="746974" cy="463640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4532289" y="4172757"/>
                <a:ext cx="349878" cy="321972"/>
              </a:xfrm>
              <a:prstGeom prst="ellipse">
                <a:avLst/>
              </a:prstGeom>
              <a:solidFill>
                <a:schemeClr val="accent4">
                  <a:lumMod val="5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8" name="Isosceles Triangle 17"/>
              <p:cNvSpPr/>
              <p:nvPr/>
            </p:nvSpPr>
            <p:spPr>
              <a:xfrm>
                <a:off x="4333741" y="824248"/>
                <a:ext cx="746974" cy="1616300"/>
              </a:xfrm>
              <a:prstGeom prst="triangl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  <p:sp>
            <p:nvSpPr>
              <p:cNvPr id="19" name="Isosceles Triangle 18"/>
              <p:cNvSpPr/>
              <p:nvPr/>
            </p:nvSpPr>
            <p:spPr>
              <a:xfrm>
                <a:off x="4532289" y="824248"/>
                <a:ext cx="349878" cy="734096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227168" y="1077408"/>
              <a:ext cx="2880000" cy="5811096"/>
              <a:chOff x="227168" y="1077408"/>
              <a:chExt cx="2880000" cy="5811096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1667168" y="1077408"/>
                <a:ext cx="1440000" cy="2880000"/>
                <a:chOff x="3013658" y="653603"/>
                <a:chExt cx="1700013" cy="5038860"/>
              </a:xfrm>
            </p:grpSpPr>
            <p:sp>
              <p:nvSpPr>
                <p:cNvPr id="6" name="Isosceles Triangle 4"/>
                <p:cNvSpPr/>
                <p:nvPr/>
              </p:nvSpPr>
              <p:spPr>
                <a:xfrm>
                  <a:off x="3013658" y="1352283"/>
                  <a:ext cx="1700013" cy="4340180"/>
                </a:xfrm>
                <a:custGeom>
                  <a:avLst/>
                  <a:gdLst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0 w 1700012"/>
                    <a:gd name="connsiteY3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940158 w 1700012"/>
                    <a:gd name="connsiteY3" fmla="*/ 434018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71289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51970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0012" h="4340180">
                      <a:moveTo>
                        <a:pt x="0" y="4340180"/>
                      </a:moveTo>
                      <a:lnTo>
                        <a:pt x="850006" y="0"/>
                      </a:lnTo>
                      <a:lnTo>
                        <a:pt x="1700012" y="4340180"/>
                      </a:lnTo>
                      <a:lnTo>
                        <a:pt x="850006" y="940157"/>
                      </a:lnTo>
                      <a:cubicBezTo>
                        <a:pt x="613893" y="2086377"/>
                        <a:pt x="287628" y="3335628"/>
                        <a:pt x="0" y="434018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grpSp>
              <p:nvGrpSpPr>
                <p:cNvPr id="7" name="Group 6"/>
                <p:cNvGrpSpPr/>
                <p:nvPr/>
              </p:nvGrpSpPr>
              <p:grpSpPr>
                <a:xfrm>
                  <a:off x="3509492" y="653603"/>
                  <a:ext cx="708340" cy="1397358"/>
                  <a:chOff x="5589430" y="605308"/>
                  <a:chExt cx="888642" cy="1719327"/>
                </a:xfrm>
              </p:grpSpPr>
              <p:sp>
                <p:nvSpPr>
                  <p:cNvPr id="8" name="Rounded Rectangle 7"/>
                  <p:cNvSpPr/>
                  <p:nvPr/>
                </p:nvSpPr>
                <p:spPr>
                  <a:xfrm>
                    <a:off x="5834129" y="605308"/>
                    <a:ext cx="399245" cy="1146219"/>
                  </a:xfrm>
                  <a:prstGeom prst="roundRect">
                    <a:avLst/>
                  </a:prstGeom>
                  <a:solidFill>
                    <a:srgbClr val="0070C0"/>
                  </a:solidFill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9" name="Rounded Rectangle 8"/>
                  <p:cNvSpPr/>
                  <p:nvPr/>
                </p:nvSpPr>
                <p:spPr>
                  <a:xfrm>
                    <a:off x="5589430" y="1423114"/>
                    <a:ext cx="888642" cy="901521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0" name="Oval 9"/>
                  <p:cNvSpPr/>
                  <p:nvPr/>
                </p:nvSpPr>
                <p:spPr>
                  <a:xfrm>
                    <a:off x="5686021" y="1535803"/>
                    <a:ext cx="695460" cy="676141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sp>
            <p:nvSpPr>
              <p:cNvPr id="28" name="Rectangle 27"/>
              <p:cNvSpPr/>
              <p:nvPr/>
            </p:nvSpPr>
            <p:spPr>
              <a:xfrm>
                <a:off x="227168" y="4008504"/>
                <a:ext cx="2880000" cy="2880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/>
              </a:p>
            </p:txBody>
          </p:sp>
        </p:grpSp>
      </p:grpSp>
      <p:cxnSp>
        <p:nvCxnSpPr>
          <p:cNvPr id="31" name="Straight Connector 30"/>
          <p:cNvCxnSpPr/>
          <p:nvPr/>
        </p:nvCxnSpPr>
        <p:spPr>
          <a:xfrm flipV="1">
            <a:off x="6957391" y="2802217"/>
            <a:ext cx="1442727" cy="32293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257552" y="2278997"/>
            <a:ext cx="801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2cm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FAC0B0B-E057-467D-B817-1A5BA5A5B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8892" y="182780"/>
            <a:ext cx="1046070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Em</a:t>
            </a: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hãy</a:t>
            </a: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có</a:t>
            </a: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:</a:t>
            </a:r>
          </a:p>
          <a:p>
            <a:pPr marL="742950" indent="-742950" defTabSz="1219139">
              <a:lnSpc>
                <a:spcPct val="100000"/>
              </a:lnSpc>
              <a:spcBef>
                <a:spcPct val="0"/>
              </a:spcBef>
              <a:buAutoNum type="alphaLcParenR"/>
              <a:defRPr/>
            </a:pPr>
            <a:r>
              <a:rPr lang="en-US" altLang="en-US" sz="36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Tâm</a:t>
            </a:r>
            <a:r>
              <a:rPr lang="en-US" altLang="en-US" sz="3600" b="1" dirty="0">
                <a:solidFill>
                  <a:srgbClr val="002060"/>
                </a:solidFill>
                <a:latin typeface="Cambria" panose="02040503050406030204" pitchFamily="18" charset="0"/>
              </a:rPr>
              <a:t> O, </a:t>
            </a:r>
            <a:r>
              <a:rPr lang="en-US" altLang="en-US" sz="36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bán</a:t>
            </a:r>
            <a:r>
              <a:rPr lang="en-US" altLang="en-US" sz="36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3600" b="1" dirty="0">
                <a:solidFill>
                  <a:srgbClr val="002060"/>
                </a:solidFill>
                <a:latin typeface="Cambria" panose="02040503050406030204" pitchFamily="18" charset="0"/>
              </a:rPr>
              <a:t> 2 cm.</a:t>
            </a:r>
          </a:p>
        </p:txBody>
      </p:sp>
      <p:sp>
        <p:nvSpPr>
          <p:cNvPr id="26" name="Rectangle: Rounded Corners 14">
            <a:extLst>
              <a:ext uri="{FF2B5EF4-FFF2-40B4-BE49-F238E27FC236}">
                <a16:creationId xmlns:a16="http://schemas.microsoft.com/office/drawing/2014/main" id="{2665E250-1D2A-40E3-A077-065CF9CACDB3}"/>
              </a:ext>
            </a:extLst>
          </p:cNvPr>
          <p:cNvSpPr/>
          <p:nvPr/>
        </p:nvSpPr>
        <p:spPr>
          <a:xfrm>
            <a:off x="98854" y="224797"/>
            <a:ext cx="1449209" cy="602375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000" b="1" kern="0" dirty="0" err="1">
                <a:solidFill>
                  <a:schemeClr val="tx1"/>
                </a:solidFill>
                <a:latin typeface="Calibri" panose="020F0502020204030204"/>
                <a:sym typeface="Arial"/>
              </a:rPr>
              <a:t>Bài</a:t>
            </a:r>
            <a:r>
              <a:rPr lang="en-US" sz="4000" b="1" kern="0" dirty="0">
                <a:solidFill>
                  <a:schemeClr val="tx1"/>
                </a:solidFill>
                <a:latin typeface="Calibri" panose="020F0502020204030204"/>
                <a:sym typeface="Arial"/>
              </a:rPr>
              <a:t> 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92382" y="2834510"/>
            <a:ext cx="5838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542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239"/>
    </mc:Choice>
    <mc:Fallback xmlns="">
      <p:transition spd="slow" advTm="3523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85185E-6 L 0.41472 -0.25069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29" y="-1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31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4" grpId="0" animBg="1"/>
      <p:bldP spid="32" grpId="0"/>
      <p:bldP spid="3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5990104" y="1899724"/>
            <a:ext cx="3672000" cy="3672000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/>
          <a:srcRect l="12191" t="12921" b="51124"/>
          <a:stretch/>
        </p:blipFill>
        <p:spPr>
          <a:xfrm>
            <a:off x="1704266" y="6179469"/>
            <a:ext cx="3710752" cy="678531"/>
          </a:xfrm>
          <a:prstGeom prst="rect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-133230" y="2167019"/>
            <a:ext cx="3896651" cy="7930047"/>
            <a:chOff x="-297822" y="1490363"/>
            <a:chExt cx="3896651" cy="7930047"/>
          </a:xfrm>
        </p:grpSpPr>
        <p:grpSp>
          <p:nvGrpSpPr>
            <p:cNvPr id="26" name="Group 25"/>
            <p:cNvGrpSpPr/>
            <p:nvPr/>
          </p:nvGrpSpPr>
          <p:grpSpPr>
            <a:xfrm>
              <a:off x="1618829" y="1490363"/>
              <a:ext cx="1980000" cy="3960000"/>
              <a:chOff x="1876925" y="649705"/>
              <a:chExt cx="1980000" cy="4020180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1876925" y="649705"/>
                <a:ext cx="1827350" cy="3960000"/>
                <a:chOff x="3013658" y="653603"/>
                <a:chExt cx="1700013" cy="5038860"/>
              </a:xfrm>
            </p:grpSpPr>
            <p:sp>
              <p:nvSpPr>
                <p:cNvPr id="10" name="Isosceles Triangle 4"/>
                <p:cNvSpPr/>
                <p:nvPr/>
              </p:nvSpPr>
              <p:spPr>
                <a:xfrm>
                  <a:off x="3013658" y="1352283"/>
                  <a:ext cx="1700013" cy="4340180"/>
                </a:xfrm>
                <a:custGeom>
                  <a:avLst/>
                  <a:gdLst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0 w 1700012"/>
                    <a:gd name="connsiteY3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940158 w 1700012"/>
                    <a:gd name="connsiteY3" fmla="*/ 434018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712890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51970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62885 w 1700012"/>
                    <a:gd name="connsiteY3" fmla="*/ 1326524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  <a:gd name="connsiteX0" fmla="*/ 0 w 1700012"/>
                    <a:gd name="connsiteY0" fmla="*/ 4340180 h 4340180"/>
                    <a:gd name="connsiteX1" fmla="*/ 850006 w 1700012"/>
                    <a:gd name="connsiteY1" fmla="*/ 0 h 4340180"/>
                    <a:gd name="connsiteX2" fmla="*/ 1700012 w 1700012"/>
                    <a:gd name="connsiteY2" fmla="*/ 4340180 h 4340180"/>
                    <a:gd name="connsiteX3" fmla="*/ 850006 w 1700012"/>
                    <a:gd name="connsiteY3" fmla="*/ 940157 h 4340180"/>
                    <a:gd name="connsiteX4" fmla="*/ 0 w 1700012"/>
                    <a:gd name="connsiteY4" fmla="*/ 4340180 h 43401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0012" h="4340180">
                      <a:moveTo>
                        <a:pt x="0" y="4340180"/>
                      </a:moveTo>
                      <a:lnTo>
                        <a:pt x="850006" y="0"/>
                      </a:lnTo>
                      <a:lnTo>
                        <a:pt x="1700012" y="4340180"/>
                      </a:lnTo>
                      <a:lnTo>
                        <a:pt x="850006" y="940157"/>
                      </a:lnTo>
                      <a:cubicBezTo>
                        <a:pt x="613893" y="2086377"/>
                        <a:pt x="287628" y="3335628"/>
                        <a:pt x="0" y="434018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grpSp>
              <p:nvGrpSpPr>
                <p:cNvPr id="11" name="Group 10"/>
                <p:cNvGrpSpPr/>
                <p:nvPr/>
              </p:nvGrpSpPr>
              <p:grpSpPr>
                <a:xfrm>
                  <a:off x="3509492" y="653603"/>
                  <a:ext cx="708340" cy="1397358"/>
                  <a:chOff x="5589430" y="605308"/>
                  <a:chExt cx="888642" cy="1719327"/>
                </a:xfrm>
              </p:grpSpPr>
              <p:sp>
                <p:nvSpPr>
                  <p:cNvPr id="12" name="Rounded Rectangle 11"/>
                  <p:cNvSpPr/>
                  <p:nvPr/>
                </p:nvSpPr>
                <p:spPr>
                  <a:xfrm>
                    <a:off x="5834129" y="605308"/>
                    <a:ext cx="399245" cy="1146219"/>
                  </a:xfrm>
                  <a:prstGeom prst="roundRect">
                    <a:avLst/>
                  </a:prstGeom>
                  <a:solidFill>
                    <a:srgbClr val="0070C0"/>
                  </a:solidFill>
                  <a:ln w="38100"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3" name="Rounded Rectangle 12"/>
                  <p:cNvSpPr/>
                  <p:nvPr/>
                </p:nvSpPr>
                <p:spPr>
                  <a:xfrm>
                    <a:off x="5589430" y="1423114"/>
                    <a:ext cx="888642" cy="901521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14" name="Oval 13"/>
                  <p:cNvSpPr/>
                  <p:nvPr/>
                </p:nvSpPr>
                <p:spPr>
                  <a:xfrm>
                    <a:off x="5686021" y="1535803"/>
                    <a:ext cx="695460" cy="676141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</p:grpSp>
          <p:grpSp>
            <p:nvGrpSpPr>
              <p:cNvPr id="15" name="Group 14"/>
              <p:cNvGrpSpPr/>
              <p:nvPr/>
            </p:nvGrpSpPr>
            <p:grpSpPr>
              <a:xfrm rot="10800000">
                <a:off x="3551624" y="3823395"/>
                <a:ext cx="305301" cy="846490"/>
                <a:chOff x="4333741" y="824248"/>
                <a:chExt cx="746974" cy="3741315"/>
              </a:xfrm>
            </p:grpSpPr>
            <p:grpSp>
              <p:nvGrpSpPr>
                <p:cNvPr id="16" name="Group 15"/>
                <p:cNvGrpSpPr/>
                <p:nvPr/>
              </p:nvGrpSpPr>
              <p:grpSpPr>
                <a:xfrm rot="5400000">
                  <a:off x="3760631" y="3013659"/>
                  <a:ext cx="1893194" cy="746974"/>
                  <a:chOff x="4082603" y="1828801"/>
                  <a:chExt cx="1455312" cy="1120461"/>
                </a:xfrm>
              </p:grpSpPr>
              <p:sp>
                <p:nvSpPr>
                  <p:cNvPr id="21" name="Rectangle 20"/>
                  <p:cNvSpPr/>
                  <p:nvPr/>
                </p:nvSpPr>
                <p:spPr>
                  <a:xfrm>
                    <a:off x="4082603" y="2575775"/>
                    <a:ext cx="1455312" cy="373487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22" name="Rectangle 21"/>
                  <p:cNvSpPr/>
                  <p:nvPr/>
                </p:nvSpPr>
                <p:spPr>
                  <a:xfrm>
                    <a:off x="4082603" y="2202288"/>
                    <a:ext cx="1455312" cy="373487"/>
                  </a:xfrm>
                  <a:prstGeom prst="rect">
                    <a:avLst/>
                  </a:prstGeom>
                  <a:solidFill>
                    <a:srgbClr val="FFFF00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  <p:sp>
                <p:nvSpPr>
                  <p:cNvPr id="23" name="Rectangle 22"/>
                  <p:cNvSpPr/>
                  <p:nvPr/>
                </p:nvSpPr>
                <p:spPr>
                  <a:xfrm>
                    <a:off x="4082603" y="1828801"/>
                    <a:ext cx="1455312" cy="373487"/>
                  </a:xfrm>
                  <a:prstGeom prst="rect">
                    <a:avLst/>
                  </a:prstGeom>
                  <a:solidFill>
                    <a:schemeClr val="accent2">
                      <a:lumMod val="7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vi-VN"/>
                  </a:p>
                </p:txBody>
              </p:sp>
            </p:grpSp>
            <p:sp>
              <p:nvSpPr>
                <p:cNvPr id="17" name="Oval 16"/>
                <p:cNvSpPr/>
                <p:nvPr/>
              </p:nvSpPr>
              <p:spPr>
                <a:xfrm>
                  <a:off x="4333741" y="4101923"/>
                  <a:ext cx="746974" cy="463640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18" name="Oval 17"/>
                <p:cNvSpPr/>
                <p:nvPr/>
              </p:nvSpPr>
              <p:spPr>
                <a:xfrm>
                  <a:off x="4532289" y="4172757"/>
                  <a:ext cx="349878" cy="321972"/>
                </a:xfrm>
                <a:prstGeom prst="ellipse">
                  <a:avLst/>
                </a:prstGeom>
                <a:solidFill>
                  <a:schemeClr val="accent4">
                    <a:lumMod val="5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19" name="Isosceles Triangle 18"/>
                <p:cNvSpPr/>
                <p:nvPr/>
              </p:nvSpPr>
              <p:spPr>
                <a:xfrm>
                  <a:off x="4333741" y="824248"/>
                  <a:ext cx="746974" cy="1616300"/>
                </a:xfrm>
                <a:prstGeom prst="triangle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  <p:sp>
              <p:nvSpPr>
                <p:cNvPr id="20" name="Isosceles Triangle 19"/>
                <p:cNvSpPr/>
                <p:nvPr/>
              </p:nvSpPr>
              <p:spPr>
                <a:xfrm>
                  <a:off x="4532289" y="824248"/>
                  <a:ext cx="349878" cy="734096"/>
                </a:xfrm>
                <a:prstGeom prst="triangl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vi-VN"/>
                </a:p>
              </p:txBody>
            </p:sp>
          </p:grpSp>
        </p:grpSp>
        <p:sp>
          <p:nvSpPr>
            <p:cNvPr id="27" name="Rectangle 26"/>
            <p:cNvSpPr/>
            <p:nvPr/>
          </p:nvSpPr>
          <p:spPr>
            <a:xfrm>
              <a:off x="-297822" y="5460410"/>
              <a:ext cx="3744000" cy="39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  <p:sp>
        <p:nvSpPr>
          <p:cNvPr id="31" name="Oval 30"/>
          <p:cNvSpPr/>
          <p:nvPr/>
        </p:nvSpPr>
        <p:spPr>
          <a:xfrm>
            <a:off x="7792497" y="3608221"/>
            <a:ext cx="192408" cy="175220"/>
          </a:xfrm>
          <a:prstGeom prst="ellipse">
            <a:avLst/>
          </a:prstGeom>
          <a:solidFill>
            <a:schemeClr val="tx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37" name="Straight Connector 36"/>
          <p:cNvCxnSpPr>
            <a:endCxn id="29" idx="6"/>
          </p:cNvCxnSpPr>
          <p:nvPr/>
        </p:nvCxnSpPr>
        <p:spPr>
          <a:xfrm>
            <a:off x="7864000" y="3714939"/>
            <a:ext cx="1798104" cy="20785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323020" y="3153432"/>
            <a:ext cx="801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3cm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652806" y="3850632"/>
            <a:ext cx="5838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vi-VN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FAC0B0B-E057-467D-B817-1A5BA5A5B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8892" y="182780"/>
            <a:ext cx="1046070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Em</a:t>
            </a: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hãy</a:t>
            </a: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có</a:t>
            </a: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</a:rPr>
              <a:t>:</a:t>
            </a:r>
          </a:p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>
                <a:solidFill>
                  <a:srgbClr val="002060"/>
                </a:solidFill>
                <a:latin typeface="Cambria" panose="02040503050406030204" pitchFamily="18" charset="0"/>
              </a:rPr>
              <a:t>b) </a:t>
            </a:r>
            <a:r>
              <a:rPr lang="en-US" altLang="en-US" sz="36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Tâm</a:t>
            </a:r>
            <a:r>
              <a:rPr lang="en-US" altLang="en-US" sz="3600" b="1" dirty="0">
                <a:solidFill>
                  <a:srgbClr val="002060"/>
                </a:solidFill>
                <a:latin typeface="Cambria" panose="02040503050406030204" pitchFamily="18" charset="0"/>
              </a:rPr>
              <a:t> I, </a:t>
            </a:r>
            <a:r>
              <a:rPr lang="en-US" altLang="en-US" sz="36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bán</a:t>
            </a:r>
            <a:r>
              <a:rPr lang="en-US" altLang="en-US" sz="3600" b="1" dirty="0">
                <a:solidFill>
                  <a:srgbClr val="00206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3600" b="1" dirty="0">
                <a:solidFill>
                  <a:srgbClr val="002060"/>
                </a:solidFill>
                <a:latin typeface="Cambria" panose="02040503050406030204" pitchFamily="18" charset="0"/>
              </a:rPr>
              <a:t> 3 cm.</a:t>
            </a:r>
          </a:p>
        </p:txBody>
      </p:sp>
      <p:sp>
        <p:nvSpPr>
          <p:cNvPr id="32" name="Rectangle: Rounded Corners 14">
            <a:extLst>
              <a:ext uri="{FF2B5EF4-FFF2-40B4-BE49-F238E27FC236}">
                <a16:creationId xmlns:a16="http://schemas.microsoft.com/office/drawing/2014/main" id="{2665E250-1D2A-40E3-A077-065CF9CACDB3}"/>
              </a:ext>
            </a:extLst>
          </p:cNvPr>
          <p:cNvSpPr/>
          <p:nvPr/>
        </p:nvSpPr>
        <p:spPr>
          <a:xfrm>
            <a:off x="111210" y="369175"/>
            <a:ext cx="1467681" cy="602375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000" b="1" kern="0" dirty="0" err="1">
                <a:solidFill>
                  <a:schemeClr val="tx1"/>
                </a:solidFill>
                <a:latin typeface="Calibri" panose="020F0502020204030204"/>
                <a:sym typeface="Arial"/>
              </a:rPr>
              <a:t>Bài</a:t>
            </a:r>
            <a:r>
              <a:rPr lang="en-US" sz="4000" b="1" kern="0" dirty="0">
                <a:solidFill>
                  <a:schemeClr val="tx1"/>
                </a:solidFill>
                <a:latin typeface="Calibri" panose="020F0502020204030204"/>
                <a:sym typeface="Arial"/>
              </a:rPr>
              <a:t> 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49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885"/>
    </mc:Choice>
    <mc:Fallback xmlns="">
      <p:transition spd="slow" advTm="3188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1.48148E-6 L 0.50104 -0.35879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52" y="-179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3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4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" presetClass="exit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6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6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5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100"/>
                            </p:stCondLst>
                            <p:childTnLst>
                              <p:par>
                                <p:cTn id="5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8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6230316" y="3478419"/>
            <a:ext cx="2526224" cy="252622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91259" y="2439013"/>
            <a:ext cx="22414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rapezoid 4"/>
          <p:cNvSpPr/>
          <p:nvPr/>
        </p:nvSpPr>
        <p:spPr>
          <a:xfrm>
            <a:off x="3902555" y="842331"/>
            <a:ext cx="2672491" cy="1496026"/>
          </a:xfrm>
          <a:prstGeom prst="trapezoid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Triangle 3"/>
          <p:cNvSpPr/>
          <p:nvPr/>
        </p:nvSpPr>
        <p:spPr>
          <a:xfrm>
            <a:off x="1238469" y="866777"/>
            <a:ext cx="1747023" cy="1500059"/>
          </a:xfrm>
          <a:prstGeom prst="rt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823541" y="872470"/>
            <a:ext cx="2836969" cy="1463218"/>
          </a:xfrm>
          <a:prstGeom prst="rect">
            <a:avLst/>
          </a:prstGeom>
          <a:solidFill>
            <a:srgbClr val="E719C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304712" y="3991176"/>
            <a:ext cx="1810526" cy="1664360"/>
          </a:xfrm>
          <a:prstGeom prst="rect">
            <a:avLst/>
          </a:prstGeom>
          <a:solidFill>
            <a:srgbClr val="62ED2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896127" y="2439274"/>
            <a:ext cx="2241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982632" y="2366057"/>
            <a:ext cx="2241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59697" y="5721832"/>
            <a:ext cx="2241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68455" y="5424703"/>
            <a:ext cx="22414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79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343"/>
    </mc:Choice>
    <mc:Fallback xmlns="">
      <p:transition spd="slow" advTm="2434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5" grpId="0" animBg="1"/>
      <p:bldP spid="4" grpId="0" animBg="1"/>
      <p:bldP spid="6" grpId="0" animBg="1"/>
      <p:bldP spid="7" grpId="0" animBg="1"/>
      <p:bldP spid="29" grpId="0"/>
      <p:bldP spid="30" grpId="0"/>
      <p:bldP spid="31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AC0B0B-E057-467D-B817-1A5BA5A5B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8532" y="182780"/>
            <a:ext cx="1060106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742950" indent="-742950" defTabSz="1219139">
              <a:lnSpc>
                <a:spcPct val="100000"/>
              </a:lnSpc>
              <a:spcBef>
                <a:spcPct val="0"/>
              </a:spcBef>
              <a:buAutoNum type="alphaLcParenR"/>
              <a:defRPr/>
            </a:pPr>
            <a:r>
              <a:rPr lang="en-US" altLang="en-US" sz="32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Vẽ</a:t>
            </a: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bán</a:t>
            </a: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 OM, </a:t>
            </a:r>
            <a:r>
              <a:rPr lang="en-US" altLang="en-US" sz="32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đường</a:t>
            </a: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kính</a:t>
            </a: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 CD </a:t>
            </a:r>
            <a:r>
              <a:rPr lang="en-US" altLang="en-US" sz="32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trong</a:t>
            </a: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sau</a:t>
            </a: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:</a:t>
            </a:r>
          </a:p>
        </p:txBody>
      </p:sp>
      <p:sp>
        <p:nvSpPr>
          <p:cNvPr id="3" name="Rectangle: Rounded Corners 14">
            <a:extLst>
              <a:ext uri="{FF2B5EF4-FFF2-40B4-BE49-F238E27FC236}">
                <a16:creationId xmlns:a16="http://schemas.microsoft.com/office/drawing/2014/main" id="{2665E250-1D2A-40E3-A077-065CF9CACDB3}"/>
              </a:ext>
            </a:extLst>
          </p:cNvPr>
          <p:cNvSpPr/>
          <p:nvPr/>
        </p:nvSpPr>
        <p:spPr>
          <a:xfrm>
            <a:off x="98854" y="275995"/>
            <a:ext cx="1339679" cy="488075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r>
              <a:rPr lang="en-US" sz="4000" b="1" kern="0" dirty="0">
                <a:solidFill>
                  <a:schemeClr val="tx1"/>
                </a:solidFill>
                <a:latin typeface="Calibri" panose="020F0502020204030204"/>
                <a:sym typeface="Arial"/>
              </a:rPr>
              <a:t>Bài3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583927" y="1045587"/>
            <a:ext cx="2407423" cy="2116713"/>
            <a:chOff x="3867149" y="1555750"/>
            <a:chExt cx="2162233" cy="2127596"/>
          </a:xfrm>
        </p:grpSpPr>
        <p:sp>
          <p:nvSpPr>
            <p:cNvPr id="5" name="Oval 4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  <a:ln w="2540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" name="Oval 5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 w="254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656578" y="2097503"/>
            <a:ext cx="572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cxnSp>
        <p:nvCxnSpPr>
          <p:cNvPr id="8" name="Straight Connector 7"/>
          <p:cNvCxnSpPr>
            <a:stCxn id="5" idx="6"/>
            <a:endCxn id="5" idx="2"/>
          </p:cNvCxnSpPr>
          <p:nvPr/>
        </p:nvCxnSpPr>
        <p:spPr>
          <a:xfrm flipH="1">
            <a:off x="4583927" y="2103944"/>
            <a:ext cx="240742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5" idx="7"/>
          </p:cNvCxnSpPr>
          <p:nvPr/>
        </p:nvCxnSpPr>
        <p:spPr>
          <a:xfrm flipH="1">
            <a:off x="5770879" y="1355572"/>
            <a:ext cx="867912" cy="76167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FAC0B0B-E057-467D-B817-1A5BA5A5B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689" y="3484175"/>
            <a:ext cx="10934700" cy="3016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en-US" altLang="en-US" sz="3200" b="1" dirty="0">
                <a:latin typeface="Cambria" panose="02040503050406030204" pitchFamily="18" charset="0"/>
              </a:rPr>
              <a:t>b) </a:t>
            </a:r>
            <a:r>
              <a:rPr lang="en-US" altLang="en-US" sz="3200" b="1" dirty="0" err="1">
                <a:latin typeface="Cambria" panose="02040503050406030204" pitchFamily="18" charset="0"/>
              </a:rPr>
              <a:t>Câu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nào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đúng</a:t>
            </a:r>
            <a:r>
              <a:rPr lang="en-US" altLang="en-US" sz="3200" b="1" dirty="0">
                <a:latin typeface="Cambria" panose="02040503050406030204" pitchFamily="18" charset="0"/>
              </a:rPr>
              <a:t>, </a:t>
            </a:r>
            <a:r>
              <a:rPr lang="en-US" altLang="en-US" sz="3200" b="1" dirty="0" err="1">
                <a:latin typeface="Cambria" panose="02040503050406030204" pitchFamily="18" charset="0"/>
              </a:rPr>
              <a:t>câu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nào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sai</a:t>
            </a:r>
            <a:r>
              <a:rPr lang="en-US" altLang="en-US" sz="3200" b="1" dirty="0">
                <a:latin typeface="Cambria" panose="02040503050406030204" pitchFamily="18" charset="0"/>
              </a:rPr>
              <a:t>:</a:t>
            </a:r>
          </a:p>
          <a:p>
            <a:pPr marL="457200" indent="-457200" defTabSz="1219139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r>
              <a:rPr lang="en-US" altLang="en-US" sz="3200" b="1" dirty="0" err="1">
                <a:latin typeface="Cambria" panose="02040503050406030204" pitchFamily="18" charset="0"/>
              </a:rPr>
              <a:t>Độ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dài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đoạn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thẳng</a:t>
            </a:r>
            <a:r>
              <a:rPr lang="en-US" altLang="en-US" sz="3200" b="1" dirty="0">
                <a:latin typeface="Cambria" panose="02040503050406030204" pitchFamily="18" charset="0"/>
              </a:rPr>
              <a:t> OC </a:t>
            </a:r>
            <a:r>
              <a:rPr lang="en-US" altLang="en-US" sz="3200" b="1" i="1" dirty="0" err="1">
                <a:latin typeface="Cambria" panose="02040503050406030204" pitchFamily="18" charset="0"/>
              </a:rPr>
              <a:t>dài</a:t>
            </a:r>
            <a:r>
              <a:rPr lang="en-US" altLang="en-US" sz="3200" b="1" i="1" dirty="0">
                <a:latin typeface="Cambria" panose="02040503050406030204" pitchFamily="18" charset="0"/>
              </a:rPr>
              <a:t> </a:t>
            </a:r>
            <a:r>
              <a:rPr lang="en-US" altLang="en-US" sz="3200" b="1" i="1" dirty="0" err="1">
                <a:latin typeface="Cambria" panose="02040503050406030204" pitchFamily="18" charset="0"/>
              </a:rPr>
              <a:t>hơn</a:t>
            </a:r>
            <a:r>
              <a:rPr lang="en-US" altLang="en-US" sz="3200" b="1" i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độ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dài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đoạn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thẳng</a:t>
            </a:r>
            <a:r>
              <a:rPr lang="en-US" altLang="en-US" sz="3200" b="1" dirty="0">
                <a:latin typeface="Cambria" panose="02040503050406030204" pitchFamily="18" charset="0"/>
              </a:rPr>
              <a:t> OD.</a:t>
            </a:r>
          </a:p>
          <a:p>
            <a:pPr marL="457200" indent="-457200" defTabSz="1219139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r>
              <a:rPr lang="en-US" altLang="en-US" sz="3200" b="1" dirty="0" err="1">
                <a:latin typeface="Cambria" panose="02040503050406030204" pitchFamily="18" charset="0"/>
              </a:rPr>
              <a:t>Độ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dài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đoạn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thẳng</a:t>
            </a:r>
            <a:r>
              <a:rPr lang="en-US" altLang="en-US" sz="3200" b="1" dirty="0">
                <a:latin typeface="Cambria" panose="02040503050406030204" pitchFamily="18" charset="0"/>
              </a:rPr>
              <a:t> OC </a:t>
            </a:r>
            <a:r>
              <a:rPr lang="en-US" altLang="en-US" sz="3200" b="1" i="1" dirty="0" err="1">
                <a:latin typeface="Cambria" panose="02040503050406030204" pitchFamily="18" charset="0"/>
              </a:rPr>
              <a:t>ngắn</a:t>
            </a:r>
            <a:r>
              <a:rPr lang="en-US" altLang="en-US" sz="3200" b="1" i="1" dirty="0">
                <a:latin typeface="Cambria" panose="02040503050406030204" pitchFamily="18" charset="0"/>
              </a:rPr>
              <a:t> </a:t>
            </a:r>
            <a:r>
              <a:rPr lang="en-US" altLang="en-US" sz="3200" b="1" i="1" dirty="0" err="1">
                <a:latin typeface="Cambria" panose="02040503050406030204" pitchFamily="18" charset="0"/>
              </a:rPr>
              <a:t>hơn</a:t>
            </a:r>
            <a:r>
              <a:rPr lang="en-US" altLang="en-US" sz="3200" b="1" i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độ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dài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đoạn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thẳng</a:t>
            </a:r>
            <a:r>
              <a:rPr lang="en-US" altLang="en-US" sz="3200" b="1" dirty="0">
                <a:latin typeface="Cambria" panose="02040503050406030204" pitchFamily="18" charset="0"/>
              </a:rPr>
              <a:t> OM.</a:t>
            </a:r>
          </a:p>
          <a:p>
            <a:pPr marL="457200" indent="-457200" defTabSz="1219139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  <a:defRPr/>
            </a:pPr>
            <a:r>
              <a:rPr lang="en-US" altLang="en-US" sz="3200" b="1" dirty="0" err="1">
                <a:latin typeface="Cambria" panose="02040503050406030204" pitchFamily="18" charset="0"/>
              </a:rPr>
              <a:t>Độ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dài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đoạn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thẳng</a:t>
            </a:r>
            <a:r>
              <a:rPr lang="en-US" altLang="en-US" sz="3200" b="1" dirty="0">
                <a:latin typeface="Cambria" panose="02040503050406030204" pitchFamily="18" charset="0"/>
              </a:rPr>
              <a:t> OC </a:t>
            </a:r>
            <a:r>
              <a:rPr lang="en-US" altLang="en-US" sz="3200" b="1" i="1" dirty="0" err="1">
                <a:latin typeface="Cambria" panose="02040503050406030204" pitchFamily="18" charset="0"/>
              </a:rPr>
              <a:t>bằng</a:t>
            </a:r>
            <a:r>
              <a:rPr lang="en-US" altLang="en-US" sz="3200" b="1" i="1" dirty="0">
                <a:latin typeface="Cambria" panose="02040503050406030204" pitchFamily="18" charset="0"/>
              </a:rPr>
              <a:t> </a:t>
            </a:r>
            <a:r>
              <a:rPr lang="en-US" altLang="en-US" sz="3200" b="1" i="1" dirty="0" err="1">
                <a:latin typeface="Cambria" panose="02040503050406030204" pitchFamily="18" charset="0"/>
              </a:rPr>
              <a:t>một</a:t>
            </a:r>
            <a:r>
              <a:rPr lang="en-US" altLang="en-US" sz="3200" b="1" i="1" dirty="0">
                <a:latin typeface="Cambria" panose="02040503050406030204" pitchFamily="18" charset="0"/>
              </a:rPr>
              <a:t> </a:t>
            </a:r>
            <a:r>
              <a:rPr lang="en-US" altLang="en-US" sz="3200" b="1" i="1" dirty="0" err="1">
                <a:latin typeface="Cambria" panose="02040503050406030204" pitchFamily="18" charset="0"/>
              </a:rPr>
              <a:t>phần</a:t>
            </a:r>
            <a:r>
              <a:rPr lang="en-US" altLang="en-US" sz="3200" b="1" i="1" dirty="0">
                <a:latin typeface="Cambria" panose="02040503050406030204" pitchFamily="18" charset="0"/>
              </a:rPr>
              <a:t> </a:t>
            </a:r>
            <a:r>
              <a:rPr lang="en-US" altLang="en-US" sz="3200" b="1" i="1" dirty="0" err="1">
                <a:latin typeface="Cambria" panose="02040503050406030204" pitchFamily="18" charset="0"/>
              </a:rPr>
              <a:t>hai</a:t>
            </a:r>
            <a:r>
              <a:rPr lang="en-US" altLang="en-US" sz="3200" b="1" i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độ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dài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đoạn</a:t>
            </a:r>
            <a:r>
              <a:rPr lang="en-US" altLang="en-US" sz="3200" b="1" dirty="0">
                <a:latin typeface="Cambria" panose="02040503050406030204" pitchFamily="18" charset="0"/>
              </a:rPr>
              <a:t> </a:t>
            </a:r>
            <a:r>
              <a:rPr lang="en-US" altLang="en-US" sz="3200" b="1" dirty="0" err="1">
                <a:latin typeface="Cambria" panose="02040503050406030204" pitchFamily="18" charset="0"/>
              </a:rPr>
              <a:t>thẳng</a:t>
            </a:r>
            <a:r>
              <a:rPr lang="en-US" altLang="en-US" sz="3200" b="1" dirty="0">
                <a:latin typeface="Cambria" panose="02040503050406030204" pitchFamily="18" charset="0"/>
              </a:rPr>
              <a:t> CD.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1183635" y="5795360"/>
            <a:ext cx="493354" cy="51698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26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1164585" y="3972345"/>
            <a:ext cx="550504" cy="56155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26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173137" y="4674810"/>
            <a:ext cx="550504" cy="56155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26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015590" y="1917563"/>
            <a:ext cx="572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65918" y="1908284"/>
            <a:ext cx="572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38791" y="992083"/>
            <a:ext cx="572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6622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29"/>
    </mc:Choice>
    <mc:Fallback xmlns="">
      <p:transition spd="slow" advTm="8632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6" grpId="0" animBg="1"/>
      <p:bldP spid="17" grpId="0" animBg="1"/>
      <p:bldP spid="18" grpId="0"/>
      <p:bldP spid="19" grpId="0"/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6584" y="550727"/>
            <a:ext cx="4164227" cy="646331"/>
          </a:xfrm>
          <a:prstGeom prst="rect">
            <a:avLst/>
          </a:prstGeom>
          <a:solidFill>
            <a:srgbClr val="62ED2B"/>
          </a:solidFill>
          <a:ln>
            <a:noFill/>
          </a:ln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Kiến thức cần nhớ</a:t>
            </a:r>
            <a:endParaRPr lang="en-US" altLang="en-US" sz="36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Rectangle: Rounded Corners 16">
            <a:extLst>
              <a:ext uri="{FF2B5EF4-FFF2-40B4-BE49-F238E27FC236}">
                <a16:creationId xmlns:a16="http://schemas.microsoft.com/office/drawing/2014/main" id="{AEEE3E74-31A9-488B-86A4-1BF508D1C5B0}"/>
              </a:ext>
            </a:extLst>
          </p:cNvPr>
          <p:cNvSpPr/>
          <p:nvPr/>
        </p:nvSpPr>
        <p:spPr>
          <a:xfrm>
            <a:off x="4176585" y="539210"/>
            <a:ext cx="91094" cy="670568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5" y="1369835"/>
            <a:ext cx="116495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* Hình t</a:t>
            </a:r>
            <a:r>
              <a:rPr lang="en-US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r</a:t>
            </a:r>
            <a:r>
              <a:rPr lang="vi-VN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òn được xác định khi biết tâm và bán kính.</a:t>
            </a:r>
            <a:endParaRPr lang="en-US" altLang="en-US" sz="36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5" y="2049799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800" b="1" dirty="0">
                <a:solidFill>
                  <a:srgbClr val="0070C0"/>
                </a:solidFill>
                <a:latin typeface="+mj-lt"/>
              </a:rPr>
              <a:t>- Tất cả các bán kính của hình tròn đ</a:t>
            </a:r>
            <a:r>
              <a:rPr lang="en-US" altLang="en-US" sz="3800" b="1" dirty="0" err="1">
                <a:solidFill>
                  <a:srgbClr val="0070C0"/>
                </a:solidFill>
                <a:latin typeface="+mj-lt"/>
              </a:rPr>
              <a:t>ều</a:t>
            </a:r>
            <a:r>
              <a:rPr lang="vi-VN" altLang="en-US" sz="3800" b="1" dirty="0">
                <a:solidFill>
                  <a:srgbClr val="0070C0"/>
                </a:solidFill>
                <a:latin typeface="+mj-lt"/>
              </a:rPr>
              <a:t> bằng nhau</a:t>
            </a:r>
            <a:r>
              <a:rPr lang="vi-VN" altLang="en-US" sz="4000" b="1" dirty="0">
                <a:solidFill>
                  <a:srgbClr val="0070C0"/>
                </a:solidFill>
                <a:latin typeface="+mj-lt"/>
              </a:rPr>
              <a:t>.</a:t>
            </a:r>
            <a:endParaRPr lang="en-US" altLang="en-US" sz="40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828" y="2931248"/>
            <a:ext cx="1196845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3800" b="1" dirty="0">
                <a:solidFill>
                  <a:srgbClr val="0070C0"/>
                </a:solidFill>
                <a:latin typeface="+mj-lt"/>
              </a:rPr>
              <a:t>- Tâm hình tròn là trung điểm của đường kính</a:t>
            </a:r>
            <a:r>
              <a:rPr lang="vi-VN" altLang="en-US" sz="3800" b="1" dirty="0">
                <a:solidFill>
                  <a:srgbClr val="002060"/>
                </a:solidFill>
                <a:latin typeface="+mj-lt"/>
              </a:rPr>
              <a:t>.</a:t>
            </a:r>
            <a:endParaRPr lang="en-US" altLang="en-US" sz="40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13613" y="3890671"/>
            <a:ext cx="10693965" cy="792541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bg2"/>
              </a:buClr>
            </a:pPr>
            <a:r>
              <a:rPr lang="en-US" sz="3600" b="1" dirty="0">
                <a:solidFill>
                  <a:srgbClr val="0D431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gấp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vi-VN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>
                <a:solidFill>
                  <a:srgbClr val="0D431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649C0A-8A1C-49ED-90B2-8F508FDAD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785" y="4460789"/>
            <a:ext cx="1153597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 *Ba</a:t>
            </a:r>
            <a:r>
              <a:rPr lang="vi-VN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 bước vẽ hình tròn </a:t>
            </a:r>
            <a:r>
              <a:rPr lang="en-US" altLang="en-US" sz="3600" b="1" dirty="0">
                <a:solidFill>
                  <a:srgbClr val="C00000"/>
                </a:solidFill>
                <a:latin typeface="Cambria" panose="02040503050406030204" pitchFamily="18" charset="0"/>
              </a:rPr>
              <a:t>:</a:t>
            </a:r>
          </a:p>
          <a:p>
            <a:pPr marL="571500" indent="-571500" defTabSz="1219139">
              <a:lnSpc>
                <a:spcPct val="100000"/>
              </a:lnSpc>
              <a:spcBef>
                <a:spcPct val="0"/>
              </a:spcBef>
              <a:buFont typeface="Arial" charset="0"/>
              <a:buChar char="•"/>
              <a:defRPr/>
            </a:pPr>
            <a:r>
              <a:rPr lang="en-US" altLang="en-US" sz="3600" b="1" dirty="0" err="1">
                <a:solidFill>
                  <a:srgbClr val="0070C0"/>
                </a:solidFill>
                <a:latin typeface="Cambria" panose="02040503050406030204" pitchFamily="18" charset="0"/>
              </a:rPr>
              <a:t>Bước</a:t>
            </a:r>
            <a:r>
              <a:rPr lang="en-US" altLang="en-US" sz="3600" b="1" dirty="0">
                <a:solidFill>
                  <a:srgbClr val="0070C0"/>
                </a:solidFill>
                <a:latin typeface="Cambria" panose="02040503050406030204" pitchFamily="18" charset="0"/>
              </a:rPr>
              <a:t> 1: </a:t>
            </a:r>
            <a:r>
              <a:rPr lang="en-US" altLang="en-US" sz="3600" b="1" dirty="0" err="1">
                <a:solidFill>
                  <a:srgbClr val="0070C0"/>
                </a:solidFill>
                <a:latin typeface="Cambria" panose="02040503050406030204" pitchFamily="18" charset="0"/>
              </a:rPr>
              <a:t>Xác</a:t>
            </a:r>
            <a:r>
              <a:rPr lang="en-US" altLang="en-US" sz="3600" b="1" dirty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Cambria" panose="02040503050406030204" pitchFamily="18" charset="0"/>
              </a:rPr>
              <a:t>định</a:t>
            </a:r>
            <a:r>
              <a:rPr lang="en-US" altLang="en-US" sz="3600" b="1" dirty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Cambria" panose="02040503050406030204" pitchFamily="18" charset="0"/>
              </a:rPr>
              <a:t>bán</a:t>
            </a:r>
            <a:r>
              <a:rPr lang="en-US" altLang="en-US" sz="3600" b="1" dirty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Cambria" panose="02040503050406030204" pitchFamily="18" charset="0"/>
              </a:rPr>
              <a:t>kính</a:t>
            </a:r>
            <a:endParaRPr lang="en-US" altLang="en-US" sz="3600" b="1" dirty="0">
              <a:solidFill>
                <a:srgbClr val="0070C0"/>
              </a:solidFill>
              <a:latin typeface="Cambria" panose="02040503050406030204" pitchFamily="18" charset="0"/>
            </a:endParaRPr>
          </a:p>
          <a:p>
            <a:pPr marL="571500" indent="-571500" defTabSz="1219139">
              <a:lnSpc>
                <a:spcPct val="100000"/>
              </a:lnSpc>
              <a:spcBef>
                <a:spcPct val="0"/>
              </a:spcBef>
              <a:buFont typeface="Arial" charset="0"/>
              <a:buChar char="•"/>
              <a:defRPr/>
            </a:pPr>
            <a:r>
              <a:rPr lang="en-US" altLang="en-US" sz="3600" b="1" dirty="0" err="1">
                <a:solidFill>
                  <a:srgbClr val="0070C0"/>
                </a:solidFill>
                <a:latin typeface="Cambria" panose="02040503050406030204" pitchFamily="18" charset="0"/>
              </a:rPr>
              <a:t>Bước</a:t>
            </a:r>
            <a:r>
              <a:rPr lang="en-US" altLang="en-US" sz="3600" b="1" dirty="0">
                <a:solidFill>
                  <a:srgbClr val="0070C0"/>
                </a:solidFill>
                <a:latin typeface="Cambria" panose="02040503050406030204" pitchFamily="18" charset="0"/>
              </a:rPr>
              <a:t> 2: </a:t>
            </a:r>
            <a:r>
              <a:rPr lang="en-US" altLang="en-US" sz="3600" b="1" dirty="0" err="1">
                <a:solidFill>
                  <a:srgbClr val="0070C0"/>
                </a:solidFill>
                <a:latin typeface="Cambria" panose="02040503050406030204" pitchFamily="18" charset="0"/>
              </a:rPr>
              <a:t>Đánh</a:t>
            </a:r>
            <a:r>
              <a:rPr lang="en-US" altLang="en-US" sz="3600" b="1" dirty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Cambria" panose="02040503050406030204" pitchFamily="18" charset="0"/>
              </a:rPr>
              <a:t>dấu</a:t>
            </a:r>
            <a:r>
              <a:rPr lang="en-US" altLang="en-US" sz="3600" b="1" dirty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Cambria" panose="02040503050406030204" pitchFamily="18" charset="0"/>
              </a:rPr>
              <a:t>tâm</a:t>
            </a:r>
            <a:endParaRPr lang="en-US" altLang="en-US" sz="3600" b="1" dirty="0">
              <a:solidFill>
                <a:srgbClr val="0070C0"/>
              </a:solidFill>
              <a:latin typeface="Cambria" panose="02040503050406030204" pitchFamily="18" charset="0"/>
            </a:endParaRPr>
          </a:p>
          <a:p>
            <a:pPr marL="571500" indent="-571500" defTabSz="1219139">
              <a:lnSpc>
                <a:spcPct val="100000"/>
              </a:lnSpc>
              <a:spcBef>
                <a:spcPct val="0"/>
              </a:spcBef>
              <a:buFont typeface="Arial" charset="0"/>
              <a:buChar char="•"/>
              <a:defRPr/>
            </a:pPr>
            <a:r>
              <a:rPr lang="en-US" altLang="en-US" sz="3600" b="1" dirty="0" err="1">
                <a:solidFill>
                  <a:srgbClr val="0070C0"/>
                </a:solidFill>
                <a:latin typeface="Cambria" panose="02040503050406030204" pitchFamily="18" charset="0"/>
              </a:rPr>
              <a:t>Bước</a:t>
            </a:r>
            <a:r>
              <a:rPr lang="en-US" altLang="en-US" sz="3600" b="1" dirty="0">
                <a:solidFill>
                  <a:srgbClr val="0070C0"/>
                </a:solidFill>
                <a:latin typeface="Cambria" panose="02040503050406030204" pitchFamily="18" charset="0"/>
              </a:rPr>
              <a:t> 3: </a:t>
            </a:r>
            <a:r>
              <a:rPr lang="en-US" altLang="en-US" sz="3600" b="1" dirty="0" err="1">
                <a:solidFill>
                  <a:srgbClr val="0070C0"/>
                </a:solidFill>
                <a:latin typeface="Cambria" panose="02040503050406030204" pitchFamily="18" charset="0"/>
              </a:rPr>
              <a:t>Vẽ</a:t>
            </a:r>
            <a:endParaRPr lang="en-US" altLang="en-US" sz="3600" b="1" dirty="0">
              <a:solidFill>
                <a:srgbClr val="0070C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0056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12192000" cy="68580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1365224"/>
            <a:ext cx="10972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1993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17"/>
    </mc:Choice>
    <mc:Fallback xmlns="">
      <p:transition spd="slow" advTm="15517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406400" y="181302"/>
            <a:ext cx="11379200" cy="6629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 cmpd="thinThick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065212" y="208548"/>
            <a:ext cx="10058402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Dặn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</a:rPr>
              <a:t>dò</a:t>
            </a:r>
            <a:r>
              <a:rPr lang="en-US" sz="4000" b="1" dirty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26006" y="1752600"/>
            <a:ext cx="9092870" cy="4229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7472" indent="-347472" algn="l" defTabSz="914400" rtl="0" eaLnBrk="1" latinLnBrk="0" hangingPunct="1">
              <a:lnSpc>
                <a:spcPct val="10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  <a:lvl2pPr marL="740664" indent="-283464" algn="l" defTabSz="914400" rtl="0" eaLnBrk="1" latinLnBrk="0" hangingPunct="1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Biết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cách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xác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định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tâm</a:t>
            </a:r>
            <a:r>
              <a:rPr lang="en-US" sz="3200" dirty="0">
                <a:solidFill>
                  <a:schemeClr val="tx2"/>
                </a:solidFill>
              </a:rPr>
              <a:t>, </a:t>
            </a:r>
            <a:r>
              <a:rPr lang="en-US" sz="3200" dirty="0" err="1">
                <a:solidFill>
                  <a:schemeClr val="tx2"/>
                </a:solidFill>
              </a:rPr>
              <a:t>bán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kính</a:t>
            </a:r>
            <a:r>
              <a:rPr lang="en-US" sz="3200" dirty="0">
                <a:solidFill>
                  <a:schemeClr val="tx2"/>
                </a:solidFill>
              </a:rPr>
              <a:t>, </a:t>
            </a:r>
            <a:r>
              <a:rPr lang="en-US" sz="3200" dirty="0" err="1">
                <a:solidFill>
                  <a:schemeClr val="tx2"/>
                </a:solidFill>
              </a:rPr>
              <a:t>đường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kính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của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hình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tròn</a:t>
            </a:r>
            <a:r>
              <a:rPr lang="en-US" sz="3200" dirty="0">
                <a:solidFill>
                  <a:schemeClr val="tx2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US" sz="3200" dirty="0" err="1">
                <a:solidFill>
                  <a:schemeClr val="tx2"/>
                </a:solidFill>
              </a:rPr>
              <a:t>Tập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dùng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compa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để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vẽ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hình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tròn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có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tâm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và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bán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kính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cho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trước</a:t>
            </a:r>
            <a:r>
              <a:rPr lang="en-US" sz="3200" dirty="0">
                <a:solidFill>
                  <a:schemeClr val="tx2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vi-VN" sz="3200" dirty="0">
                <a:solidFill>
                  <a:schemeClr val="tx2"/>
                </a:solidFill>
              </a:rPr>
              <a:t>Làm vở bài tập toán: bài 104 (tr 22, 23)</a:t>
            </a:r>
            <a:r>
              <a:rPr lang="en-US" sz="3200" dirty="0">
                <a:solidFill>
                  <a:schemeClr val="tx2"/>
                </a:solidFill>
              </a:rPr>
              <a:t>. </a:t>
            </a:r>
            <a:r>
              <a:rPr lang="en-US" sz="3200" dirty="0" err="1">
                <a:solidFill>
                  <a:schemeClr val="tx2"/>
                </a:solidFill>
              </a:rPr>
              <a:t>Làm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bài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tập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trên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 err="1">
                <a:solidFill>
                  <a:schemeClr val="tx2"/>
                </a:solidFill>
              </a:rPr>
              <a:t>trang</a:t>
            </a:r>
            <a:r>
              <a:rPr lang="en-US" sz="3200">
                <a:solidFill>
                  <a:schemeClr val="tx2"/>
                </a:solidFill>
              </a:rPr>
              <a:t> Olm.vn</a:t>
            </a:r>
            <a:endParaRPr lang="en-US" sz="3200" dirty="0">
              <a:solidFill>
                <a:schemeClr val="tx2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dirty="0" err="1">
                <a:solidFill>
                  <a:srgbClr val="FF0000"/>
                </a:solidFill>
                <a:latin typeface="Bahnschrift Light SemiCondensed" panose="020B0502040204020203" pitchFamily="34" charset="0"/>
              </a:rPr>
              <a:t>Chúc</a:t>
            </a:r>
            <a:r>
              <a:rPr lang="en-US" sz="3200" dirty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Bahnschrift Light SemiCondensed" panose="020B0502040204020203" pitchFamily="34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 con </a:t>
            </a:r>
            <a:r>
              <a:rPr lang="en-US" sz="3200" dirty="0" err="1">
                <a:solidFill>
                  <a:srgbClr val="FF0000"/>
                </a:solidFill>
                <a:latin typeface="Bahnschrift Light SemiCondensed" panose="020B0502040204020203" pitchFamily="34" charset="0"/>
              </a:rPr>
              <a:t>học</a:t>
            </a:r>
            <a:r>
              <a:rPr lang="en-US" sz="3200" dirty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Bahnschrift Light SemiCondensed" panose="020B0502040204020203" pitchFamily="34" charset="0"/>
              </a:rPr>
              <a:t>tập</a:t>
            </a:r>
            <a:r>
              <a:rPr lang="en-US" sz="3200" dirty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Bahnschrift Light SemiCondensed" panose="020B0502040204020203" pitchFamily="34" charset="0"/>
              </a:rPr>
              <a:t>thật</a:t>
            </a:r>
            <a:r>
              <a:rPr lang="en-US" sz="3200" dirty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Bahnschrift Light SemiCondensed" panose="020B0502040204020203" pitchFamily="34" charset="0"/>
              </a:rPr>
              <a:t>tốt</a:t>
            </a:r>
            <a:r>
              <a:rPr lang="en-US" sz="3200" dirty="0">
                <a:solidFill>
                  <a:srgbClr val="FF0000"/>
                </a:solidFill>
                <a:latin typeface="Bahnschrift Light SemiCondensed" panose="020B0502040204020203" pitchFamily="34" charset="0"/>
              </a:rPr>
              <a:t>!</a:t>
            </a:r>
          </a:p>
        </p:txBody>
      </p:sp>
      <p:pic>
        <p:nvPicPr>
          <p:cNvPr id="5" name="Picture 4" descr="sunflowe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47" y="4512716"/>
            <a:ext cx="2209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sun14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6689" y="168446"/>
            <a:ext cx="17811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1" descr="people008"/>
          <p:cNvPicPr>
            <a:picLocks noChangeAspect="1" noChangeArrowheads="1" noCrop="1"/>
          </p:cNvPicPr>
          <p:nvPr/>
        </p:nvPicPr>
        <p:blipFill>
          <a:blip r:embed="rId4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7006" y="5300274"/>
            <a:ext cx="129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4114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206"/>
    </mc:Choice>
    <mc:Fallback xmlns="">
      <p:transition spd="slow" advTm="19206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003636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8613" y="340119"/>
            <a:ext cx="11114773" cy="28931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4400" cap="none" spc="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Thứ</a:t>
            </a:r>
            <a:r>
              <a:rPr lang="en-US" sz="4400" cap="none" spc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vi-VN" sz="4400" cap="none" spc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 ngày 15</a:t>
            </a:r>
            <a:r>
              <a:rPr lang="en-US" sz="4400" cap="none" spc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4400" cap="none" spc="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tháng</a:t>
            </a:r>
            <a:r>
              <a:rPr lang="en-US" sz="4400" cap="none" spc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 </a:t>
            </a:r>
            <a:r>
              <a:rPr lang="en-US" sz="4400" cap="none" spc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năm</a:t>
            </a:r>
            <a:r>
              <a:rPr lang="en-US" sz="4400" cap="none" spc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vi-VN" sz="4400" cap="none" spc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2022</a:t>
            </a:r>
            <a:endParaRPr lang="en-US" sz="440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4400" cap="none" spc="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Toán</a:t>
            </a:r>
            <a:endParaRPr lang="en-US" sz="4400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en-US" sz="5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Hình</a:t>
            </a: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tròn</a:t>
            </a: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5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tâm</a:t>
            </a: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5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đường</a:t>
            </a: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kính</a:t>
            </a: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5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bán</a:t>
            </a: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5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kính</a:t>
            </a: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n-US" sz="54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995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57"/>
    </mc:Choice>
    <mc:Fallback xmlns="">
      <p:transition spd="slow" advTm="1165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">
            <a:extLst>
              <a:ext uri="{FF2B5EF4-FFF2-40B4-BE49-F238E27FC236}">
                <a16:creationId xmlns:a16="http://schemas.microsoft.com/office/drawing/2014/main" id="{404B7333-5459-4A1B-8E3A-2111F7B15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1342" y="369175"/>
            <a:ext cx="1019195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Một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số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đồ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vật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có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dạng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endParaRPr lang="en-US" altLang="en-US" sz="48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A86C8A3-CCF0-47B1-AD72-7B3D665BC035}"/>
              </a:ext>
            </a:extLst>
          </p:cNvPr>
          <p:cNvSpPr/>
          <p:nvPr/>
        </p:nvSpPr>
        <p:spPr>
          <a:xfrm>
            <a:off x="1949293" y="337423"/>
            <a:ext cx="182048" cy="930171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1" y="1454791"/>
            <a:ext cx="2857500" cy="2857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957" y="4327104"/>
            <a:ext cx="4082820" cy="229658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605" y="1378593"/>
            <a:ext cx="3390900" cy="24003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2369" y="4296249"/>
            <a:ext cx="3517900" cy="23114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457" y="1341384"/>
            <a:ext cx="2545768" cy="25457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4073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21588"/>
    </mc:Choice>
    <mc:Fallback xmlns="">
      <p:transition spd="slow" advTm="2158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12192000" cy="68580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1365224"/>
            <a:ext cx="10972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247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17"/>
    </mc:Choice>
    <mc:Fallback xmlns="">
      <p:transition spd="slow" advTm="1551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1342" y="369175"/>
            <a:ext cx="1019195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Giới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thiệu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hình</a:t>
            </a:r>
            <a:r>
              <a:rPr lang="en-US" altLang="en-US" sz="48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tròn</a:t>
            </a:r>
            <a:endParaRPr lang="en-US" altLang="en-US" sz="4800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Rectangle: Rounded Corners 21">
            <a:extLst>
              <a:ext uri="{FF2B5EF4-FFF2-40B4-BE49-F238E27FC236}">
                <a16:creationId xmlns:a16="http://schemas.microsoft.com/office/drawing/2014/main" id="{08F1EC11-0206-4666-B1D1-CE25766DD6E7}"/>
              </a:ext>
            </a:extLst>
          </p:cNvPr>
          <p:cNvSpPr/>
          <p:nvPr/>
        </p:nvSpPr>
        <p:spPr>
          <a:xfrm>
            <a:off x="1949293" y="337423"/>
            <a:ext cx="182048" cy="930171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625519">
              <a:buClr>
                <a:srgbClr val="000000"/>
              </a:buClr>
              <a:defRPr/>
            </a:pPr>
            <a:endParaRPr lang="en-US" sz="2489" kern="0">
              <a:solidFill>
                <a:prstClr val="white"/>
              </a:solidFill>
              <a:latin typeface="Calibri" panose="020F0502020204030204"/>
              <a:sym typeface="Arial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479659" y="1711892"/>
            <a:ext cx="3794680" cy="3629221"/>
            <a:chOff x="3867149" y="1555750"/>
            <a:chExt cx="2162233" cy="2127596"/>
          </a:xfrm>
        </p:grpSpPr>
        <p:sp>
          <p:nvSpPr>
            <p:cNvPr id="5" name="Oval 4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6" name="Oval 5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453238" y="1707405"/>
            <a:ext cx="3794683" cy="3629221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en-US" sz="2400">
              <a:latin typeface="VNI Times" pitchFamily="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324160" y="3471054"/>
            <a:ext cx="101069" cy="1010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Rectangle 8"/>
          <p:cNvSpPr/>
          <p:nvPr/>
        </p:nvSpPr>
        <p:spPr>
          <a:xfrm>
            <a:off x="2942369" y="3524046"/>
            <a:ext cx="408208" cy="474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3396014" y="3585960"/>
            <a:ext cx="14801" cy="24815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382321" y="6067489"/>
            <a:ext cx="2085816" cy="5939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+mj-lt"/>
              </a:rPr>
              <a:t>Tâm O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6869387" y="1530746"/>
            <a:ext cx="5130800" cy="7900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 algn="just"/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O</a:t>
            </a:r>
          </a:p>
        </p:txBody>
      </p:sp>
      <p:sp>
        <p:nvSpPr>
          <p:cNvPr id="15" name="Oval 14"/>
          <p:cNvSpPr/>
          <p:nvPr/>
        </p:nvSpPr>
        <p:spPr>
          <a:xfrm>
            <a:off x="4668086" y="2203518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99134" y="1984539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3350582" y="2243379"/>
            <a:ext cx="1368039" cy="128066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 flipV="1">
            <a:off x="1453238" y="1990111"/>
            <a:ext cx="2710204" cy="7313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63773" y="1236176"/>
            <a:ext cx="2082070" cy="7256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  <a:latin typeface="+mj-lt"/>
              </a:rPr>
              <a:t>Bán kính</a:t>
            </a:r>
            <a:endParaRPr lang="en-US" sz="24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6942575" y="2602136"/>
            <a:ext cx="5130800" cy="787267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 algn="just"/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OM</a:t>
            </a:r>
          </a:p>
        </p:txBody>
      </p:sp>
    </p:spTree>
    <p:extLst>
      <p:ext uri="{BB962C8B-B14F-4D97-AF65-F5344CB8AC3E}">
        <p14:creationId xmlns:p14="http://schemas.microsoft.com/office/powerpoint/2010/main" val="1144633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3" grpId="0" animBg="1"/>
      <p:bldP spid="14" grpId="0"/>
      <p:bldP spid="15" grpId="0" animBg="1"/>
      <p:bldP spid="16" grpId="0" animBg="1"/>
      <p:bldP spid="20" grpId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49" y="150811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4000" b="1" dirty="0">
                <a:solidFill>
                  <a:srgbClr val="002060"/>
                </a:solidFill>
                <a:latin typeface="+mj-lt"/>
              </a:rPr>
              <a:t>Hình tròn tâm O có bao nhiêu bán kính?</a:t>
            </a:r>
            <a:endParaRPr lang="en-US" altLang="en-US" sz="4000" b="1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775013" y="2536510"/>
            <a:ext cx="3794680" cy="3629221"/>
            <a:chOff x="3867149" y="1555750"/>
            <a:chExt cx="2162233" cy="2127596"/>
          </a:xfrm>
        </p:grpSpPr>
        <p:sp>
          <p:nvSpPr>
            <p:cNvPr id="7" name="Oval 6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8" name="Oval 7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3801427" y="2536510"/>
            <a:ext cx="3794683" cy="362922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2400">
              <a:latin typeface="VNI Times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27463" y="4206820"/>
            <a:ext cx="408208" cy="474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12" name="Oval 11"/>
          <p:cNvSpPr/>
          <p:nvPr/>
        </p:nvSpPr>
        <p:spPr>
          <a:xfrm>
            <a:off x="7152644" y="3168733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326633" y="2929117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</a:p>
        </p:txBody>
      </p:sp>
      <p:cxnSp>
        <p:nvCxnSpPr>
          <p:cNvPr id="14" name="Straight Connector 13"/>
          <p:cNvCxnSpPr>
            <a:stCxn id="8" idx="7"/>
          </p:cNvCxnSpPr>
          <p:nvPr/>
        </p:nvCxnSpPr>
        <p:spPr>
          <a:xfrm flipV="1">
            <a:off x="5691031" y="3219268"/>
            <a:ext cx="1512148" cy="111153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063076" y="2543197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5492132" y="2504525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347972" y="3011773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3858916" y="3778333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266932" y="607346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033492" y="6075741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868292" y="5682221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121217" y="2246121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352006" y="3721154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971908" y="2151494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976862" y="6402090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068055" y="6375703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969771" y="2752601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007818" y="5922463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Straight Connector 29"/>
          <p:cNvCxnSpPr>
            <a:stCxn id="8" idx="7"/>
          </p:cNvCxnSpPr>
          <p:nvPr/>
        </p:nvCxnSpPr>
        <p:spPr>
          <a:xfrm flipV="1">
            <a:off x="5691031" y="2602194"/>
            <a:ext cx="433179" cy="172860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8" idx="7"/>
          </p:cNvCxnSpPr>
          <p:nvPr/>
        </p:nvCxnSpPr>
        <p:spPr>
          <a:xfrm flipH="1" flipV="1">
            <a:off x="5542666" y="2578108"/>
            <a:ext cx="148365" cy="175269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 flipV="1">
            <a:off x="4392200" y="3080218"/>
            <a:ext cx="1280151" cy="124318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7"/>
          </p:cNvCxnSpPr>
          <p:nvPr/>
        </p:nvCxnSpPr>
        <p:spPr>
          <a:xfrm flipH="1" flipV="1">
            <a:off x="3909450" y="3828868"/>
            <a:ext cx="1781581" cy="50193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5305403" y="4373930"/>
            <a:ext cx="366948" cy="17667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698769" y="4373930"/>
            <a:ext cx="364307" cy="177618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 flipV="1">
            <a:off x="5698769" y="4366530"/>
            <a:ext cx="1233705" cy="136154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1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334" y="880110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4000" b="1" dirty="0">
                <a:solidFill>
                  <a:srgbClr val="FF0000"/>
                </a:solidFill>
                <a:latin typeface="+mj-lt"/>
              </a:rPr>
              <a:t>Độ dài các bán kính đ</a:t>
            </a:r>
            <a:r>
              <a:rPr lang="en-US" altLang="en-US" sz="4000" b="1" dirty="0" err="1">
                <a:solidFill>
                  <a:srgbClr val="FF0000"/>
                </a:solidFill>
                <a:latin typeface="+mj-lt"/>
              </a:rPr>
              <a:t>ều</a:t>
            </a:r>
            <a:r>
              <a:rPr lang="vi-VN" altLang="en-US" sz="4000" b="1" dirty="0">
                <a:solidFill>
                  <a:srgbClr val="FF0000"/>
                </a:solidFill>
                <a:latin typeface="+mj-lt"/>
              </a:rPr>
              <a:t> bằng nhau.</a:t>
            </a:r>
            <a:endParaRPr lang="en-US" altLang="en-US" sz="40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13238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688" y="2126228"/>
            <a:ext cx="4201521" cy="3124881"/>
          </a:xfrm>
          <a:prstGeom prst="rect">
            <a:avLst/>
          </a:prstGeom>
        </p:spPr>
      </p:pic>
      <p:sp>
        <p:nvSpPr>
          <p:cNvPr id="24" name="Subtitle 2"/>
          <p:cNvSpPr txBox="1">
            <a:spLocks/>
          </p:cNvSpPr>
          <p:nvPr/>
        </p:nvSpPr>
        <p:spPr>
          <a:xfrm>
            <a:off x="409646" y="191754"/>
            <a:ext cx="8375487" cy="74146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09585" indent="-609585"/>
            <a:r>
              <a:rPr lang="vi-VN" sz="3733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3 điểm A, O, B là 3 điểm thẳng hàng</a:t>
            </a:r>
            <a:endParaRPr lang="en-US" sz="3733" b="1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5276334" y="4995012"/>
            <a:ext cx="6596385" cy="11191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AB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gấp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lần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bán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kính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OA.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4934058" y="1112085"/>
            <a:ext cx="7257942" cy="15869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vi-VN" sz="3733" b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          </a:t>
            </a:r>
            <a:r>
              <a:rPr lang="vi-VN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OA = OB</a:t>
            </a:r>
          </a:p>
          <a:p>
            <a:pPr marL="685783" indent="-685783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vi-VN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Tâm 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O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đường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kính</a:t>
            </a:r>
            <a:r>
              <a:rPr lang="en-US" sz="3200" b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 AB</a:t>
            </a:r>
          </a:p>
          <a:p>
            <a:pPr>
              <a:buClr>
                <a:schemeClr val="bg2"/>
              </a:buClr>
            </a:pPr>
            <a:r>
              <a:rPr lang="en-US" sz="3733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                       </a:t>
            </a:r>
            <a:endParaRPr lang="en-US" sz="3733" b="1" dirty="0">
              <a:solidFill>
                <a:srgbClr val="FF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702111" y="1633343"/>
            <a:ext cx="3794680" cy="3629221"/>
            <a:chOff x="3867149" y="1555750"/>
            <a:chExt cx="2162233" cy="2127596"/>
          </a:xfrm>
        </p:grpSpPr>
        <p:sp>
          <p:nvSpPr>
            <p:cNvPr id="30" name="Oval 29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31" name="Oval 30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32" name="Oval 6"/>
          <p:cNvSpPr>
            <a:spLocks noChangeArrowheads="1"/>
          </p:cNvSpPr>
          <p:nvPr/>
        </p:nvSpPr>
        <p:spPr bwMode="auto">
          <a:xfrm>
            <a:off x="702111" y="1617238"/>
            <a:ext cx="3794683" cy="362922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2400">
              <a:latin typeface="VNI Times" pitchFamily="2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300285" y="3451201"/>
            <a:ext cx="408208" cy="47493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64847" y="3292206"/>
            <a:ext cx="318815" cy="20900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615243" y="3311955"/>
            <a:ext cx="318815" cy="18925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H="1" flipV="1">
            <a:off x="675689" y="3443253"/>
            <a:ext cx="3794680" cy="245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2530878" y="3391694"/>
            <a:ext cx="101069" cy="1010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8" name="Oval 37"/>
          <p:cNvSpPr/>
          <p:nvPr/>
        </p:nvSpPr>
        <p:spPr>
          <a:xfrm>
            <a:off x="4441427" y="3405555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643236" y="3405555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F1FC7D77-7813-473F-B55F-A1E93A2C4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666" y="163133"/>
            <a:ext cx="101919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4000" b="1" dirty="0">
                <a:solidFill>
                  <a:srgbClr val="002060"/>
                </a:solidFill>
                <a:latin typeface="Cambria" panose="02040503050406030204" pitchFamily="18" charset="0"/>
              </a:rPr>
              <a:t>3 điểm A, O, B có vị trí như thế nào ?</a:t>
            </a:r>
            <a:endParaRPr lang="en-US" altLang="en-US" sz="4000" b="1" dirty="0">
              <a:solidFill>
                <a:srgbClr val="002060"/>
              </a:solidFill>
              <a:latin typeface="Cambria" panose="02040503050406030204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 flipV="1">
            <a:off x="718905" y="3445525"/>
            <a:ext cx="3794680" cy="2457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1271855" y="3470763"/>
            <a:ext cx="120596" cy="2085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22830" y="5527333"/>
            <a:ext cx="2177455" cy="58685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>
                <a:solidFill>
                  <a:schemeClr val="tx1"/>
                </a:solidFill>
                <a:latin typeface="+mj-lt"/>
              </a:rPr>
              <a:t>Đường kính AB</a:t>
            </a:r>
            <a:endParaRPr lang="en-US" sz="2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847" y="225328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4000" b="1" dirty="0">
                <a:solidFill>
                  <a:srgbClr val="002060"/>
                </a:solidFill>
                <a:latin typeface="+mj-lt"/>
              </a:rPr>
              <a:t>Tâm O là gì của đường kính AB ?</a:t>
            </a:r>
            <a:endParaRPr lang="en-US" altLang="en-US" sz="40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8A81DEE-4216-42DE-895C-4B8CAB56F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847" y="225328"/>
            <a:ext cx="119684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39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vi-VN" altLang="en-US" sz="4000" b="1" dirty="0">
                <a:solidFill>
                  <a:srgbClr val="002060"/>
                </a:solidFill>
                <a:latin typeface="+mj-lt"/>
              </a:rPr>
              <a:t>Độ dài đường kính như thế nào với độ dài bán kính?</a:t>
            </a:r>
            <a:endParaRPr lang="en-US" altLang="en-US" sz="4000" b="1" dirty="0">
              <a:solidFill>
                <a:srgbClr val="002060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452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19500"/>
    </mc:Choice>
    <mc:Fallback xmlns="">
      <p:transition spd="slow" advTm="195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5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5" grpId="0" animBg="1"/>
      <p:bldP spid="26" grpId="0" animBg="1"/>
      <p:bldP spid="26" grpId="1" animBg="1"/>
      <p:bldP spid="22" grpId="0"/>
      <p:bldP spid="5" grpId="0" animBg="1"/>
      <p:bldP spid="28" grpId="0"/>
      <p:bldP spid="28" grpId="1"/>
      <p:bldP spid="40" grpId="0"/>
      <p:bldP spid="4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/>
        </p:nvGrpSpPr>
        <p:grpSpPr>
          <a:xfrm>
            <a:off x="4279896" y="1915092"/>
            <a:ext cx="3794680" cy="3629221"/>
            <a:chOff x="3867149" y="1555750"/>
            <a:chExt cx="2162233" cy="2127596"/>
          </a:xfrm>
        </p:grpSpPr>
        <p:sp>
          <p:nvSpPr>
            <p:cNvPr id="47" name="Oval 46"/>
            <p:cNvSpPr/>
            <p:nvPr/>
          </p:nvSpPr>
          <p:spPr>
            <a:xfrm>
              <a:off x="3867149" y="1555750"/>
              <a:ext cx="2162233" cy="2127596"/>
            </a:xfrm>
            <a:prstGeom prst="ellips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48" name="Oval 47"/>
            <p:cNvSpPr/>
            <p:nvPr/>
          </p:nvSpPr>
          <p:spPr>
            <a:xfrm>
              <a:off x="4933212" y="2603296"/>
              <a:ext cx="30106" cy="29624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</p:grpSp>
      <p:sp>
        <p:nvSpPr>
          <p:cNvPr id="49" name="Oval 6"/>
          <p:cNvSpPr>
            <a:spLocks noChangeArrowheads="1"/>
          </p:cNvSpPr>
          <p:nvPr/>
        </p:nvSpPr>
        <p:spPr bwMode="auto">
          <a:xfrm>
            <a:off x="4279896" y="1912635"/>
            <a:ext cx="3794683" cy="362922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 sz="2400">
              <a:latin typeface="VNI Times" pitchFamily="2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flipH="1" flipV="1">
            <a:off x="4253475" y="3738650"/>
            <a:ext cx="3794680" cy="245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6124398" y="3674254"/>
            <a:ext cx="101069" cy="10106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1" name="Oval 60"/>
          <p:cNvSpPr/>
          <p:nvPr/>
        </p:nvSpPr>
        <p:spPr>
          <a:xfrm>
            <a:off x="8034947" y="3688115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2" name="Oval 61"/>
          <p:cNvSpPr/>
          <p:nvPr/>
        </p:nvSpPr>
        <p:spPr>
          <a:xfrm>
            <a:off x="4236756" y="3688115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4420120" y="3073759"/>
            <a:ext cx="3514785" cy="128754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47" idx="7"/>
          </p:cNvCxnSpPr>
          <p:nvPr/>
        </p:nvCxnSpPr>
        <p:spPr>
          <a:xfrm flipH="1">
            <a:off x="4795295" y="2446580"/>
            <a:ext cx="2723563" cy="256089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 flipV="1">
            <a:off x="4420116" y="3076652"/>
            <a:ext cx="3498069" cy="129605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49" idx="5"/>
            <a:endCxn id="49" idx="1"/>
          </p:cNvCxnSpPr>
          <p:nvPr/>
        </p:nvCxnSpPr>
        <p:spPr>
          <a:xfrm flipH="1" flipV="1">
            <a:off x="4835615" y="2444121"/>
            <a:ext cx="2683245" cy="25662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545291" y="2025523"/>
            <a:ext cx="1315712" cy="342625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49" idx="4"/>
            <a:endCxn id="49" idx="0"/>
          </p:cNvCxnSpPr>
          <p:nvPr/>
        </p:nvCxnSpPr>
        <p:spPr>
          <a:xfrm flipV="1">
            <a:off x="6177237" y="1912635"/>
            <a:ext cx="0" cy="362922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5467238" y="2012823"/>
            <a:ext cx="1419165" cy="342625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7895170" y="4330638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4361234" y="3027304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4" name="Oval 63"/>
          <p:cNvSpPr/>
          <p:nvPr/>
        </p:nvSpPr>
        <p:spPr>
          <a:xfrm>
            <a:off x="7452900" y="4949244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5" name="Oval 64"/>
          <p:cNvSpPr/>
          <p:nvPr/>
        </p:nvSpPr>
        <p:spPr>
          <a:xfrm>
            <a:off x="4799402" y="239451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6" name="Oval 65"/>
          <p:cNvSpPr/>
          <p:nvPr/>
        </p:nvSpPr>
        <p:spPr>
          <a:xfrm>
            <a:off x="6794607" y="5372007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7" name="Oval 66"/>
          <p:cNvSpPr/>
          <p:nvPr/>
        </p:nvSpPr>
        <p:spPr>
          <a:xfrm>
            <a:off x="5484171" y="197769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8" name="Oval 67"/>
          <p:cNvSpPr/>
          <p:nvPr/>
        </p:nvSpPr>
        <p:spPr>
          <a:xfrm>
            <a:off x="6128702" y="5481543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69" name="Oval 68"/>
          <p:cNvSpPr/>
          <p:nvPr/>
        </p:nvSpPr>
        <p:spPr>
          <a:xfrm>
            <a:off x="6124398" y="1850692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0" name="Oval 69"/>
          <p:cNvSpPr/>
          <p:nvPr/>
        </p:nvSpPr>
        <p:spPr>
          <a:xfrm>
            <a:off x="5431963" y="5339236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1" name="Oval 70"/>
          <p:cNvSpPr/>
          <p:nvPr/>
        </p:nvSpPr>
        <p:spPr>
          <a:xfrm>
            <a:off x="6831495" y="1987038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2" name="Oval 71"/>
          <p:cNvSpPr/>
          <p:nvPr/>
        </p:nvSpPr>
        <p:spPr>
          <a:xfrm>
            <a:off x="4763302" y="4928883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3" name="Oval 72"/>
          <p:cNvSpPr/>
          <p:nvPr/>
        </p:nvSpPr>
        <p:spPr>
          <a:xfrm>
            <a:off x="7452900" y="2403030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4" name="Oval 73"/>
          <p:cNvSpPr/>
          <p:nvPr/>
        </p:nvSpPr>
        <p:spPr>
          <a:xfrm>
            <a:off x="4352767" y="4323759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7894034" y="3011820"/>
            <a:ext cx="101069" cy="101069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B0F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691495" y="3551716"/>
            <a:ext cx="408208" cy="474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2018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Tm="10414"/>
    </mc:Choice>
    <mc:Fallback xmlns="">
      <p:transition spd="slow" advTm="1041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500"/>
                            </p:stCondLst>
                            <p:childTnLst>
                              <p:par>
                                <p:cTn id="7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000"/>
                            </p:stCondLst>
                            <p:childTnLst>
                              <p:par>
                                <p:cTn id="8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500"/>
                            </p:stCondLst>
                            <p:childTnLst>
                              <p:par>
                                <p:cTn id="8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44" grpId="0" animBg="1"/>
      <p:bldP spid="45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3189&quot;&gt;&lt;object type=&quot;3&quot; unique_id=&quot;13190&quot;&gt;&lt;property id=&quot;20148&quot; value=&quot;5&quot;/&gt;&lt;property id=&quot;20300&quot; value=&quot;Slide 1&quot;/&gt;&lt;property id=&quot;20307&quot; value=&quot;256&quot;/&gt;&lt;/object&gt;&lt;object type=&quot;3&quot; unique_id=&quot;13191&quot;&gt;&lt;property id=&quot;20148&quot; value=&quot;5&quot;/&gt;&lt;property id=&quot;20300&quot; value=&quot;Slide 4&quot;/&gt;&lt;property id=&quot;20307&quot; value=&quot;257&quot;/&gt;&lt;/object&gt;&lt;object type=&quot;3&quot; unique_id=&quot;13192&quot;&gt;&lt;property id=&quot;20148&quot; value=&quot;5&quot;/&gt;&lt;property id=&quot;20300&quot; value=&quot;Slide 2&quot;/&gt;&lt;property id=&quot;20307&quot; value=&quot;293&quot;/&gt;&lt;/object&gt;&lt;object type=&quot;3&quot; unique_id=&quot;13193&quot;&gt;&lt;property id=&quot;20148&quot; value=&quot;5&quot;/&gt;&lt;property id=&quot;20300&quot; value=&quot;Slide 5&quot;/&gt;&lt;property id=&quot;20307&quot; value=&quot;277&quot;/&gt;&lt;/object&gt;&lt;object type=&quot;3&quot; unique_id=&quot;13194&quot;&gt;&lt;property id=&quot;20148&quot; value=&quot;5&quot;/&gt;&lt;property id=&quot;20300&quot; value=&quot;Slide 3&quot;/&gt;&lt;property id=&quot;20307&quot; value=&quot;261&quot;/&gt;&lt;/object&gt;&lt;object type=&quot;3&quot; unique_id=&quot;13196&quot;&gt;&lt;property id=&quot;20148&quot; value=&quot;5&quot;/&gt;&lt;property id=&quot;20300&quot; value=&quot;Slide 9&quot;/&gt;&lt;property id=&quot;20307&quot; value=&quot;263&quot;/&gt;&lt;/object&gt;&lt;object type=&quot;3&quot; unique_id=&quot;13198&quot;&gt;&lt;property id=&quot;20148&quot; value=&quot;5&quot;/&gt;&lt;property id=&quot;20300&quot; value=&quot;Slide 8&quot;/&gt;&lt;property id=&quot;20307&quot; value=&quot;266&quot;/&gt;&lt;/object&gt;&lt;object type=&quot;3&quot; unique_id=&quot;13199&quot;&gt;&lt;property id=&quot;20148&quot; value=&quot;5&quot;/&gt;&lt;property id=&quot;20300&quot; value=&quot;Slide 10&quot;/&gt;&lt;property id=&quot;20307&quot; value=&quot;272&quot;/&gt;&lt;/object&gt;&lt;object type=&quot;3&quot; unique_id=&quot;13200&quot;&gt;&lt;property id=&quot;20148&quot; value=&quot;5&quot;/&gt;&lt;property id=&quot;20300&quot; value=&quot;Slide 13&quot;/&gt;&lt;property id=&quot;20307&quot; value=&quot;290&quot;/&gt;&lt;/object&gt;&lt;object type=&quot;3&quot; unique_id=&quot;13201&quot;&gt;&lt;property id=&quot;20148&quot; value=&quot;5&quot;/&gt;&lt;property id=&quot;20300&quot; value=&quot;Slide 16&quot;/&gt;&lt;property id=&quot;20307&quot; value=&quot;289&quot;/&gt;&lt;/object&gt;&lt;object type=&quot;3&quot; unique_id=&quot;13202&quot;&gt;&lt;property id=&quot;20148&quot; value=&quot;5&quot;/&gt;&lt;property id=&quot;20300&quot; value=&quot;Slide 17&quot;/&gt;&lt;property id=&quot;20307&quot; value=&quot;278&quot;/&gt;&lt;/object&gt;&lt;object type=&quot;3&quot; unique_id=&quot;13203&quot;&gt;&lt;property id=&quot;20148&quot; value=&quot;5&quot;/&gt;&lt;property id=&quot;20300&quot; value=&quot;Slide 18&quot;/&gt;&lt;property id=&quot;20307&quot; value=&quot;285&quot;/&gt;&lt;/object&gt;&lt;object type=&quot;3&quot; unique_id=&quot;13204&quot;&gt;&lt;property id=&quot;20148&quot; value=&quot;5&quot;/&gt;&lt;property id=&quot;20300&quot; value=&quot;Slide 19&quot;/&gt;&lt;property id=&quot;20307&quot; value=&quot;291&quot;/&gt;&lt;/object&gt;&lt;object type=&quot;3&quot; unique_id=&quot;13205&quot;&gt;&lt;property id=&quot;20148&quot; value=&quot;5&quot;/&gt;&lt;property id=&quot;20300&quot; value=&quot;Slide 20&quot;/&gt;&lt;property id=&quot;20307&quot; value=&quot;280&quot;/&gt;&lt;/object&gt;&lt;object type=&quot;3&quot; unique_id=&quot;13206&quot;&gt;&lt;property id=&quot;20148&quot; value=&quot;5&quot;/&gt;&lt;property id=&quot;20300&quot; value=&quot;Slide 21&quot;/&gt;&lt;property id=&quot;20307&quot; value=&quot;292&quot;/&gt;&lt;/object&gt;&lt;object type=&quot;3&quot; unique_id=&quot;13302&quot;&gt;&lt;property id=&quot;20148&quot; value=&quot;5&quot;/&gt;&lt;property id=&quot;20300&quot; value=&quot;Slide 6&quot;/&gt;&lt;property id=&quot;20307&quot; value=&quot;294&quot;/&gt;&lt;/object&gt;&lt;object type=&quot;3&quot; unique_id=&quot;13303&quot;&gt;&lt;property id=&quot;20148&quot; value=&quot;5&quot;/&gt;&lt;property id=&quot;20300&quot; value=&quot;Slide 7&quot;/&gt;&lt;property id=&quot;20307&quot; value=&quot;295&quot;/&gt;&lt;/object&gt;&lt;object type=&quot;3&quot; unique_id=&quot;13419&quot;&gt;&lt;property id=&quot;20148&quot; value=&quot;5&quot;/&gt;&lt;property id=&quot;20300&quot; value=&quot;Slide 11&quot;/&gt;&lt;property id=&quot;20307&quot; value=&quot;296&quot;/&gt;&lt;/object&gt;&lt;object type=&quot;3&quot; unique_id=&quot;13540&quot;&gt;&lt;property id=&quot;20148&quot; value=&quot;5&quot;/&gt;&lt;property id=&quot;20300&quot; value=&quot;Slide 12&quot;/&gt;&lt;property id=&quot;20307&quot; value=&quot;297&quot;/&gt;&lt;/object&gt;&lt;object type=&quot;3&quot; unique_id=&quot;13541&quot;&gt;&lt;property id=&quot;20148&quot; value=&quot;5&quot;/&gt;&lt;property id=&quot;20300&quot; value=&quot;Slide 14&quot;/&gt;&lt;property id=&quot;20307&quot; value=&quot;298&quot;/&gt;&lt;/object&gt;&lt;object type=&quot;3&quot; unique_id=&quot;13542&quot;&gt;&lt;property id=&quot;20148&quot; value=&quot;5&quot;/&gt;&lt;property id=&quot;20300&quot; value=&quot;Slide 15&quot;/&gt;&lt;property id=&quot;20307&quot; value=&quot;299&quot;/&gt;&lt;/object&gt;&lt;/object&gt;&lt;object type=&quot;8&quot; unique_id=&quot;13225&quot;&gt;&lt;/object&gt;&lt;/object&gt;&lt;/database&gt;"/>
  <p:tag name="SECTOMILLISECCONVERTED" val="1"/>
  <p:tag name="ISPRING_RESOURCE_PATHS_HASH_PRESENTER" val="a29b89e79359a51fa8950d0f7bfded9d41f628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0.8|4.5|0.7|1.9|2.3|2.1|3.9|1.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4|0.8|0.7|0.8|0.9|1.9|2.5|2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6|1.2|0.6|0.5|2.8|11.6|15.5|14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1.4|1.2|1.2|2.1|5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1.9|2.4|1.4|1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6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4.3|3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6|2.7|3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3.4|0.8|3.5|1|2.4|2.9|2.1|2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2|13.8|29.1|0.8|13.8|25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1332</TotalTime>
  <Words>912</Words>
  <Application>Microsoft Office PowerPoint</Application>
  <PresentationFormat>Widescreen</PresentationFormat>
  <Paragraphs>149</Paragraphs>
  <Slides>23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Bahnschrift Light SemiCondensed</vt:lpstr>
      <vt:lpstr>Calibri</vt:lpstr>
      <vt:lpstr>Calibri Light</vt:lpstr>
      <vt:lpstr>Cambria</vt:lpstr>
      <vt:lpstr>Times New Roman</vt:lpstr>
      <vt:lpstr>VNI 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SONDMANI</cp:lastModifiedBy>
  <cp:revision>127</cp:revision>
  <dcterms:created xsi:type="dcterms:W3CDTF">2020-04-03T08:40:13Z</dcterms:created>
  <dcterms:modified xsi:type="dcterms:W3CDTF">2022-02-10T02:30:01Z</dcterms:modified>
</cp:coreProperties>
</file>