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  <p:sldMasterId id="2147483674" r:id="rId3"/>
  </p:sldMasterIdLst>
  <p:notesMasterIdLst>
    <p:notesMasterId r:id="rId29"/>
  </p:notesMasterIdLst>
  <p:handoutMasterIdLst>
    <p:handoutMasterId r:id="rId30"/>
  </p:handoutMasterIdLst>
  <p:sldIdLst>
    <p:sldId id="447" r:id="rId4"/>
    <p:sldId id="437" r:id="rId5"/>
    <p:sldId id="438" r:id="rId6"/>
    <p:sldId id="451" r:id="rId7"/>
    <p:sldId id="452" r:id="rId8"/>
    <p:sldId id="413" r:id="rId9"/>
    <p:sldId id="440" r:id="rId10"/>
    <p:sldId id="436" r:id="rId11"/>
    <p:sldId id="441" r:id="rId12"/>
    <p:sldId id="435" r:id="rId13"/>
    <p:sldId id="459" r:id="rId14"/>
    <p:sldId id="417" r:id="rId15"/>
    <p:sldId id="398" r:id="rId16"/>
    <p:sldId id="418" r:id="rId17"/>
    <p:sldId id="419" r:id="rId18"/>
    <p:sldId id="457" r:id="rId19"/>
    <p:sldId id="420" r:id="rId20"/>
    <p:sldId id="455" r:id="rId21"/>
    <p:sldId id="456" r:id="rId22"/>
    <p:sldId id="453" r:id="rId23"/>
    <p:sldId id="460" r:id="rId24"/>
    <p:sldId id="445" r:id="rId25"/>
    <p:sldId id="450" r:id="rId26"/>
    <p:sldId id="424" r:id="rId27"/>
    <p:sldId id="358" r:id="rId28"/>
  </p:sldIdLst>
  <p:sldSz cx="12192000" cy="6858000"/>
  <p:notesSz cx="7023100" cy="93091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FFF00"/>
    <a:srgbClr val="CC3300"/>
    <a:srgbClr val="333300"/>
    <a:srgbClr val="FFCC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66" autoAdjust="0"/>
    <p:restoredTop sz="93575" autoAdjust="0"/>
  </p:normalViewPr>
  <p:slideViewPr>
    <p:cSldViewPr>
      <p:cViewPr>
        <p:scale>
          <a:sx n="73" d="100"/>
          <a:sy n="73" d="100"/>
        </p:scale>
        <p:origin x="1404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fld id="{F44314AA-1FF5-4D50-A367-347ED26C6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514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39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fld id="{6641B238-7006-497D-9A04-1CBABB744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316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495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tầm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, 2-3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slide. </a:t>
            </a:r>
            <a:r>
              <a:rPr lang="en-US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tivi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tường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xấu</a:t>
            </a:r>
            <a:r>
              <a:rPr lang="en-US" baseline="0" dirty="0" smtClean="0"/>
              <a:t>, k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quảng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753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Lần</a:t>
            </a:r>
            <a:r>
              <a:rPr lang="en-US" dirty="0" smtClean="0"/>
              <a:t> 1 </a:t>
            </a:r>
            <a:r>
              <a:rPr lang="en-US" dirty="0" err="1" smtClean="0"/>
              <a:t>giọng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nhộn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bắn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bôi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đậm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ngắt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695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Kiếm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baseline="0" dirty="0" smtClean="0"/>
              <a:t> video </a:t>
            </a:r>
            <a:r>
              <a:rPr lang="en-US" baseline="0" dirty="0" err="1" smtClean="0"/>
              <a:t>xiếc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20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95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Chỉnh</a:t>
            </a:r>
            <a:r>
              <a:rPr lang="en-US" dirty="0" smtClean="0"/>
              <a:t> </a:t>
            </a:r>
            <a:r>
              <a:rPr lang="en-US" dirty="0" err="1" smtClean="0"/>
              <a:t>sửa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11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80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 </a:t>
            </a:r>
            <a:r>
              <a:rPr lang="en-US" dirty="0" err="1" smtClean="0"/>
              <a:t>cần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. Bay 4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tứ</a:t>
            </a:r>
            <a:r>
              <a:rPr lang="en-US" baseline="0" dirty="0" smtClean="0"/>
              <a:t> vs 4 </a:t>
            </a:r>
            <a:r>
              <a:rPr lang="en-US" baseline="0" dirty="0" err="1" smtClean="0"/>
              <a:t>đoạn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99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B882AF-A9D5-4349-B8D7-365B289487C0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68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831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B238-7006-497D-9A04-1CBABB74433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34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89BB5-44F1-4101-846A-3343FF357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23061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C36B-B29F-466A-9F2C-6DA1DA7EE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09471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59646-A186-4C65-A089-CF2FC040F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378073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9BB5-44F1-4101-846A-3343FF357F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77942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64DE-BCC1-454F-BD61-D3454697C4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1719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395F-4867-45CC-9818-01585C1177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2334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3B84-B196-4D97-B3F6-DB07034024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53196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F94-17CF-48CE-B47D-7D10AC9C8A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29770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AC9B-9594-4100-BF0A-9056DA2724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3470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7507-B06F-4C7B-BEF3-B7AFDE6B7F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52669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BA53-C940-42F4-9495-AADBB4E1A4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19305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D64DE-BCC1-454F-BD61-D3454697C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178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79C2-4AF1-42E9-A9D1-FCBAEAC183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7163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C36B-B29F-466A-9F2C-6DA1DA7EE8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3661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9646-A186-4C65-A089-CF2FC040FA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5084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9BB5-44F1-4101-846A-3343FF357F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28632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64DE-BCC1-454F-BD61-D3454697C4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4619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395F-4867-45CC-9818-01585C1177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95734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03B84-B196-4D97-B3F6-DB07034024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57549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12F94-17CF-48CE-B47D-7D10AC9C8A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01412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EAC9B-9594-4100-BF0A-9056DA2724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33083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C7507-B06F-4C7B-BEF3-B7AFDE6B7F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20314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E395F-4867-45CC-9818-01585C117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161534"/>
      </p:ext>
    </p:extLst>
  </p:cSld>
  <p:clrMapOvr>
    <a:masterClrMapping/>
  </p:clrMapOvr>
  <p:transition spd="med"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BA53-C940-42F4-9495-AADBB4E1A4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21665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79C2-4AF1-42E9-A9D1-FCBAEAC183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9356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C36B-B29F-466A-9F2C-6DA1DA7EE8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9504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59646-A186-4C65-A089-CF2FC040FA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7995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03B84-B196-4D97-B3F6-DB0703402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258605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12F94-17CF-48CE-B47D-7D10AC9C8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464597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EAC9B-9594-4100-BF0A-9056DA272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726431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C7507-B06F-4C7B-BEF3-B7AFDE6B7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21099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4BA53-C940-42F4-9495-AADBB4E1A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716651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779C2-4AF1-42E9-A9D1-FCBAEAC18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869157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245AA37-A5CD-4BF8-9F9B-90FA7BB373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5AA37-A5CD-4BF8-9F9B-90FA7BB373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87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5AA37-A5CD-4BF8-9F9B-90FA7BB373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88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2520616" y="565498"/>
            <a:ext cx="7309184" cy="8061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ÁI MỘ A 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810000" y="2057400"/>
            <a:ext cx="82296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2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</a:p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23</a:t>
            </a:r>
          </a:p>
          <a:p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Tên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Chương</a:t>
            </a:r>
            <a:r>
              <a:rPr lang="en-US" sz="36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trình</a:t>
            </a:r>
            <a:r>
              <a:rPr lang="en-US" sz="36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xiếc</a:t>
            </a:r>
            <a:r>
              <a:rPr lang="en-US" sz="36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đặc</a:t>
            </a:r>
            <a:r>
              <a:rPr lang="en-US" sz="36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sắc</a:t>
            </a:r>
            <a:endParaRPr lang="en-US" sz="36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700643"/>
              </p:ext>
            </p:extLst>
          </p:nvPr>
        </p:nvGraphicFramePr>
        <p:xfrm>
          <a:off x="381000" y="3709577"/>
          <a:ext cx="2945646" cy="31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09577"/>
                        <a:ext cx="2945646" cy="315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309" y="361204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902" y="878704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52" y="1371601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03" y="357719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989" y="1752600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88893"/>
            <a:ext cx="920515" cy="57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134256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BIRDF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04" y="5810864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88977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2209800" y="914400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FF"/>
                </a:solidFill>
              </a:rPr>
              <a:t>Hướng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</a:rPr>
              <a:t>dẫn</a:t>
            </a:r>
            <a:r>
              <a:rPr lang="en-US" altLang="en-US" sz="3600" dirty="0">
                <a:solidFill>
                  <a:srgbClr val="0000FF"/>
                </a:solidFill>
              </a:rPr>
              <a:t> chia </a:t>
            </a:r>
            <a:r>
              <a:rPr lang="en-US" altLang="en-US" sz="3600" dirty="0" err="1">
                <a:solidFill>
                  <a:srgbClr val="0000FF"/>
                </a:solidFill>
              </a:rPr>
              <a:t>đoạn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1981200" y="1905001"/>
            <a:ext cx="8686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chemeClr val="accent2"/>
                </a:solidFill>
              </a:rPr>
              <a:t>Tờ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quảng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cáo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có</a:t>
            </a:r>
            <a:r>
              <a:rPr lang="en-US" altLang="en-US" dirty="0">
                <a:solidFill>
                  <a:schemeClr val="accent2"/>
                </a:solidFill>
              </a:rPr>
              <a:t> 4 </a:t>
            </a:r>
            <a:r>
              <a:rPr lang="en-US" altLang="en-US" dirty="0" err="1">
                <a:solidFill>
                  <a:schemeClr val="accent2"/>
                </a:solidFill>
              </a:rPr>
              <a:t>đoạn</a:t>
            </a:r>
            <a:r>
              <a:rPr lang="en-US" altLang="en-US" dirty="0">
                <a:solidFill>
                  <a:schemeClr val="accent2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Đoạn</a:t>
            </a:r>
            <a:r>
              <a:rPr lang="en-US" altLang="en-US" dirty="0">
                <a:solidFill>
                  <a:srgbClr val="FF0000"/>
                </a:solidFill>
              </a:rPr>
              <a:t> 1: </a:t>
            </a:r>
            <a:r>
              <a:rPr lang="en-US" altLang="en-US" dirty="0" err="1">
                <a:solidFill>
                  <a:srgbClr val="FF0000"/>
                </a:solidFill>
              </a:rPr>
              <a:t>Tên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chương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trình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tên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rạp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xiếc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Đoạn</a:t>
            </a:r>
            <a:r>
              <a:rPr lang="en-US" altLang="en-US" dirty="0">
                <a:solidFill>
                  <a:srgbClr val="FF0000"/>
                </a:solidFill>
              </a:rPr>
              <a:t> 2: </a:t>
            </a:r>
            <a:r>
              <a:rPr lang="en-US" altLang="en-US" dirty="0" err="1">
                <a:solidFill>
                  <a:srgbClr val="FF0000"/>
                </a:solidFill>
              </a:rPr>
              <a:t>Từ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Nhiều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tiết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mục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mới</a:t>
            </a:r>
            <a:r>
              <a:rPr lang="en-US" altLang="en-US" i="1" dirty="0">
                <a:solidFill>
                  <a:srgbClr val="FF0000"/>
                </a:solidFill>
              </a:rPr>
              <a:t> …</a:t>
            </a:r>
            <a:r>
              <a:rPr lang="en-US" altLang="en-US" dirty="0" err="1">
                <a:solidFill>
                  <a:srgbClr val="FF0000"/>
                </a:solidFill>
              </a:rPr>
              <a:t>đến</a:t>
            </a:r>
            <a:r>
              <a:rPr lang="en-US" altLang="en-US" dirty="0">
                <a:solidFill>
                  <a:srgbClr val="FF0000"/>
                </a:solidFill>
              </a:rPr>
              <a:t>…</a:t>
            </a:r>
            <a:r>
              <a:rPr lang="en-US" altLang="en-US" i="1" dirty="0" err="1">
                <a:solidFill>
                  <a:srgbClr val="FF0000"/>
                </a:solidFill>
              </a:rPr>
              <a:t>dẻo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dai</a:t>
            </a:r>
            <a:r>
              <a:rPr lang="en-US" altLang="en-US" i="1" dirty="0" smtClean="0">
                <a:solidFill>
                  <a:srgbClr val="FF0000"/>
                </a:solidFill>
              </a:rPr>
              <a:t>.</a:t>
            </a:r>
            <a:endParaRPr lang="en-US" altLang="en-US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Đoạn</a:t>
            </a:r>
            <a:r>
              <a:rPr lang="en-US" altLang="en-US" dirty="0">
                <a:solidFill>
                  <a:srgbClr val="FF0000"/>
                </a:solidFill>
              </a:rPr>
              <a:t> 3: </a:t>
            </a:r>
            <a:r>
              <a:rPr lang="en-US" altLang="en-US" dirty="0" err="1">
                <a:solidFill>
                  <a:srgbClr val="FF0000"/>
                </a:solidFill>
              </a:rPr>
              <a:t>Từ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Rạp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mới</a:t>
            </a:r>
            <a:r>
              <a:rPr lang="en-US" altLang="en-US" dirty="0">
                <a:solidFill>
                  <a:srgbClr val="FF0000"/>
                </a:solidFill>
              </a:rPr>
              <a:t>…. </a:t>
            </a:r>
            <a:r>
              <a:rPr lang="en-US" altLang="en-US" dirty="0" err="1">
                <a:solidFill>
                  <a:srgbClr val="FF0000"/>
                </a:solidFill>
              </a:rPr>
              <a:t>đến</a:t>
            </a:r>
            <a:r>
              <a:rPr lang="en-US" altLang="en-US" dirty="0">
                <a:solidFill>
                  <a:srgbClr val="FF0000"/>
                </a:solidFill>
              </a:rPr>
              <a:t> …</a:t>
            </a:r>
            <a:r>
              <a:rPr lang="en-US" altLang="en-US" i="1" dirty="0" err="1">
                <a:solidFill>
                  <a:srgbClr val="FF0000"/>
                </a:solidFill>
              </a:rPr>
              <a:t>tập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 smtClean="0">
                <a:solidFill>
                  <a:srgbClr val="FF0000"/>
                </a:solidFill>
              </a:rPr>
              <a:t>thể</a:t>
            </a:r>
            <a:r>
              <a:rPr lang="en-US" altLang="en-US" i="1" dirty="0" smtClean="0">
                <a:solidFill>
                  <a:srgbClr val="FF0000"/>
                </a:solidFill>
              </a:rPr>
              <a:t>.</a:t>
            </a:r>
            <a:endParaRPr lang="en-US" altLang="en-US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Đoạn</a:t>
            </a:r>
            <a:r>
              <a:rPr lang="en-US" altLang="en-US" dirty="0">
                <a:solidFill>
                  <a:srgbClr val="FF0000"/>
                </a:solidFill>
              </a:rPr>
              <a:t> 4: </a:t>
            </a:r>
            <a:r>
              <a:rPr lang="en-US" altLang="en-US" dirty="0" err="1">
                <a:solidFill>
                  <a:srgbClr val="FF0000"/>
                </a:solidFill>
              </a:rPr>
              <a:t>Còn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lại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8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8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8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8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8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8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8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8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8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8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8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1" y="2438400"/>
            <a:ext cx="297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FF"/>
                </a:solidFill>
              </a:rPr>
              <a:t>  </a:t>
            </a:r>
            <a:r>
              <a:rPr lang="en-US" altLang="en-US" sz="3200" b="1" dirty="0" err="1">
                <a:solidFill>
                  <a:srgbClr val="FF00FF"/>
                </a:solidFill>
              </a:rPr>
              <a:t>Tìm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hiểu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bài</a:t>
            </a:r>
            <a:r>
              <a:rPr lang="en-US" altLang="en-US" sz="3200" dirty="0">
                <a:solidFill>
                  <a:srgbClr val="FF00FF"/>
                </a:solidFill>
              </a:rPr>
              <a:t> 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95600" y="2438400"/>
            <a:ext cx="2058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FF"/>
                </a:solidFill>
              </a:rPr>
              <a:t>Luyện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đọc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219042" y="3047364"/>
            <a:ext cx="8991798" cy="3810636"/>
            <a:chOff x="-204" y="1144"/>
            <a:chExt cx="6015" cy="2850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-204" y="1144"/>
              <a:ext cx="6015" cy="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325" y="1162"/>
              <a:ext cx="39" cy="2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7200" y="57912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/>
              <a:t>            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600200" y="4485382"/>
            <a:ext cx="487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xiếc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đặc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sắc</a:t>
            </a:r>
            <a:r>
              <a:rPr lang="en-US" altLang="en-US" b="1" dirty="0" smtClean="0">
                <a:solidFill>
                  <a:srgbClr val="0000FF"/>
                </a:solidFill>
              </a:rPr>
              <a:t>,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dí</a:t>
            </a: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dỏm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nhào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lộn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khéo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léo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giảm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giá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3" name="WordArt 22"/>
          <p:cNvSpPr>
            <a:spLocks noChangeArrowheads="1" noChangeShapeType="1" noTextEdit="1"/>
          </p:cNvSpPr>
          <p:nvPr/>
        </p:nvSpPr>
        <p:spPr bwMode="auto">
          <a:xfrm>
            <a:off x="3743325" y="1609725"/>
            <a:ext cx="47053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Chương trình xiếc đặc sắc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781300" y="266701"/>
            <a:ext cx="662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</a:rPr>
              <a:t>Thứ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tư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ngày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23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tháng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2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năm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2022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đọc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467600" y="3470970"/>
            <a:ext cx="1828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tiết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mục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tu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bổ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mở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màn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hân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hạnh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 </a:t>
            </a:r>
          </a:p>
        </p:txBody>
      </p:sp>
      <p:pic>
        <p:nvPicPr>
          <p:cNvPr id="16" name="Picture 8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981200" y="3657601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1-6,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667000" y="3657601"/>
            <a:ext cx="15782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</a:rPr>
              <a:t> 50%,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733800" y="3657601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10</a:t>
            </a:r>
            <a:r>
              <a:rPr lang="en-US" altLang="en-US" b="1" dirty="0" smtClean="0">
                <a:solidFill>
                  <a:srgbClr val="0000FF"/>
                </a:solidFill>
              </a:rPr>
              <a:t>%,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419600" y="3657600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  </a:t>
            </a:r>
            <a:r>
              <a:rPr lang="en-US" altLang="en-US" b="1" dirty="0" smtClean="0">
                <a:solidFill>
                  <a:srgbClr val="0000FF"/>
                </a:solidFill>
              </a:rPr>
              <a:t> 5180360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9" name="Picture 9" descr="T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44" y="544882"/>
            <a:ext cx="75207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30" name="Rectangle 10"/>
          <p:cNvSpPr>
            <a:spLocks noChangeArrowheads="1"/>
          </p:cNvSpPr>
          <p:nvPr/>
        </p:nvSpPr>
        <p:spPr bwMode="auto">
          <a:xfrm>
            <a:off x="1512234" y="2057400"/>
            <a:ext cx="91675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u="sng" dirty="0" err="1">
                <a:solidFill>
                  <a:srgbClr val="0000FF"/>
                </a:solidFill>
              </a:rPr>
              <a:t>Câu</a:t>
            </a:r>
            <a:r>
              <a:rPr lang="en-US" altLang="en-US" sz="3600" u="sng" dirty="0">
                <a:solidFill>
                  <a:srgbClr val="0000FF"/>
                </a:solidFill>
              </a:rPr>
              <a:t> 1</a:t>
            </a:r>
            <a:r>
              <a:rPr lang="en-US" altLang="en-US" sz="3600" dirty="0">
                <a:solidFill>
                  <a:srgbClr val="0000FF"/>
                </a:solidFill>
              </a:rPr>
              <a:t>: </a:t>
            </a:r>
            <a:r>
              <a:rPr lang="en-US" altLang="en-US" sz="3600" i="1" dirty="0" err="1">
                <a:solidFill>
                  <a:srgbClr val="0000FF"/>
                </a:solidFill>
              </a:rPr>
              <a:t>Rạp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xiếc</a:t>
            </a:r>
            <a:r>
              <a:rPr lang="en-US" altLang="en-US" sz="3600" i="1" dirty="0">
                <a:solidFill>
                  <a:srgbClr val="0000FF"/>
                </a:solidFill>
              </a:rPr>
              <a:t> in </a:t>
            </a:r>
            <a:r>
              <a:rPr lang="en-US" altLang="en-US" sz="3600" i="1" dirty="0" err="1">
                <a:solidFill>
                  <a:srgbClr val="0000FF"/>
                </a:solidFill>
              </a:rPr>
              <a:t>tờ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quảng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cáo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này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để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làm</a:t>
            </a:r>
            <a:r>
              <a:rPr lang="en-US" altLang="en-US" sz="3600" i="1" dirty="0">
                <a:solidFill>
                  <a:srgbClr val="0000FF"/>
                </a:solidFill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</a:rPr>
              <a:t>gì</a:t>
            </a:r>
            <a:r>
              <a:rPr lang="en-US" altLang="en-US" sz="3600" i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261131" name="Rectangle 11"/>
          <p:cNvSpPr>
            <a:spLocks noChangeArrowheads="1"/>
          </p:cNvSpPr>
          <p:nvPr/>
        </p:nvSpPr>
        <p:spPr bwMode="auto">
          <a:xfrm>
            <a:off x="0" y="3008531"/>
            <a:ext cx="12192000" cy="13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altLang="en-US" sz="3600" dirty="0" smtClean="0">
                <a:solidFill>
                  <a:srgbClr val="FF0000"/>
                </a:solidFill>
              </a:rPr>
              <a:t>: In </a:t>
            </a:r>
            <a:r>
              <a:rPr lang="en-US" altLang="en-US" sz="3600" dirty="0" err="1">
                <a:solidFill>
                  <a:srgbClr val="FF0000"/>
                </a:solidFill>
              </a:rPr>
              <a:t>tờ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quảng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cáo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để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lôi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cuốn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mọi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người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đến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rạp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</a:rPr>
              <a:t>xem</a:t>
            </a:r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xiếc</a:t>
            </a:r>
            <a:r>
              <a:rPr lang="en-US" altLang="en-US" sz="36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476500" y="228600"/>
            <a:ext cx="7239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hiểu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0" grpId="0"/>
      <p:bldP spid="2611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30" name="Picture 6" descr="T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2505"/>
            <a:ext cx="722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41" name="Rectangle 17"/>
          <p:cNvSpPr>
            <a:spLocks noChangeArrowheads="1"/>
          </p:cNvSpPr>
          <p:nvPr/>
        </p:nvSpPr>
        <p:spPr bwMode="auto">
          <a:xfrm>
            <a:off x="1276350" y="1015425"/>
            <a:ext cx="9639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 </a:t>
            </a:r>
            <a:r>
              <a:rPr lang="en-US" altLang="en-US" sz="3200" u="sng" dirty="0" err="1">
                <a:solidFill>
                  <a:srgbClr val="0000FF"/>
                </a:solidFill>
              </a:rPr>
              <a:t>Câu</a:t>
            </a:r>
            <a:r>
              <a:rPr lang="en-US" altLang="en-US" sz="3200" u="sng" dirty="0">
                <a:solidFill>
                  <a:srgbClr val="0000FF"/>
                </a:solidFill>
              </a:rPr>
              <a:t> 2</a:t>
            </a:r>
            <a:r>
              <a:rPr lang="en-US" altLang="en-US" sz="3200" dirty="0">
                <a:solidFill>
                  <a:srgbClr val="0000FF"/>
                </a:solidFill>
              </a:rPr>
              <a:t>: </a:t>
            </a:r>
            <a:r>
              <a:rPr lang="en-US" altLang="en-US" sz="3200" i="1" dirty="0" err="1">
                <a:solidFill>
                  <a:srgbClr val="0000FF"/>
                </a:solidFill>
              </a:rPr>
              <a:t>Em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thích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những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nội</a:t>
            </a:r>
            <a:r>
              <a:rPr lang="en-US" altLang="en-US" sz="3200" i="1" dirty="0">
                <a:solidFill>
                  <a:srgbClr val="0000FF"/>
                </a:solidFill>
              </a:rPr>
              <a:t> dung </a:t>
            </a:r>
            <a:r>
              <a:rPr lang="en-US" altLang="en-US" sz="3200" i="1" dirty="0" err="1">
                <a:solidFill>
                  <a:srgbClr val="0000FF"/>
                </a:solidFill>
              </a:rPr>
              <a:t>nào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trong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quảng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cáo</a:t>
            </a:r>
            <a:r>
              <a:rPr lang="en-US" altLang="en-US" sz="3200" i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9100" y="1828800"/>
            <a:ext cx="11353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u="sng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Gợi</a:t>
            </a:r>
            <a:r>
              <a:rPr lang="en-US" altLang="en-US" sz="28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800" u="sng" dirty="0">
                <a:solidFill>
                  <a:srgbClr val="FF0000"/>
                </a:solidFill>
                <a:sym typeface="Wingdings" panose="05000000000000000000" pitchFamily="2" charset="2"/>
              </a:rPr>
              <a:t>ý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kern="0" dirty="0" err="1" smtClean="0">
                <a:solidFill>
                  <a:srgbClr val="FF0000"/>
                </a:solidFill>
              </a:rPr>
              <a:t>Thích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phần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quảng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cáo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những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tiết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mục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mới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vì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phần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này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cho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biết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chương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trình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biểu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diễn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rất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đặc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sắc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,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nhiều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tiết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mục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lần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đầu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ra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mắt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,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cả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xiếc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thú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ảo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thuật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là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những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tiết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mục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em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rất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thích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Thích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phần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quảng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cáo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mới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được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tu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bổ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giảm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giá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vé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vì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đến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xem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một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rạp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như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thế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rất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thoải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mái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,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giá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vé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giảm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50%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với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trẻ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em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nên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nhiều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học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sinh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thể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vào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rạp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Thích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thông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báo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về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giờ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mở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màn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vì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giúp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chúng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em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biết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rạp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xiếc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biểu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diễn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vào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tất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cả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các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ngày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cả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chủ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nhật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ngày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lễ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,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là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thời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gian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chúng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em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được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đi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chơi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,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liên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hệ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mua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vé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qua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điện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thoại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và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số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điện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thoại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dễ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nhớ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Thích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lời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mời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lịch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sự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rạp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FF0000"/>
                </a:solidFill>
              </a:rPr>
              <a:t>xiếc</a:t>
            </a:r>
            <a:r>
              <a:rPr lang="en-US" altLang="en-US" sz="2800" kern="0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800" kern="0" dirty="0" smtClean="0">
              <a:solidFill>
                <a:srgbClr val="FF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76500" y="228600"/>
            <a:ext cx="7239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hiểu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4" name="Rectangle 10"/>
          <p:cNvSpPr>
            <a:spLocks noChangeArrowheads="1"/>
          </p:cNvSpPr>
          <p:nvPr/>
        </p:nvSpPr>
        <p:spPr bwMode="auto">
          <a:xfrm>
            <a:off x="1733550" y="1208782"/>
            <a:ext cx="87249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 </a:t>
            </a:r>
            <a:r>
              <a:rPr lang="en-US" altLang="en-US" sz="3200" u="sng" dirty="0" err="1">
                <a:solidFill>
                  <a:srgbClr val="0000FF"/>
                </a:solidFill>
              </a:rPr>
              <a:t>Câu</a:t>
            </a:r>
            <a:r>
              <a:rPr lang="en-US" altLang="en-US" sz="3200" u="sng" dirty="0">
                <a:solidFill>
                  <a:srgbClr val="0000FF"/>
                </a:solidFill>
              </a:rPr>
              <a:t> 3</a:t>
            </a:r>
            <a:r>
              <a:rPr lang="en-US" altLang="en-US" sz="3200" dirty="0">
                <a:solidFill>
                  <a:srgbClr val="0000FF"/>
                </a:solidFill>
              </a:rPr>
              <a:t>: </a:t>
            </a:r>
            <a:r>
              <a:rPr lang="en-US" altLang="en-US" sz="3200" dirty="0" err="1">
                <a:solidFill>
                  <a:srgbClr val="0000FF"/>
                </a:solidFill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hãy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biết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cách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trình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bày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quảng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cáo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có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gì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đặc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biệt</a:t>
            </a:r>
            <a:r>
              <a:rPr lang="en-US" altLang="en-US" sz="3200" i="1" dirty="0">
                <a:solidFill>
                  <a:srgbClr val="0000FF"/>
                </a:solidFill>
              </a:rPr>
              <a:t> ( </a:t>
            </a:r>
            <a:r>
              <a:rPr lang="en-US" altLang="en-US" sz="3200" i="1" dirty="0" err="1">
                <a:solidFill>
                  <a:srgbClr val="0000FF"/>
                </a:solidFill>
              </a:rPr>
              <a:t>về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lời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văn</a:t>
            </a:r>
            <a:r>
              <a:rPr lang="en-US" altLang="en-US" sz="3200" i="1" dirty="0">
                <a:solidFill>
                  <a:srgbClr val="0000FF"/>
                </a:solidFill>
              </a:rPr>
              <a:t>, </a:t>
            </a:r>
            <a:r>
              <a:rPr lang="en-US" altLang="en-US" sz="3200" i="1" dirty="0" err="1">
                <a:solidFill>
                  <a:srgbClr val="0000FF"/>
                </a:solidFill>
              </a:rPr>
              <a:t>về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trang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trí</a:t>
            </a:r>
            <a:r>
              <a:rPr lang="en-US" altLang="en-US" sz="3200" i="1" dirty="0">
                <a:solidFill>
                  <a:srgbClr val="0000FF"/>
                </a:solidFill>
              </a:rPr>
              <a:t> ) ?</a:t>
            </a:r>
          </a:p>
        </p:txBody>
      </p:sp>
      <p:pic>
        <p:nvPicPr>
          <p:cNvPr id="262155" name="Picture 11" descr="T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61" y="581769"/>
            <a:ext cx="722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6" name="Rectangle 12"/>
          <p:cNvSpPr>
            <a:spLocks noChangeArrowheads="1"/>
          </p:cNvSpPr>
          <p:nvPr/>
        </p:nvSpPr>
        <p:spPr bwMode="auto">
          <a:xfrm>
            <a:off x="762000" y="2209800"/>
            <a:ext cx="10668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Gợi</a:t>
            </a:r>
            <a:r>
              <a:rPr lang="en-US" altLang="en-US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 ý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</a:p>
          <a:p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 </a:t>
            </a:r>
            <a:r>
              <a:rPr lang="en-US" altLang="en-US" dirty="0" err="1" smtClean="0">
                <a:solidFill>
                  <a:srgbClr val="FF0000"/>
                </a:solidFill>
              </a:rPr>
              <a:t>Thông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báo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những</a:t>
            </a:r>
            <a:r>
              <a:rPr lang="en-US" altLang="en-US" dirty="0">
                <a:solidFill>
                  <a:srgbClr val="FF0000"/>
                </a:solidFill>
              </a:rPr>
              <a:t> tin </a:t>
            </a:r>
            <a:r>
              <a:rPr lang="en-US" altLang="en-US" dirty="0" err="1">
                <a:solidFill>
                  <a:srgbClr val="FF0000"/>
                </a:solidFill>
              </a:rPr>
              <a:t>cần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thiết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nhất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được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người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xem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quan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tâm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nhất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 err="1">
                <a:solidFill>
                  <a:srgbClr val="FF0000"/>
                </a:solidFill>
              </a:rPr>
              <a:t>tiết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mục</a:t>
            </a:r>
            <a:r>
              <a:rPr lang="en-US" altLang="en-US" dirty="0">
                <a:solidFill>
                  <a:srgbClr val="FF0000"/>
                </a:solidFill>
              </a:rPr>
              <a:t> , </a:t>
            </a:r>
            <a:r>
              <a:rPr lang="en-US" altLang="en-US" dirty="0" err="1">
                <a:solidFill>
                  <a:srgbClr val="FF0000"/>
                </a:solidFill>
              </a:rPr>
              <a:t>điều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kiện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của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rạp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mức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giảm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giá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vé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thời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gian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biểu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diễn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cách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liên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hệ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mua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vé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</a:t>
            </a:r>
            <a:r>
              <a:rPr lang="en-US" altLang="en-US" dirty="0">
                <a:solidFill>
                  <a:srgbClr val="FF0000"/>
                </a:solidFill>
              </a:rPr>
              <a:t>  </a:t>
            </a:r>
            <a:r>
              <a:rPr lang="en-US" altLang="en-US" dirty="0" err="1">
                <a:solidFill>
                  <a:srgbClr val="FF0000"/>
                </a:solidFill>
              </a:rPr>
              <a:t>Thông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báo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rất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ngắn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gọn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rõ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ràng</a:t>
            </a:r>
            <a:r>
              <a:rPr lang="en-US" altLang="en-US" dirty="0">
                <a:solidFill>
                  <a:srgbClr val="FF0000"/>
                </a:solidFill>
              </a:rPr>
              <a:t>.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câu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văn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đều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ngắn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được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tách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thành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từng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dòng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riêng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</a:t>
            </a:r>
            <a:r>
              <a:rPr lang="en-US" altLang="en-US" dirty="0">
                <a:solidFill>
                  <a:srgbClr val="FF0000"/>
                </a:solidFill>
              </a:rPr>
              <a:t>  </a:t>
            </a:r>
            <a:r>
              <a:rPr lang="en-US" altLang="en-US" dirty="0" err="1">
                <a:solidFill>
                  <a:srgbClr val="FF0000"/>
                </a:solidFill>
              </a:rPr>
              <a:t>Những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từ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ngữ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được</a:t>
            </a:r>
            <a:r>
              <a:rPr lang="en-US" altLang="en-US" dirty="0">
                <a:solidFill>
                  <a:srgbClr val="FF0000"/>
                </a:solidFill>
              </a:rPr>
              <a:t> in </a:t>
            </a:r>
            <a:r>
              <a:rPr lang="en-US" altLang="en-US" dirty="0" err="1" smtClean="0">
                <a:solidFill>
                  <a:srgbClr val="FF0000"/>
                </a:solidFill>
              </a:rPr>
              <a:t>đậm</a:t>
            </a:r>
            <a:r>
              <a:rPr lang="en-US" altLang="en-US" dirty="0" smtClean="0">
                <a:solidFill>
                  <a:srgbClr val="FF0000"/>
                </a:solidFill>
              </a:rPr>
              <a:t>. </a:t>
            </a:r>
            <a:r>
              <a:rPr lang="en-US" altLang="en-US" dirty="0" err="1">
                <a:solidFill>
                  <a:srgbClr val="FF0000"/>
                </a:solidFill>
              </a:rPr>
              <a:t>Trình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bày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bằng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nhiều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cỡ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chữ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và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kiểu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chữ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khác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nhau</a:t>
            </a:r>
            <a:r>
              <a:rPr lang="en-US" altLang="en-US" dirty="0">
                <a:solidFill>
                  <a:srgbClr val="FF0000"/>
                </a:solidFill>
              </a:rPr>
              <a:t>,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chữ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được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tô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màu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khác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nhau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</a:t>
            </a:r>
            <a:r>
              <a:rPr lang="en-US" altLang="en-US" dirty="0">
                <a:solidFill>
                  <a:srgbClr val="FF0000"/>
                </a:solidFill>
              </a:rPr>
              <a:t>  </a:t>
            </a:r>
            <a:r>
              <a:rPr lang="en-US" altLang="en-US" dirty="0" err="1">
                <a:solidFill>
                  <a:srgbClr val="FF0000"/>
                </a:solidFill>
              </a:rPr>
              <a:t>Có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tranh</a:t>
            </a:r>
            <a:r>
              <a:rPr lang="en-US" altLang="en-US" dirty="0">
                <a:solidFill>
                  <a:srgbClr val="FF0000"/>
                </a:solidFill>
              </a:rPr>
              <a:t> minh </a:t>
            </a:r>
            <a:r>
              <a:rPr lang="en-US" altLang="en-US" dirty="0" err="1">
                <a:solidFill>
                  <a:srgbClr val="FF0000"/>
                </a:solidFill>
              </a:rPr>
              <a:t>họa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làm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tờ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quảng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cáo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đẹp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và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thêm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hấp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dẫn</a:t>
            </a:r>
            <a:r>
              <a:rPr lang="en-US" altLang="en-US" dirty="0">
                <a:solidFill>
                  <a:srgbClr val="FF0000"/>
                </a:solidFill>
              </a:rPr>
              <a:t>.	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476500" y="228600"/>
            <a:ext cx="7239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hiểu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2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2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2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2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2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1148443" y="1447800"/>
            <a:ext cx="100475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u="sng" dirty="0" err="1">
                <a:solidFill>
                  <a:srgbClr val="0000FF"/>
                </a:solidFill>
              </a:rPr>
              <a:t>Câu</a:t>
            </a:r>
            <a:r>
              <a:rPr lang="en-US" altLang="en-US" sz="3200" u="sng" dirty="0">
                <a:solidFill>
                  <a:srgbClr val="0000FF"/>
                </a:solidFill>
              </a:rPr>
              <a:t> 4</a:t>
            </a:r>
            <a:r>
              <a:rPr lang="en-US" altLang="en-US" sz="3200" dirty="0">
                <a:solidFill>
                  <a:srgbClr val="0000FF"/>
                </a:solidFill>
              </a:rPr>
              <a:t>: </a:t>
            </a:r>
            <a:r>
              <a:rPr lang="en-US" altLang="en-US" sz="3200" i="1" dirty="0" err="1">
                <a:solidFill>
                  <a:srgbClr val="0000FF"/>
                </a:solidFill>
              </a:rPr>
              <a:t>Em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thường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thấy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các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quảng</a:t>
            </a:r>
            <a:r>
              <a:rPr lang="en-US" altLang="en-US" sz="3200" i="1" dirty="0">
                <a:solidFill>
                  <a:srgbClr val="0000FF"/>
                </a:solidFill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</a:rPr>
              <a:t>cáo</a:t>
            </a:r>
            <a:r>
              <a:rPr lang="en-US" altLang="en-US" sz="3200" i="1" dirty="0">
                <a:solidFill>
                  <a:srgbClr val="0000FF"/>
                </a:solidFill>
              </a:rPr>
              <a:t> ở </a:t>
            </a:r>
            <a:r>
              <a:rPr lang="en-US" altLang="en-US" sz="3200" i="1" dirty="0" err="1">
                <a:solidFill>
                  <a:srgbClr val="0000FF"/>
                </a:solidFill>
              </a:rPr>
              <a:t>đâu</a:t>
            </a:r>
            <a:r>
              <a:rPr lang="en-US" altLang="en-US" sz="3200" i="1" dirty="0">
                <a:solidFill>
                  <a:srgbClr val="0000FF"/>
                </a:solidFill>
              </a:rPr>
              <a:t> ?</a:t>
            </a:r>
          </a:p>
        </p:txBody>
      </p:sp>
      <p:pic>
        <p:nvPicPr>
          <p:cNvPr id="263177" name="Picture 9" descr="T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0" y="304800"/>
            <a:ext cx="98765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8" name="Rectangle 10"/>
          <p:cNvSpPr>
            <a:spLocks noChangeArrowheads="1"/>
          </p:cNvSpPr>
          <p:nvPr/>
        </p:nvSpPr>
        <p:spPr bwMode="auto">
          <a:xfrm>
            <a:off x="762000" y="2286000"/>
            <a:ext cx="10820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err="1" smtClean="0">
                <a:solidFill>
                  <a:srgbClr val="FF0000"/>
                </a:solidFill>
              </a:rPr>
              <a:t>Trả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lời</a:t>
            </a:r>
            <a:r>
              <a:rPr lang="en-US" altLang="en-US" sz="3200" dirty="0" smtClean="0">
                <a:solidFill>
                  <a:srgbClr val="FF0000"/>
                </a:solidFill>
              </a:rPr>
              <a:t>: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Quảng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cáo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</a:rPr>
              <a:t> ở </a:t>
            </a:r>
            <a:r>
              <a:rPr lang="en-US" altLang="en-US" sz="3200" dirty="0" err="1">
                <a:solidFill>
                  <a:srgbClr val="FF0000"/>
                </a:solidFill>
              </a:rPr>
              <a:t>nhiều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nơi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như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giăng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hoặc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treo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đường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phố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sân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vận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động</a:t>
            </a:r>
            <a:r>
              <a:rPr lang="en-US" altLang="en-US" sz="3200" dirty="0" smtClean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trong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nơi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vui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chơi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giải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trí</a:t>
            </a:r>
            <a:r>
              <a:rPr lang="en-US" altLang="en-US" sz="3200" dirty="0">
                <a:solidFill>
                  <a:srgbClr val="FF0000"/>
                </a:solidFill>
              </a:rPr>
              <a:t> ; </a:t>
            </a:r>
            <a:r>
              <a:rPr lang="en-US" altLang="en-US" sz="3200" dirty="0" err="1">
                <a:solidFill>
                  <a:srgbClr val="FF0000"/>
                </a:solidFill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đài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phát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thanh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ti</a:t>
            </a:r>
            <a:r>
              <a:rPr lang="en-US" altLang="en-US" sz="3200" dirty="0">
                <a:solidFill>
                  <a:srgbClr val="FF0000"/>
                </a:solidFill>
              </a:rPr>
              <a:t> vi, </a:t>
            </a:r>
            <a:r>
              <a:rPr lang="en-US" altLang="en-US" sz="3200" dirty="0" err="1">
                <a:solidFill>
                  <a:srgbClr val="FF0000"/>
                </a:solidFill>
              </a:rPr>
              <a:t>trong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tạp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chí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sách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báo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cửa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hàng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cửa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hiệu</a:t>
            </a:r>
            <a:r>
              <a:rPr lang="en-US" altLang="en-US" sz="3200" dirty="0">
                <a:solidFill>
                  <a:srgbClr val="FF0000"/>
                </a:solidFill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</a:rPr>
              <a:t>công</a:t>
            </a:r>
            <a:r>
              <a:rPr lang="en-US" altLang="en-US" sz="3200" dirty="0">
                <a:solidFill>
                  <a:srgbClr val="FF0000"/>
                </a:solidFill>
              </a:rPr>
              <a:t> ty,  </a:t>
            </a:r>
            <a:r>
              <a:rPr lang="en-US" altLang="en-US" sz="3200" dirty="0" err="1">
                <a:solidFill>
                  <a:srgbClr val="FF0000"/>
                </a:solidFill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nóc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tòa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nhà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lớn</a:t>
            </a:r>
            <a:r>
              <a:rPr lang="en-US" altLang="en-US" sz="3200" dirty="0">
                <a:solidFill>
                  <a:srgbClr val="FF0000"/>
                </a:solidFill>
              </a:rPr>
              <a:t>,…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76500" y="245983"/>
            <a:ext cx="7239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hiểu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6" grpId="0"/>
      <p:bldP spid="2631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6477000" cy="6423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3429000"/>
            <a:ext cx="5410199" cy="31473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5" r="2694" b="14776"/>
          <a:stretch/>
        </p:blipFill>
        <p:spPr>
          <a:xfrm>
            <a:off x="6705600" y="152400"/>
            <a:ext cx="54101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"/>
            <a:ext cx="59436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96000" cy="3124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76600"/>
            <a:ext cx="8686800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85800"/>
            <a:ext cx="5943599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5800"/>
            <a:ext cx="6096001" cy="51054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883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5638800" cy="3657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68580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51816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82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85800"/>
            <a:ext cx="60198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60198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75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1" y="3124200"/>
            <a:ext cx="297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FF"/>
                </a:solidFill>
              </a:rPr>
              <a:t>  </a:t>
            </a:r>
            <a:r>
              <a:rPr lang="en-US" altLang="en-US" sz="3200" b="1" dirty="0" err="1">
                <a:solidFill>
                  <a:srgbClr val="FF00FF"/>
                </a:solidFill>
              </a:rPr>
              <a:t>Tìm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hiểu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bài</a:t>
            </a:r>
            <a:r>
              <a:rPr lang="en-US" altLang="en-US" sz="3200" dirty="0">
                <a:solidFill>
                  <a:srgbClr val="FF00FF"/>
                </a:solidFill>
              </a:rPr>
              <a:t> 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95600" y="3124200"/>
            <a:ext cx="2058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FF"/>
                </a:solidFill>
              </a:rPr>
              <a:t>Luyện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đọc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219042" y="3733164"/>
            <a:ext cx="8991798" cy="3107340"/>
            <a:chOff x="-204" y="1144"/>
            <a:chExt cx="6015" cy="2324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-204" y="1144"/>
              <a:ext cx="6015" cy="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364" y="1154"/>
              <a:ext cx="39" cy="2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7200" y="57912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/>
              <a:t>            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600200" y="4913293"/>
            <a:ext cx="487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xiếc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đặc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sắc</a:t>
            </a:r>
            <a:r>
              <a:rPr lang="en-US" altLang="en-US" b="1" dirty="0" smtClean="0">
                <a:solidFill>
                  <a:srgbClr val="0000FF"/>
                </a:solidFill>
              </a:rPr>
              <a:t>,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dí</a:t>
            </a: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dỏm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nhào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lộn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khéo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léo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giảm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giá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3" name="WordArt 22"/>
          <p:cNvSpPr>
            <a:spLocks noChangeArrowheads="1" noChangeShapeType="1" noTextEdit="1"/>
          </p:cNvSpPr>
          <p:nvPr/>
        </p:nvSpPr>
        <p:spPr bwMode="auto">
          <a:xfrm>
            <a:off x="3743325" y="1457325"/>
            <a:ext cx="47053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Chương trình xiếc đặc sắc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781300" y="76200"/>
            <a:ext cx="662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</a:rPr>
              <a:t>Thứ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tư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ngày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22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tháng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4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năm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</a:rPr>
              <a:t>2020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đọc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467600" y="4114800"/>
            <a:ext cx="1828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tiết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mục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tu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bổ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mở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màn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hân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hạnh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" y="2057400"/>
            <a:ext cx="1082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u="sng" dirty="0" err="1">
                <a:solidFill>
                  <a:srgbClr val="FF0000"/>
                </a:solidFill>
              </a:rPr>
              <a:t>Nội</a:t>
            </a:r>
            <a:r>
              <a:rPr lang="en-US" altLang="en-US" sz="3200" b="1" i="1" u="sng" dirty="0">
                <a:solidFill>
                  <a:srgbClr val="FF0000"/>
                </a:solidFill>
              </a:rPr>
              <a:t> dung </a:t>
            </a:r>
            <a:r>
              <a:rPr lang="en-US" altLang="en-US" sz="3200" b="1" i="1" dirty="0">
                <a:solidFill>
                  <a:srgbClr val="FF0000"/>
                </a:solidFill>
              </a:rPr>
              <a:t>: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Hiểu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được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nội</a:t>
            </a:r>
            <a:r>
              <a:rPr lang="en-US" altLang="en-US" sz="3200" b="1" dirty="0">
                <a:solidFill>
                  <a:schemeClr val="accent2"/>
                </a:solidFill>
              </a:rPr>
              <a:t> dung,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cách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trình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bày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và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mục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đích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của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một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tờ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quảng</a:t>
            </a:r>
            <a:r>
              <a:rPr lang="en-US" altLang="en-US" sz="3200" b="1" dirty="0">
                <a:solidFill>
                  <a:schemeClr val="accent2"/>
                </a:solidFill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</a:rPr>
              <a:t>cáo</a:t>
            </a:r>
            <a:r>
              <a:rPr lang="en-US" altLang="en-US" sz="32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7" name="Picture 8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057400" y="4191001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1-6,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688934" y="4191001"/>
            <a:ext cx="15782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</a:rPr>
              <a:t> 50%,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810000" y="4191001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10</a:t>
            </a:r>
            <a:r>
              <a:rPr lang="en-US" altLang="en-US" b="1" dirty="0" smtClean="0">
                <a:solidFill>
                  <a:srgbClr val="0000FF"/>
                </a:solidFill>
              </a:rPr>
              <a:t>%,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495800" y="4191000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  </a:t>
            </a:r>
            <a:r>
              <a:rPr lang="en-US" altLang="en-US" b="1" dirty="0" smtClean="0">
                <a:solidFill>
                  <a:srgbClr val="0000FF"/>
                </a:solidFill>
              </a:rPr>
              <a:t> 5180360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8902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3510"/>
            <a:ext cx="10287000" cy="1470025"/>
          </a:xfrm>
        </p:spPr>
        <p:txBody>
          <a:bodyPr/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                                     </a:t>
            </a:r>
            <a:r>
              <a:rPr lang="en-US" sz="3600" dirty="0" err="1" smtClean="0"/>
              <a:t>lần</a:t>
            </a:r>
            <a:r>
              <a:rPr lang="en-US" sz="3600" dirty="0" smtClean="0"/>
              <a:t> </a:t>
            </a:r>
            <a:r>
              <a:rPr lang="en-US" sz="3600" dirty="0" err="1"/>
              <a:t>đầu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 err="1"/>
              <a:t>Xiếc</a:t>
            </a:r>
            <a:r>
              <a:rPr lang="en-US" sz="3600" dirty="0"/>
              <a:t> </a:t>
            </a:r>
            <a:r>
              <a:rPr lang="en-US" sz="3600" dirty="0" err="1"/>
              <a:t>thú</a:t>
            </a:r>
            <a:r>
              <a:rPr lang="en-US" sz="3600" dirty="0"/>
              <a:t> </a:t>
            </a:r>
            <a:r>
              <a:rPr lang="en-US" sz="3600" dirty="0" err="1"/>
              <a:t>vui</a:t>
            </a:r>
            <a:r>
              <a:rPr lang="en-US" sz="3600" dirty="0"/>
              <a:t> </a:t>
            </a:r>
            <a:r>
              <a:rPr lang="en-US" sz="3600" dirty="0" err="1"/>
              <a:t>nhộn</a:t>
            </a:r>
            <a:r>
              <a:rPr lang="en-US" sz="3600" dirty="0"/>
              <a:t>, </a:t>
            </a:r>
            <a:r>
              <a:rPr lang="en-US" sz="3600" dirty="0" err="1"/>
              <a:t>dí</a:t>
            </a:r>
            <a:r>
              <a:rPr lang="en-US" sz="3600" dirty="0"/>
              <a:t> </a:t>
            </a:r>
            <a:r>
              <a:rPr lang="en-US" sz="3600" dirty="0" err="1"/>
              <a:t>dỏm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 err="1"/>
              <a:t>Ảo</a:t>
            </a:r>
            <a:r>
              <a:rPr lang="en-US" sz="3600" dirty="0"/>
              <a:t> </a:t>
            </a:r>
            <a:r>
              <a:rPr lang="en-US" sz="3600" dirty="0" err="1"/>
              <a:t>thuật</a:t>
            </a:r>
            <a:r>
              <a:rPr lang="en-US" sz="3600" dirty="0"/>
              <a:t> </a:t>
            </a:r>
            <a:r>
              <a:rPr lang="en-US" sz="3600" dirty="0" err="1"/>
              <a:t>biến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bất</a:t>
            </a:r>
            <a:r>
              <a:rPr lang="en-US" sz="3600" dirty="0"/>
              <a:t> </a:t>
            </a:r>
            <a:r>
              <a:rPr lang="en-US" sz="3600" dirty="0" err="1"/>
              <a:t>ngờ</a:t>
            </a:r>
            <a:r>
              <a:rPr lang="en-US" sz="3600" dirty="0"/>
              <a:t>, </a:t>
            </a:r>
            <a:r>
              <a:rPr lang="en-US" sz="3600" dirty="0" err="1"/>
              <a:t>thú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 err="1"/>
              <a:t>Xiếc</a:t>
            </a:r>
            <a:r>
              <a:rPr lang="en-US" sz="3600" dirty="0"/>
              <a:t> </a:t>
            </a:r>
            <a:r>
              <a:rPr lang="en-US" sz="3600" dirty="0" err="1"/>
              <a:t>nhào</a:t>
            </a:r>
            <a:r>
              <a:rPr lang="en-US" sz="3600" dirty="0"/>
              <a:t> </a:t>
            </a:r>
            <a:r>
              <a:rPr lang="en-US" sz="3600" dirty="0" err="1"/>
              <a:t>lộn</a:t>
            </a:r>
            <a:r>
              <a:rPr lang="en-US" sz="3600" dirty="0"/>
              <a:t> </a:t>
            </a:r>
            <a:r>
              <a:rPr lang="en-US" sz="3600" dirty="0" err="1"/>
              <a:t>khéo</a:t>
            </a:r>
            <a:r>
              <a:rPr lang="en-US" sz="3600" dirty="0"/>
              <a:t> </a:t>
            </a:r>
            <a:r>
              <a:rPr lang="en-US" sz="3600" dirty="0" err="1"/>
              <a:t>léo</a:t>
            </a:r>
            <a:r>
              <a:rPr lang="en-US" sz="3600" dirty="0"/>
              <a:t>, </a:t>
            </a:r>
            <a:r>
              <a:rPr lang="en-US" sz="3600" dirty="0" err="1"/>
              <a:t>dẻo</a:t>
            </a:r>
            <a:r>
              <a:rPr lang="en-US" sz="3600" dirty="0"/>
              <a:t> </a:t>
            </a:r>
            <a:r>
              <a:rPr lang="en-US" sz="3600" dirty="0" err="1"/>
              <a:t>dai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8254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i="1" dirty="0" err="1">
                <a:solidFill>
                  <a:srgbClr val="FF0000"/>
                </a:solidFill>
              </a:rPr>
              <a:t>Giọng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vui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nhộn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rõ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từng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từ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ngữ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từng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câu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ngắt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giọng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ngắn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rành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rẽ</a:t>
            </a:r>
            <a:r>
              <a:rPr lang="en-US" sz="3200" b="1" i="1" dirty="0">
                <a:solidFill>
                  <a:srgbClr val="FF0000"/>
                </a:solidFill>
              </a:rPr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0605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Luyện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đọc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lại</a:t>
            </a:r>
            <a:r>
              <a:rPr lang="en-US" sz="4400" b="1" dirty="0">
                <a:solidFill>
                  <a:srgbClr val="FF0000"/>
                </a:solidFill>
              </a:rPr>
              <a:t/>
            </a:r>
            <a:br>
              <a:rPr lang="en-US" sz="4400" b="1" dirty="0">
                <a:solidFill>
                  <a:srgbClr val="FF0000"/>
                </a:solidFill>
              </a:rPr>
            </a:b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600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Nhiều</a:t>
            </a:r>
            <a:r>
              <a:rPr lang="en-US" sz="3600" dirty="0"/>
              <a:t> </a:t>
            </a:r>
            <a:r>
              <a:rPr lang="en-US" sz="3600" dirty="0" err="1"/>
              <a:t>tiết</a:t>
            </a:r>
            <a:r>
              <a:rPr lang="en-US" sz="3600" dirty="0"/>
              <a:t> </a:t>
            </a:r>
            <a:r>
              <a:rPr lang="en-US" sz="3600" dirty="0" err="1"/>
              <a:t>mục</a:t>
            </a:r>
            <a:r>
              <a:rPr lang="en-US" sz="3600" dirty="0"/>
              <a:t> </a:t>
            </a:r>
            <a:r>
              <a:rPr lang="en-US" sz="3600" dirty="0" err="1"/>
              <a:t>mới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 smtClean="0"/>
              <a:t>mắt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144000" y="17224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220200" y="17224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257109" y="2266723"/>
            <a:ext cx="76200" cy="5427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848600" y="22558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924800" y="22558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10500" y="2870384"/>
            <a:ext cx="76200" cy="507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9296400" y="27892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372600" y="2789237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139939" y="3396639"/>
            <a:ext cx="124097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839200" y="3352800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915400" y="3352800"/>
            <a:ext cx="152400" cy="411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8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3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457200"/>
            <a:ext cx="10363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 err="1" smtClean="0">
                <a:solidFill>
                  <a:srgbClr val="FF0000"/>
                </a:solidFill>
              </a:rPr>
              <a:t>Mục</a:t>
            </a:r>
            <a:r>
              <a:rPr lang="en-US" b="1" kern="0" dirty="0" smtClean="0">
                <a:solidFill>
                  <a:srgbClr val="FF0000"/>
                </a:solidFill>
              </a:rPr>
              <a:t> </a:t>
            </a:r>
            <a:r>
              <a:rPr lang="en-US" b="1" kern="0" dirty="0" err="1" smtClean="0">
                <a:solidFill>
                  <a:srgbClr val="FF0000"/>
                </a:solidFill>
              </a:rPr>
              <a:t>tiêu</a:t>
            </a:r>
            <a:r>
              <a:rPr lang="en-US" b="1" kern="0" dirty="0" smtClean="0">
                <a:solidFill>
                  <a:srgbClr val="FF0000"/>
                </a:solidFill>
              </a:rPr>
              <a:t/>
            </a:r>
            <a:br>
              <a:rPr lang="en-US" b="1" kern="0" dirty="0" smtClean="0">
                <a:solidFill>
                  <a:srgbClr val="FF0000"/>
                </a:solidFill>
              </a:rPr>
            </a:b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50" y="1066800"/>
            <a:ext cx="10934700" cy="487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en-US" kern="0" dirty="0" err="1" smtClean="0">
                <a:solidFill>
                  <a:srgbClr val="FF0000"/>
                </a:solidFill>
                <a:latin typeface="+mj-lt"/>
              </a:rPr>
              <a:t>Đọc</a:t>
            </a:r>
            <a:r>
              <a:rPr lang="en-US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+mj-lt"/>
              </a:rPr>
              <a:t>đúng</a:t>
            </a:r>
            <a:endParaRPr lang="en-US" kern="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FontTx/>
              <a:buNone/>
            </a:pPr>
            <a:r>
              <a:rPr lang="en-US" kern="0" dirty="0" smtClean="0">
                <a:latin typeface="+mj-lt"/>
              </a:rPr>
              <a:t>-</a:t>
            </a:r>
            <a:r>
              <a:rPr lang="en-US" kern="0" dirty="0" err="1" smtClean="0">
                <a:latin typeface="+mj-lt"/>
              </a:rPr>
              <a:t>Từ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ngữ</a:t>
            </a:r>
            <a:r>
              <a:rPr lang="en-US" kern="0" dirty="0" smtClean="0">
                <a:latin typeface="+mj-lt"/>
              </a:rPr>
              <a:t>: </a:t>
            </a:r>
            <a:r>
              <a:rPr lang="en-US" i="1" kern="0" dirty="0" err="1" smtClean="0">
                <a:latin typeface="+mj-lt"/>
              </a:rPr>
              <a:t>xiếc</a:t>
            </a:r>
            <a:r>
              <a:rPr lang="en-US" i="1" kern="0" dirty="0" smtClean="0">
                <a:latin typeface="+mj-lt"/>
              </a:rPr>
              <a:t>, </a:t>
            </a:r>
            <a:r>
              <a:rPr lang="en-US" i="1" kern="0" dirty="0" err="1" smtClean="0">
                <a:latin typeface="+mj-lt"/>
              </a:rPr>
              <a:t>đặc</a:t>
            </a:r>
            <a:r>
              <a:rPr lang="en-US" i="1" kern="0" dirty="0" smtClean="0">
                <a:latin typeface="+mj-lt"/>
              </a:rPr>
              <a:t> </a:t>
            </a:r>
            <a:r>
              <a:rPr lang="en-US" i="1" kern="0" dirty="0" err="1" smtClean="0">
                <a:latin typeface="+mj-lt"/>
              </a:rPr>
              <a:t>sắc</a:t>
            </a:r>
            <a:r>
              <a:rPr lang="en-US" i="1" kern="0" dirty="0" smtClean="0">
                <a:latin typeface="+mj-lt"/>
              </a:rPr>
              <a:t>, </a:t>
            </a:r>
            <a:r>
              <a:rPr lang="en-US" i="1" kern="0" dirty="0" err="1" smtClean="0">
                <a:latin typeface="+mj-lt"/>
              </a:rPr>
              <a:t>nhào</a:t>
            </a:r>
            <a:r>
              <a:rPr lang="en-US" i="1" kern="0" dirty="0" smtClean="0">
                <a:latin typeface="+mj-lt"/>
              </a:rPr>
              <a:t> </a:t>
            </a:r>
            <a:r>
              <a:rPr lang="en-US" i="1" kern="0" dirty="0" err="1" smtClean="0">
                <a:latin typeface="+mj-lt"/>
              </a:rPr>
              <a:t>lộn</a:t>
            </a:r>
            <a:r>
              <a:rPr lang="en-US" i="1" kern="0" dirty="0" smtClean="0">
                <a:latin typeface="+mj-lt"/>
              </a:rPr>
              <a:t>, </a:t>
            </a:r>
            <a:r>
              <a:rPr lang="en-US" i="1" kern="0" dirty="0" err="1" smtClean="0">
                <a:latin typeface="+mj-lt"/>
              </a:rPr>
              <a:t>khéo</a:t>
            </a:r>
            <a:r>
              <a:rPr lang="en-US" i="1" kern="0" dirty="0" smtClean="0">
                <a:latin typeface="+mj-lt"/>
              </a:rPr>
              <a:t> </a:t>
            </a:r>
            <a:r>
              <a:rPr lang="en-US" i="1" kern="0" dirty="0" err="1" smtClean="0">
                <a:latin typeface="+mj-lt"/>
              </a:rPr>
              <a:t>léo</a:t>
            </a:r>
            <a:r>
              <a:rPr lang="en-US" i="1" kern="0" dirty="0" smtClean="0">
                <a:latin typeface="+mj-lt"/>
              </a:rPr>
              <a:t>, </a:t>
            </a:r>
            <a:r>
              <a:rPr lang="en-US" i="1" kern="0" dirty="0" err="1" smtClean="0">
                <a:latin typeface="+mj-lt"/>
              </a:rPr>
              <a:t>dí</a:t>
            </a:r>
            <a:r>
              <a:rPr lang="en-US" i="1" kern="0" dirty="0" smtClean="0">
                <a:latin typeface="+mj-lt"/>
              </a:rPr>
              <a:t> </a:t>
            </a:r>
            <a:r>
              <a:rPr lang="en-US" i="1" kern="0" dirty="0" err="1" smtClean="0">
                <a:latin typeface="+mj-lt"/>
              </a:rPr>
              <a:t>dỏm</a:t>
            </a:r>
            <a:r>
              <a:rPr lang="en-US" i="1" kern="0" dirty="0" smtClean="0">
                <a:latin typeface="+mj-lt"/>
              </a:rPr>
              <a:t>, </a:t>
            </a:r>
            <a:r>
              <a:rPr lang="en-US" i="1" kern="0" dirty="0" err="1" smtClean="0">
                <a:latin typeface="+mj-lt"/>
              </a:rPr>
              <a:t>giảm</a:t>
            </a:r>
            <a:r>
              <a:rPr lang="en-US" i="1" kern="0" dirty="0" smtClean="0">
                <a:latin typeface="+mj-lt"/>
              </a:rPr>
              <a:t> </a:t>
            </a:r>
            <a:r>
              <a:rPr lang="en-US" i="1" kern="0" dirty="0" err="1" smtClean="0">
                <a:latin typeface="+mj-lt"/>
              </a:rPr>
              <a:t>giá</a:t>
            </a:r>
            <a:r>
              <a:rPr lang="en-US" i="1" kern="0" dirty="0" smtClean="0">
                <a:latin typeface="+mj-lt"/>
              </a:rPr>
              <a:t>…</a:t>
            </a:r>
          </a:p>
          <a:p>
            <a:pPr marL="0" indent="0">
              <a:buFontTx/>
              <a:buNone/>
            </a:pPr>
            <a:r>
              <a:rPr lang="en-US" kern="0" dirty="0" smtClean="0">
                <a:latin typeface="+mj-lt"/>
              </a:rPr>
              <a:t>- </a:t>
            </a:r>
            <a:r>
              <a:rPr lang="en-US" kern="0" dirty="0" err="1" smtClean="0">
                <a:latin typeface="+mj-lt"/>
              </a:rPr>
              <a:t>Đọc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chính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xác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các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chữ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số</a:t>
            </a:r>
            <a:r>
              <a:rPr lang="en-US" kern="0" dirty="0" smtClean="0">
                <a:latin typeface="+mj-lt"/>
              </a:rPr>
              <a:t>, </a:t>
            </a:r>
            <a:r>
              <a:rPr lang="en-US" kern="0" dirty="0" err="1" smtClean="0">
                <a:latin typeface="+mj-lt"/>
              </a:rPr>
              <a:t>các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tỉ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lệ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phần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trăm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và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số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điện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thoại</a:t>
            </a:r>
            <a:r>
              <a:rPr lang="en-US" kern="0" dirty="0" smtClean="0">
                <a:latin typeface="+mj-lt"/>
              </a:rPr>
              <a:t>. </a:t>
            </a:r>
            <a:r>
              <a:rPr lang="en-US" kern="0" dirty="0" err="1" smtClean="0">
                <a:latin typeface="+mj-lt"/>
              </a:rPr>
              <a:t>Toàn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bài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đọc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rõ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ràng</a:t>
            </a:r>
            <a:r>
              <a:rPr lang="en-US" kern="0" dirty="0" smtClean="0">
                <a:latin typeface="+mj-lt"/>
              </a:rPr>
              <a:t>, </a:t>
            </a:r>
            <a:r>
              <a:rPr lang="en-US" kern="0" dirty="0" err="1" smtClean="0">
                <a:latin typeface="+mj-lt"/>
              </a:rPr>
              <a:t>rành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mạch</a:t>
            </a:r>
            <a:r>
              <a:rPr lang="en-US" kern="0" dirty="0" smtClean="0">
                <a:latin typeface="+mj-lt"/>
              </a:rPr>
              <a:t>, </a:t>
            </a:r>
            <a:r>
              <a:rPr lang="en-US" kern="0" dirty="0" err="1" smtClean="0">
                <a:latin typeface="+mj-lt"/>
              </a:rPr>
              <a:t>vui</a:t>
            </a:r>
            <a:r>
              <a:rPr lang="en-US" kern="0" dirty="0" smtClean="0">
                <a:latin typeface="+mj-lt"/>
              </a:rPr>
              <a:t>.</a:t>
            </a: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kern="0" dirty="0" err="1" smtClean="0">
                <a:solidFill>
                  <a:srgbClr val="FF0000"/>
                </a:solidFill>
                <a:latin typeface="+mj-lt"/>
              </a:rPr>
              <a:t>Đọc</a:t>
            </a:r>
            <a:r>
              <a:rPr lang="en-US" kern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+mj-lt"/>
              </a:rPr>
              <a:t>hiể</a:t>
            </a:r>
            <a:r>
              <a:rPr lang="en-US" kern="0" dirty="0" err="1" smtClean="0">
                <a:latin typeface="+mj-lt"/>
              </a:rPr>
              <a:t>u</a:t>
            </a:r>
            <a:endParaRPr lang="en-US" kern="0" dirty="0" smtClean="0">
              <a:latin typeface="+mj-lt"/>
            </a:endParaRPr>
          </a:p>
          <a:p>
            <a:pPr marL="0" indent="0">
              <a:buFontTx/>
              <a:buNone/>
            </a:pPr>
            <a:r>
              <a:rPr lang="en-US" kern="0" dirty="0" smtClean="0">
                <a:latin typeface="+mj-lt"/>
              </a:rPr>
              <a:t>- </a:t>
            </a:r>
            <a:r>
              <a:rPr lang="en-US" kern="0" dirty="0" err="1" smtClean="0">
                <a:latin typeface="+mj-lt"/>
              </a:rPr>
              <a:t>Hiểu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nội</a:t>
            </a:r>
            <a:r>
              <a:rPr lang="en-US" kern="0" dirty="0" smtClean="0">
                <a:latin typeface="+mj-lt"/>
              </a:rPr>
              <a:t> dung </a:t>
            </a:r>
            <a:r>
              <a:rPr lang="en-US" kern="0" dirty="0" err="1" smtClean="0">
                <a:latin typeface="+mj-lt"/>
              </a:rPr>
              <a:t>tờ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quảng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cáo</a:t>
            </a:r>
            <a:r>
              <a:rPr lang="en-US" kern="0" dirty="0" smtClean="0">
                <a:latin typeface="+mj-lt"/>
              </a:rPr>
              <a:t>.</a:t>
            </a:r>
          </a:p>
          <a:p>
            <a:pPr marL="0" indent="0">
              <a:buFontTx/>
              <a:buNone/>
            </a:pPr>
            <a:r>
              <a:rPr lang="en-US" kern="0" dirty="0" smtClean="0">
                <a:latin typeface="+mj-lt"/>
              </a:rPr>
              <a:t>- </a:t>
            </a:r>
            <a:r>
              <a:rPr lang="en-US" kern="0" dirty="0" err="1" smtClean="0">
                <a:latin typeface="+mj-lt"/>
              </a:rPr>
              <a:t>Bước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đầu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có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những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hiểu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biết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về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đặc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điểm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nội</a:t>
            </a:r>
            <a:r>
              <a:rPr lang="en-US" kern="0" dirty="0" smtClean="0">
                <a:latin typeface="+mj-lt"/>
              </a:rPr>
              <a:t> dung, </a:t>
            </a:r>
            <a:r>
              <a:rPr lang="en-US" kern="0" dirty="0" err="1" smtClean="0">
                <a:latin typeface="+mj-lt"/>
              </a:rPr>
              <a:t>hình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thức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trình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bày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và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mục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đích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của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một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tờ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quảng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cáo</a:t>
            </a:r>
            <a:r>
              <a:rPr lang="en-US" kern="0" dirty="0" smtClean="0">
                <a:latin typeface="+mj-lt"/>
              </a:rPr>
              <a:t>.</a:t>
            </a:r>
            <a:endParaRPr lang="en-US" kern="0" dirty="0">
              <a:latin typeface="+mj-lt"/>
            </a:endParaRPr>
          </a:p>
        </p:txBody>
      </p:sp>
      <p:pic>
        <p:nvPicPr>
          <p:cNvPr id="8" name="Picture 8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1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4" name="Text Box 14"/>
          <p:cNvSpPr txBox="1">
            <a:spLocks noChangeArrowheads="1"/>
          </p:cNvSpPr>
          <p:nvPr/>
        </p:nvSpPr>
        <p:spPr bwMode="auto">
          <a:xfrm>
            <a:off x="1066800" y="533400"/>
            <a:ext cx="11277600" cy="347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Dặn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dò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900" b="1" dirty="0" smtClean="0"/>
              <a:t>- </a:t>
            </a:r>
            <a:r>
              <a:rPr lang="en-US" altLang="en-US" sz="3900" b="1" dirty="0" err="1" smtClean="0"/>
              <a:t>Đọc</a:t>
            </a:r>
            <a:r>
              <a:rPr lang="en-US" altLang="en-US" sz="3900" b="1" dirty="0" smtClean="0"/>
              <a:t> </a:t>
            </a:r>
            <a:r>
              <a:rPr lang="en-US" altLang="en-US" sz="3900" b="1" dirty="0" err="1" smtClean="0"/>
              <a:t>bài</a:t>
            </a:r>
            <a:r>
              <a:rPr lang="en-US" altLang="en-US" sz="3900" b="1" dirty="0" smtClean="0"/>
              <a:t> 5 </a:t>
            </a:r>
            <a:r>
              <a:rPr lang="en-US" altLang="en-US" sz="3900" b="1" dirty="0" err="1" smtClean="0"/>
              <a:t>lần</a:t>
            </a:r>
            <a:r>
              <a:rPr lang="en-US" altLang="en-US" sz="3900" b="1" dirty="0" smtClean="0"/>
              <a:t>.</a:t>
            </a:r>
            <a:endParaRPr lang="en-US" altLang="en-US" sz="3900" b="1" dirty="0"/>
          </a:p>
          <a:p>
            <a:pPr>
              <a:spcBef>
                <a:spcPct val="50000"/>
              </a:spcBef>
            </a:pPr>
            <a:r>
              <a:rPr lang="en-US" altLang="en-US" sz="3900" b="1" dirty="0" smtClean="0"/>
              <a:t>- </a:t>
            </a:r>
            <a:r>
              <a:rPr lang="en-US" altLang="en-US" sz="3900" b="1" dirty="0" err="1" smtClean="0"/>
              <a:t>Làm</a:t>
            </a:r>
            <a:r>
              <a:rPr lang="en-US" altLang="en-US" sz="3900" b="1" dirty="0" smtClean="0"/>
              <a:t> </a:t>
            </a:r>
            <a:r>
              <a:rPr lang="en-US" altLang="en-US" sz="3900" b="1" dirty="0" err="1" smtClean="0"/>
              <a:t>bài</a:t>
            </a:r>
            <a:r>
              <a:rPr lang="en-US" altLang="en-US" sz="3900" b="1" dirty="0" smtClean="0"/>
              <a:t> </a:t>
            </a:r>
            <a:r>
              <a:rPr lang="en-US" altLang="en-US" sz="3900" b="1" dirty="0" err="1" smtClean="0"/>
              <a:t>tập</a:t>
            </a:r>
            <a:r>
              <a:rPr lang="en-US" altLang="en-US" sz="3900" b="1" dirty="0" smtClean="0"/>
              <a:t> </a:t>
            </a:r>
            <a:r>
              <a:rPr lang="en-US" altLang="en-US" sz="3900" b="1" dirty="0" err="1" smtClean="0"/>
              <a:t>trên</a:t>
            </a:r>
            <a:r>
              <a:rPr lang="en-US" altLang="en-US" sz="3900" b="1" dirty="0" smtClean="0"/>
              <a:t> </a:t>
            </a:r>
            <a:r>
              <a:rPr lang="en-US" altLang="en-US" sz="3900" b="1" dirty="0" err="1" smtClean="0"/>
              <a:t>Olm.vn</a:t>
            </a:r>
            <a:r>
              <a:rPr lang="en-US" altLang="en-US" sz="3900" b="1" dirty="0" smtClean="0"/>
              <a:t> </a:t>
            </a:r>
            <a:r>
              <a:rPr lang="en-US" altLang="en-US" sz="3900" b="1" dirty="0" err="1" smtClean="0"/>
              <a:t>cô</a:t>
            </a:r>
            <a:r>
              <a:rPr lang="en-US" altLang="en-US" sz="3900" b="1" dirty="0" smtClean="0"/>
              <a:t> </a:t>
            </a:r>
            <a:r>
              <a:rPr lang="en-US" altLang="en-US" sz="3900" b="1" dirty="0" err="1" smtClean="0"/>
              <a:t>giao</a:t>
            </a:r>
            <a:r>
              <a:rPr lang="en-US" altLang="en-US" sz="3900" b="1" dirty="0" smtClean="0"/>
              <a:t>.</a:t>
            </a:r>
            <a:endParaRPr lang="en-US" altLang="en-US" sz="3900" b="1" dirty="0"/>
          </a:p>
          <a:p>
            <a:pPr>
              <a:spcBef>
                <a:spcPct val="50000"/>
              </a:spcBef>
            </a:pPr>
            <a:r>
              <a:rPr lang="en-US" altLang="en-US" sz="3900" b="1" dirty="0" smtClean="0"/>
              <a:t>- </a:t>
            </a:r>
            <a:r>
              <a:rPr lang="en-US" altLang="en-US" sz="3900" b="1" dirty="0" err="1" smtClean="0"/>
              <a:t>Chuẩn</a:t>
            </a:r>
            <a:r>
              <a:rPr lang="en-US" altLang="en-US" sz="3900" b="1" dirty="0" smtClean="0"/>
              <a:t> </a:t>
            </a:r>
            <a:r>
              <a:rPr lang="en-US" altLang="en-US" sz="3900" b="1" dirty="0" err="1"/>
              <a:t>bị</a:t>
            </a:r>
            <a:r>
              <a:rPr lang="en-US" altLang="en-US" sz="3900" b="1" dirty="0"/>
              <a:t> </a:t>
            </a:r>
            <a:r>
              <a:rPr lang="en-US" altLang="en-US" sz="3900" b="1" dirty="0" err="1"/>
              <a:t>bài</a:t>
            </a:r>
            <a:r>
              <a:rPr lang="en-US" altLang="en-US" sz="3900" b="1" dirty="0"/>
              <a:t> </a:t>
            </a:r>
            <a:r>
              <a:rPr lang="en-US" altLang="en-US" sz="3900" b="1" dirty="0" err="1"/>
              <a:t>sau</a:t>
            </a:r>
            <a:r>
              <a:rPr lang="en-US" altLang="en-US" sz="3900" b="1" dirty="0"/>
              <a:t>: </a:t>
            </a:r>
            <a:r>
              <a:rPr lang="en-US" altLang="en-US" sz="3900" b="1" i="1" dirty="0" err="1"/>
              <a:t>Đối</a:t>
            </a:r>
            <a:r>
              <a:rPr lang="en-US" altLang="en-US" sz="3900" b="1" i="1" dirty="0"/>
              <a:t> </a:t>
            </a:r>
            <a:r>
              <a:rPr lang="en-US" altLang="en-US" sz="3900" b="1" i="1" dirty="0" err="1"/>
              <a:t>đáp</a:t>
            </a:r>
            <a:r>
              <a:rPr lang="en-US" altLang="en-US" sz="3900" b="1" i="1" dirty="0"/>
              <a:t> </a:t>
            </a:r>
            <a:r>
              <a:rPr lang="en-US" altLang="en-US" sz="3900" b="1" i="1" dirty="0" err="1"/>
              <a:t>với</a:t>
            </a:r>
            <a:r>
              <a:rPr lang="en-US" altLang="en-US" sz="3900" b="1" i="1" dirty="0"/>
              <a:t> </a:t>
            </a:r>
            <a:r>
              <a:rPr lang="en-US" altLang="en-US" sz="3900" b="1" i="1" dirty="0" err="1" smtClean="0"/>
              <a:t>vua</a:t>
            </a:r>
            <a:r>
              <a:rPr lang="en-US" altLang="en-US" sz="3900" b="1" i="1" dirty="0" smtClean="0"/>
              <a:t> (</a:t>
            </a:r>
            <a:r>
              <a:rPr lang="en-US" altLang="en-US" sz="3900" b="1" dirty="0" err="1" smtClean="0"/>
              <a:t>SGK</a:t>
            </a:r>
            <a:r>
              <a:rPr lang="en-US" altLang="en-US" sz="3900" b="1" dirty="0" smtClean="0"/>
              <a:t> </a:t>
            </a:r>
            <a:r>
              <a:rPr lang="en-US" altLang="en-US" sz="3900" b="1" dirty="0" err="1" smtClean="0"/>
              <a:t>trang</a:t>
            </a:r>
            <a:r>
              <a:rPr lang="en-US" altLang="en-US" sz="3900" b="1" dirty="0" smtClean="0"/>
              <a:t> 49)</a:t>
            </a:r>
            <a:endParaRPr lang="en-US" altLang="en-US" sz="39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7"/>
          <p:cNvSpPr>
            <a:spLocks noChangeArrowheads="1" noChangeShapeType="1" noTextEdit="1"/>
          </p:cNvSpPr>
          <p:nvPr/>
        </p:nvSpPr>
        <p:spPr bwMode="auto">
          <a:xfrm>
            <a:off x="1352550" y="1066800"/>
            <a:ext cx="94869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716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Chào</a:t>
            </a:r>
            <a:r>
              <a:rPr lang="en-US" sz="3600" b="1" kern="1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lang="en-US" sz="3600" b="1" kern="1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ạm</a:t>
            </a:r>
            <a:r>
              <a:rPr lang="en-US" sz="3600" b="1" kern="1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biệt</a:t>
            </a:r>
            <a:r>
              <a:rPr lang="en-US" sz="3600" b="1" kern="1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con </a:t>
            </a:r>
            <a:r>
              <a:rPr lang="en-US" sz="3600" b="1" kern="10" dirty="0">
                <a:solidFill>
                  <a:srgbClr val="FF0000"/>
                </a:solidFill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WordArt 22"/>
          <p:cNvSpPr>
            <a:spLocks noChangeArrowheads="1" noChangeShapeType="1" noTextEdit="1"/>
          </p:cNvSpPr>
          <p:nvPr/>
        </p:nvSpPr>
        <p:spPr bwMode="auto">
          <a:xfrm>
            <a:off x="3743325" y="1609725"/>
            <a:ext cx="47053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Chương trình xiếc đặc sắc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143" name="Text Box 8"/>
          <p:cNvSpPr txBox="1">
            <a:spLocks noChangeArrowheads="1"/>
          </p:cNvSpPr>
          <p:nvPr/>
        </p:nvSpPr>
        <p:spPr bwMode="auto">
          <a:xfrm>
            <a:off x="2781300" y="266701"/>
            <a:ext cx="662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</a:rPr>
              <a:t>Thứ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tư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ngày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23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tháng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năm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2022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đọc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514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2476501"/>
            <a:ext cx="3514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45" name="TextBox 1"/>
          <p:cNvSpPr txBox="1">
            <a:spLocks noChangeArrowheads="1"/>
          </p:cNvSpPr>
          <p:nvPr/>
        </p:nvSpPr>
        <p:spPr bwMode="auto">
          <a:xfrm>
            <a:off x="5313363" y="2819401"/>
            <a:ext cx="156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Trang 46</a:t>
            </a:r>
          </a:p>
        </p:txBody>
      </p:sp>
      <p:pic>
        <p:nvPicPr>
          <p:cNvPr id="10" name="Picture 8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/>
      <p:bldP spid="5143" grpId="0"/>
      <p:bldP spid="51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1143000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Mục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tiêu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800"/>
            <a:ext cx="109347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đúng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-</a:t>
            </a:r>
            <a:r>
              <a:rPr lang="en-US" dirty="0" err="1">
                <a:latin typeface="+mj-lt"/>
              </a:rPr>
              <a:t>Từ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ngữ</a:t>
            </a:r>
            <a:r>
              <a:rPr lang="en-US" dirty="0">
                <a:latin typeface="+mj-lt"/>
              </a:rPr>
              <a:t>: </a:t>
            </a:r>
            <a:r>
              <a:rPr lang="en-US" i="1" dirty="0" err="1">
                <a:latin typeface="+mj-lt"/>
              </a:rPr>
              <a:t>xiếc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đặc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sắc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nhào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lộn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khéo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léo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dí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dỏm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giảm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giá</a:t>
            </a:r>
            <a:r>
              <a:rPr lang="en-US" i="1" dirty="0">
                <a:latin typeface="+mj-lt"/>
              </a:rPr>
              <a:t>…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- </a:t>
            </a:r>
            <a:r>
              <a:rPr lang="en-US" dirty="0" err="1">
                <a:latin typeface="+mj-lt"/>
              </a:rPr>
              <a:t>Đọc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chính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chữ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số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tỉ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lệ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phần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trăm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số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điện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thoại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Toàn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bài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rõ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ràng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rành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mạch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vui</a:t>
            </a:r>
            <a:r>
              <a:rPr lang="en-US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hiểu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- </a:t>
            </a:r>
            <a:r>
              <a:rPr lang="en-US" dirty="0" err="1">
                <a:latin typeface="+mj-lt"/>
              </a:rPr>
              <a:t>Hiểu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nội</a:t>
            </a:r>
            <a:r>
              <a:rPr lang="en-US" dirty="0">
                <a:latin typeface="+mj-lt"/>
              </a:rPr>
              <a:t> dung </a:t>
            </a:r>
            <a:r>
              <a:rPr lang="en-US" dirty="0" err="1">
                <a:latin typeface="+mj-lt"/>
              </a:rPr>
              <a:t>tờ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quảng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cáo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- </a:t>
            </a:r>
            <a:r>
              <a:rPr lang="en-US" dirty="0" err="1">
                <a:latin typeface="+mj-lt"/>
              </a:rPr>
              <a:t>Bước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đầu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có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những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hiểu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biết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về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đặc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điểm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nội</a:t>
            </a:r>
            <a:r>
              <a:rPr lang="en-US" dirty="0">
                <a:latin typeface="+mj-lt"/>
              </a:rPr>
              <a:t> dung, </a:t>
            </a:r>
            <a:r>
              <a:rPr lang="en-US" dirty="0" err="1">
                <a:latin typeface="+mj-lt"/>
              </a:rPr>
              <a:t>hình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thức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bày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</a:t>
            </a:r>
            <a:r>
              <a:rPr lang="en-US" dirty="0" err="1" smtClean="0">
                <a:latin typeface="+mj-lt"/>
              </a:rPr>
              <a:t>à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mục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đích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của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một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tờ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quảng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cáo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8" name="Picture 8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7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105156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1" y="2438400"/>
            <a:ext cx="297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FF"/>
                </a:solidFill>
              </a:rPr>
              <a:t>  </a:t>
            </a:r>
            <a:r>
              <a:rPr lang="en-US" altLang="en-US" sz="3200" b="1" dirty="0" err="1">
                <a:solidFill>
                  <a:srgbClr val="FF00FF"/>
                </a:solidFill>
              </a:rPr>
              <a:t>Tìm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hiểu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bài</a:t>
            </a:r>
            <a:r>
              <a:rPr lang="en-US" altLang="en-US" sz="3200" dirty="0">
                <a:solidFill>
                  <a:srgbClr val="FF00FF"/>
                </a:solidFill>
              </a:rPr>
              <a:t> 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895600" y="2438400"/>
            <a:ext cx="2058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FF"/>
                </a:solidFill>
              </a:rPr>
              <a:t>Luyện</a:t>
            </a:r>
            <a:r>
              <a:rPr lang="en-US" altLang="en-US" sz="3200" b="1" dirty="0">
                <a:solidFill>
                  <a:srgbClr val="FF00FF"/>
                </a:solidFill>
              </a:rPr>
              <a:t> </a:t>
            </a:r>
            <a:r>
              <a:rPr lang="en-US" altLang="en-US" sz="3200" b="1" dirty="0" err="1">
                <a:solidFill>
                  <a:srgbClr val="FF00FF"/>
                </a:solidFill>
              </a:rPr>
              <a:t>đọc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219042" y="3047364"/>
            <a:ext cx="8991798" cy="3810636"/>
            <a:chOff x="-204" y="1144"/>
            <a:chExt cx="6015" cy="2850"/>
          </a:xfrm>
        </p:grpSpPr>
        <p:sp>
          <p:nvSpPr>
            <p:cNvPr id="9241" name="Line 5"/>
            <p:cNvSpPr>
              <a:spLocks noChangeShapeType="1"/>
            </p:cNvSpPr>
            <p:nvPr/>
          </p:nvSpPr>
          <p:spPr bwMode="auto">
            <a:xfrm flipV="1">
              <a:off x="-204" y="1144"/>
              <a:ext cx="6015" cy="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6"/>
            <p:cNvSpPr>
              <a:spLocks noChangeShapeType="1"/>
            </p:cNvSpPr>
            <p:nvPr/>
          </p:nvSpPr>
          <p:spPr bwMode="auto">
            <a:xfrm>
              <a:off x="3325" y="1162"/>
              <a:ext cx="39" cy="2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457200" y="57912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/>
              <a:t>            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1600200" y="4485382"/>
            <a:ext cx="487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xiếc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đặc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sắc</a:t>
            </a:r>
            <a:r>
              <a:rPr lang="en-US" altLang="en-US" b="1" dirty="0" smtClean="0">
                <a:solidFill>
                  <a:srgbClr val="0000FF"/>
                </a:solidFill>
              </a:rPr>
              <a:t>,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dí</a:t>
            </a: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dỏm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nhào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lộn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khéo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léo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giảm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giá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2133600" y="3657601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1-6,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2743200" y="3657601"/>
            <a:ext cx="15782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</a:rPr>
              <a:t> 50%,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3810000" y="3657601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10</a:t>
            </a:r>
            <a:r>
              <a:rPr lang="en-US" altLang="en-US" b="1" dirty="0" smtClean="0">
                <a:solidFill>
                  <a:srgbClr val="0000FF"/>
                </a:solidFill>
              </a:rPr>
              <a:t>%,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9230" name="Text Box 16"/>
          <p:cNvSpPr txBox="1">
            <a:spLocks noChangeArrowheads="1"/>
          </p:cNvSpPr>
          <p:nvPr/>
        </p:nvSpPr>
        <p:spPr bwMode="auto">
          <a:xfrm>
            <a:off x="4495800" y="3657600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  </a:t>
            </a:r>
            <a:r>
              <a:rPr lang="en-US" altLang="en-US" b="1" dirty="0" smtClean="0">
                <a:solidFill>
                  <a:srgbClr val="0000FF"/>
                </a:solidFill>
              </a:rPr>
              <a:t> 5180360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15" name="WordArt 22"/>
          <p:cNvSpPr>
            <a:spLocks noChangeArrowheads="1" noChangeShapeType="1" noTextEdit="1"/>
          </p:cNvSpPr>
          <p:nvPr/>
        </p:nvSpPr>
        <p:spPr bwMode="auto">
          <a:xfrm>
            <a:off x="3743325" y="1609725"/>
            <a:ext cx="47053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Chương trình xiếc đặc sắc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781300" y="266701"/>
            <a:ext cx="662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</a:rPr>
              <a:t>Thứ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tư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ngày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23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tháng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năm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2022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</a:rPr>
              <a:t>Tập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đọc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17" name="Picture 8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3479" flipH="1">
            <a:off x="10977988" y="568804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1" y="5745937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8214" y="200483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Pictur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10904428" y="133336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60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7" grpId="0"/>
      <p:bldP spid="9228" grpId="0"/>
      <p:bldP spid="9229" grpId="0"/>
      <p:bldP spid="92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ae9a315ce69da302cca1e84ac1c7da5ee828aa9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3586</TotalTime>
  <Words>1090</Words>
  <Application>Microsoft Office PowerPoint</Application>
  <PresentationFormat>Custom</PresentationFormat>
  <Paragraphs>120</Paragraphs>
  <Slides>25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Default Design</vt:lpstr>
      <vt:lpstr>Theme1</vt:lpstr>
      <vt:lpstr>1_Theme1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lần đầu. Xiếc thú vui nhộn, dí dỏm. Ảo thuật biến hóa bất ngờ, thú vị. Xiếc nhào lộn khéo léo, dẻo dai.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BKV</cp:lastModifiedBy>
  <cp:revision>420</cp:revision>
  <dcterms:created xsi:type="dcterms:W3CDTF">2007-10-11T23:20:24Z</dcterms:created>
  <dcterms:modified xsi:type="dcterms:W3CDTF">2022-02-23T03:10:38Z</dcterms:modified>
</cp:coreProperties>
</file>