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4"/>
  </p:notesMasterIdLst>
  <p:sldIdLst>
    <p:sldId id="269" r:id="rId3"/>
    <p:sldId id="267" r:id="rId4"/>
    <p:sldId id="266" r:id="rId5"/>
    <p:sldId id="257" r:id="rId6"/>
    <p:sldId id="258" r:id="rId7"/>
    <p:sldId id="259" r:id="rId8"/>
    <p:sldId id="260" r:id="rId9"/>
    <p:sldId id="262" r:id="rId10"/>
    <p:sldId id="261" r:id="rId11"/>
    <p:sldId id="263" r:id="rId12"/>
    <p:sldId id="264" r:id="rId13"/>
  </p:sldIdLst>
  <p:sldSz cx="9144000" cy="6858000" type="screen4x3"/>
  <p:notesSz cx="6858000" cy="9144000"/>
  <p:defaultText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206" y="1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vi-V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82D9506-F80C-4FDF-992E-10D324CBD43B}" type="datetimeFigureOut">
              <a:rPr lang="vi-VN" smtClean="0"/>
              <a:t>19/02/2022</a:t>
            </a:fld>
            <a:endParaRPr lang="vi-V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vi-VN"/>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vi-V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8DE53FE-94BA-4774-AB7C-14957C409192}" type="slidenum">
              <a:rPr lang="vi-VN" smtClean="0"/>
              <a:t>‹#›</a:t>
            </a:fld>
            <a:endParaRPr lang="vi-VN"/>
          </a:p>
        </p:txBody>
      </p:sp>
    </p:spTree>
    <p:extLst>
      <p:ext uri="{BB962C8B-B14F-4D97-AF65-F5344CB8AC3E}">
        <p14:creationId xmlns:p14="http://schemas.microsoft.com/office/powerpoint/2010/main" val="17192272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48E14A3-3FBB-459C-89C2-669C71EB51EE}" type="slidenum">
              <a:rPr lang="en-US" smtClean="0"/>
              <a:pPr fontAlgn="base">
                <a:spcBef>
                  <a:spcPct val="0"/>
                </a:spcBef>
                <a:spcAft>
                  <a:spcPct val="0"/>
                </a:spcAft>
                <a:defRPr/>
              </a:pPr>
              <a:t>3</a:t>
            </a:fld>
            <a:endParaRPr lang="en-US" smtClean="0"/>
          </a:p>
        </p:txBody>
      </p:sp>
      <p:sp>
        <p:nvSpPr>
          <p:cNvPr id="24579"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80"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smtClean="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27DDF29-F45F-4BE0-AED2-FEDBF5797118}" type="slidenum">
              <a:rPr lang="en-US" smtClean="0"/>
              <a:pPr fontAlgn="base">
                <a:spcBef>
                  <a:spcPct val="0"/>
                </a:spcBef>
                <a:spcAft>
                  <a:spcPct val="0"/>
                </a:spcAft>
                <a:defRPr/>
              </a:pPr>
              <a:t>8</a:t>
            </a:fld>
            <a:endParaRPr lang="en-US" smtClean="0"/>
          </a:p>
        </p:txBody>
      </p:sp>
      <p:sp>
        <p:nvSpPr>
          <p:cNvPr id="25603"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4"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vi-VN" smtClean="0">
              <a:latin typeface="Calibri"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vi-V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19/02/2022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792542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19/02/2022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858846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vi-V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19/02/2022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1386297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54083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3156404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793505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409025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886404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1360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0334808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26952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10"/>
          </p:nvPr>
        </p:nvSpPr>
        <p:spPr/>
        <p:txBody>
          <a:bodyPr/>
          <a:lstStyle/>
          <a:p>
            <a:fld id="{CBB82168-FA31-4407-9391-1C78761DAE41}" type="datetimeFigureOut">
              <a:rPr lang="vi-VN" smtClean="0"/>
              <a:t>19/02/2022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6019965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4147701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10965418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632612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vi-V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B82168-FA31-4407-9391-1C78761DAE41}" type="datetimeFigureOut">
              <a:rPr lang="vi-VN" smtClean="0"/>
              <a:t>19/02/2022</a:t>
            </a:fld>
            <a:endParaRPr lang="vi-VN"/>
          </a:p>
        </p:txBody>
      </p:sp>
      <p:sp>
        <p:nvSpPr>
          <p:cNvPr id="5" name="Footer Placeholder 4"/>
          <p:cNvSpPr>
            <a:spLocks noGrp="1"/>
          </p:cNvSpPr>
          <p:nvPr>
            <p:ph type="ftr" sz="quarter" idx="11"/>
          </p:nvPr>
        </p:nvSpPr>
        <p:spPr/>
        <p:txBody>
          <a:bodyPr/>
          <a:lstStyle/>
          <a:p>
            <a:endParaRPr lang="vi-VN"/>
          </a:p>
        </p:txBody>
      </p:sp>
      <p:sp>
        <p:nvSpPr>
          <p:cNvPr id="6" name="Slide Number Placeholder 5"/>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161920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Date Placeholder 4"/>
          <p:cNvSpPr>
            <a:spLocks noGrp="1"/>
          </p:cNvSpPr>
          <p:nvPr>
            <p:ph type="dt" sz="half" idx="10"/>
          </p:nvPr>
        </p:nvSpPr>
        <p:spPr/>
        <p:txBody>
          <a:bodyPr/>
          <a:lstStyle/>
          <a:p>
            <a:fld id="{CBB82168-FA31-4407-9391-1C78761DAE41}" type="datetimeFigureOut">
              <a:rPr lang="vi-VN" smtClean="0"/>
              <a:t>19/02/2022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88615637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vi-V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7" name="Date Placeholder 6"/>
          <p:cNvSpPr>
            <a:spLocks noGrp="1"/>
          </p:cNvSpPr>
          <p:nvPr>
            <p:ph type="dt" sz="half" idx="10"/>
          </p:nvPr>
        </p:nvSpPr>
        <p:spPr/>
        <p:txBody>
          <a:bodyPr/>
          <a:lstStyle/>
          <a:p>
            <a:fld id="{CBB82168-FA31-4407-9391-1C78761DAE41}" type="datetimeFigureOut">
              <a:rPr lang="vi-VN" smtClean="0"/>
              <a:t>19/02/2022</a:t>
            </a:fld>
            <a:endParaRPr lang="vi-VN"/>
          </a:p>
        </p:txBody>
      </p:sp>
      <p:sp>
        <p:nvSpPr>
          <p:cNvPr id="8" name="Footer Placeholder 7"/>
          <p:cNvSpPr>
            <a:spLocks noGrp="1"/>
          </p:cNvSpPr>
          <p:nvPr>
            <p:ph type="ftr" sz="quarter" idx="11"/>
          </p:nvPr>
        </p:nvSpPr>
        <p:spPr/>
        <p:txBody>
          <a:bodyPr/>
          <a:lstStyle/>
          <a:p>
            <a:endParaRPr lang="vi-VN"/>
          </a:p>
        </p:txBody>
      </p:sp>
      <p:sp>
        <p:nvSpPr>
          <p:cNvPr id="9" name="Slide Number Placeholder 8"/>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36008407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vi-VN"/>
          </a:p>
        </p:txBody>
      </p:sp>
      <p:sp>
        <p:nvSpPr>
          <p:cNvPr id="3" name="Date Placeholder 2"/>
          <p:cNvSpPr>
            <a:spLocks noGrp="1"/>
          </p:cNvSpPr>
          <p:nvPr>
            <p:ph type="dt" sz="half" idx="10"/>
          </p:nvPr>
        </p:nvSpPr>
        <p:spPr/>
        <p:txBody>
          <a:bodyPr/>
          <a:lstStyle/>
          <a:p>
            <a:fld id="{CBB82168-FA31-4407-9391-1C78761DAE41}" type="datetimeFigureOut">
              <a:rPr lang="vi-VN" smtClean="0"/>
              <a:t>19/02/2022</a:t>
            </a:fld>
            <a:endParaRPr lang="vi-VN"/>
          </a:p>
        </p:txBody>
      </p:sp>
      <p:sp>
        <p:nvSpPr>
          <p:cNvPr id="4" name="Footer Placeholder 3"/>
          <p:cNvSpPr>
            <a:spLocks noGrp="1"/>
          </p:cNvSpPr>
          <p:nvPr>
            <p:ph type="ftr" sz="quarter" idx="11"/>
          </p:nvPr>
        </p:nvSpPr>
        <p:spPr/>
        <p:txBody>
          <a:bodyPr/>
          <a:lstStyle/>
          <a:p>
            <a:endParaRPr lang="vi-VN"/>
          </a:p>
        </p:txBody>
      </p:sp>
      <p:sp>
        <p:nvSpPr>
          <p:cNvPr id="5" name="Slide Number Placeholder 4"/>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04119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B82168-FA31-4407-9391-1C78761DAE41}" type="datetimeFigureOut">
              <a:rPr lang="vi-VN" smtClean="0"/>
              <a:t>19/02/2022</a:t>
            </a:fld>
            <a:endParaRPr lang="vi-VN"/>
          </a:p>
        </p:txBody>
      </p:sp>
      <p:sp>
        <p:nvSpPr>
          <p:cNvPr id="3" name="Footer Placeholder 2"/>
          <p:cNvSpPr>
            <a:spLocks noGrp="1"/>
          </p:cNvSpPr>
          <p:nvPr>
            <p:ph type="ftr" sz="quarter" idx="11"/>
          </p:nvPr>
        </p:nvSpPr>
        <p:spPr/>
        <p:txBody>
          <a:bodyPr/>
          <a:lstStyle/>
          <a:p>
            <a:endParaRPr lang="vi-VN"/>
          </a:p>
        </p:txBody>
      </p:sp>
      <p:sp>
        <p:nvSpPr>
          <p:cNvPr id="4" name="Slide Number Placeholder 3"/>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3425695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vi-V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19/02/2022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15930388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vi-V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vi-V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B82168-FA31-4407-9391-1C78761DAE41}" type="datetimeFigureOut">
              <a:rPr lang="vi-VN" smtClean="0"/>
              <a:t>19/02/2022</a:t>
            </a:fld>
            <a:endParaRPr lang="vi-VN"/>
          </a:p>
        </p:txBody>
      </p:sp>
      <p:sp>
        <p:nvSpPr>
          <p:cNvPr id="6" name="Footer Placeholder 5"/>
          <p:cNvSpPr>
            <a:spLocks noGrp="1"/>
          </p:cNvSpPr>
          <p:nvPr>
            <p:ph type="ftr" sz="quarter" idx="11"/>
          </p:nvPr>
        </p:nvSpPr>
        <p:spPr/>
        <p:txBody>
          <a:bodyPr/>
          <a:lstStyle/>
          <a:p>
            <a:endParaRPr lang="vi-VN"/>
          </a:p>
        </p:txBody>
      </p:sp>
      <p:sp>
        <p:nvSpPr>
          <p:cNvPr id="7" name="Slide Number Placeholder 6"/>
          <p:cNvSpPr>
            <a:spLocks noGrp="1"/>
          </p:cNvSpPr>
          <p:nvPr>
            <p:ph type="sldNum" sz="quarter" idx="12"/>
          </p:nvPr>
        </p:nvSpPr>
        <p:spPr/>
        <p:txBody>
          <a:bodyPr/>
          <a:lstStyle/>
          <a:p>
            <a:fld id="{CBDDF0F5-BAFF-444E-B5C9-7A8493832FF3}" type="slidenum">
              <a:rPr lang="vi-VN" smtClean="0"/>
              <a:t>‹#›</a:t>
            </a:fld>
            <a:endParaRPr lang="vi-VN"/>
          </a:p>
        </p:txBody>
      </p:sp>
    </p:spTree>
    <p:extLst>
      <p:ext uri="{BB962C8B-B14F-4D97-AF65-F5344CB8AC3E}">
        <p14:creationId xmlns:p14="http://schemas.microsoft.com/office/powerpoint/2010/main" val="2976086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vi-V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vi-V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B82168-FA31-4407-9391-1C78761DAE41}" type="datetimeFigureOut">
              <a:rPr lang="vi-VN" smtClean="0"/>
              <a:t>19/02/2022</a:t>
            </a:fld>
            <a:endParaRPr lang="vi-V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vi-V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BDDF0F5-BAFF-444E-B5C9-7A8493832FF3}" type="slidenum">
              <a:rPr lang="vi-VN" smtClean="0"/>
              <a:t>‹#›</a:t>
            </a:fld>
            <a:endParaRPr lang="vi-VN"/>
          </a:p>
        </p:txBody>
      </p:sp>
    </p:spTree>
    <p:extLst>
      <p:ext uri="{BB962C8B-B14F-4D97-AF65-F5344CB8AC3E}">
        <p14:creationId xmlns:p14="http://schemas.microsoft.com/office/powerpoint/2010/main" val="1596709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vi-V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A510CBE-4F68-44A3-99A2-35606378CA1E}" type="datetimeFigureOut">
              <a:rPr lang="en-US" smtClean="0">
                <a:solidFill>
                  <a:prstClr val="black">
                    <a:tint val="75000"/>
                  </a:prstClr>
                </a:solidFill>
              </a:rPr>
              <a:pPr/>
              <a:t>2/19/2022</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264E64-87FC-4053-B1BA-A6A041BA4825}"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60655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7.png"/><Relationship Id="rId7" Type="http://schemas.openxmlformats.org/officeDocument/2006/relationships/image" Target="../media/image11.png"/><Relationship Id="rId12" Type="http://schemas.openxmlformats.org/officeDocument/2006/relationships/image" Target="../media/image16.png"/><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image" Target="../media/image10.png"/><Relationship Id="rId11" Type="http://schemas.openxmlformats.org/officeDocument/2006/relationships/image" Target="../media/image15.png"/><Relationship Id="rId5" Type="http://schemas.openxmlformats.org/officeDocument/2006/relationships/image" Target="../media/image9.png"/><Relationship Id="rId10" Type="http://schemas.openxmlformats.org/officeDocument/2006/relationships/image" Target="../media/image14.png"/><Relationship Id="rId4" Type="http://schemas.openxmlformats.org/officeDocument/2006/relationships/image" Target="../media/image8.png"/><Relationship Id="rId9" Type="http://schemas.openxmlformats.org/officeDocument/2006/relationships/image" Target="../media/image13.png"/></Relationships>
</file>

<file path=ppt/slides/_rels/slide7.xml.rels><?xml version="1.0" encoding="UTF-8" standalone="yes"?>
<Relationships xmlns="http://schemas.openxmlformats.org/package/2006/relationships"><Relationship Id="rId8" Type="http://schemas.openxmlformats.org/officeDocument/2006/relationships/image" Target="../media/image23.png"/><Relationship Id="rId3" Type="http://schemas.openxmlformats.org/officeDocument/2006/relationships/image" Target="../media/image18.png"/><Relationship Id="rId7" Type="http://schemas.openxmlformats.org/officeDocument/2006/relationships/image" Target="../media/image22.png"/><Relationship Id="rId2" Type="http://schemas.openxmlformats.org/officeDocument/2006/relationships/image" Target="../media/image17.png"/><Relationship Id="rId1" Type="http://schemas.openxmlformats.org/officeDocument/2006/relationships/slideLayout" Target="../slideLayouts/slideLayout2.xml"/><Relationship Id="rId6" Type="http://schemas.openxmlformats.org/officeDocument/2006/relationships/image" Target="../media/image21.png"/><Relationship Id="rId5" Type="http://schemas.openxmlformats.org/officeDocument/2006/relationships/image" Target="../media/image20.png"/><Relationship Id="rId4" Type="http://schemas.openxmlformats.org/officeDocument/2006/relationships/image" Target="../media/image19.png"/><Relationship Id="rId9" Type="http://schemas.openxmlformats.org/officeDocument/2006/relationships/image" Target="../media/image24.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838200"/>
            <a:ext cx="8229600" cy="1905000"/>
          </a:xfrm>
        </p:spPr>
        <p:txBody>
          <a:bodyPr>
            <a:prstTxWarp prst="textArchUp">
              <a:avLst/>
            </a:prstTxWarp>
            <a:norm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r>
              <a:rPr lang="en-US" sz="6000" b="1" spc="50" dirty="0">
                <a:ln w="11430"/>
                <a:solidFill>
                  <a:srgbClr val="0070C0"/>
                </a:solidFill>
                <a:effectLst>
                  <a:outerShdw blurRad="76200" dist="50800" dir="5400000" algn="tl" rotWithShape="0">
                    <a:srgbClr val="000000">
                      <a:alpha val="65000"/>
                    </a:srgbClr>
                  </a:outerShdw>
                </a:effectLst>
                <a:latin typeface="Times New Roman" pitchFamily="18" charset="0"/>
                <a:cs typeface="Times New Roman" pitchFamily="18" charset="0"/>
              </a:rPr>
              <a:t>TRƯỜNG TIỂU HỌC </a:t>
            </a:r>
            <a:r>
              <a:rPr lang="en-US" sz="6000" b="1" spc="50" dirty="0" smtClean="0">
                <a:ln w="11430"/>
                <a:solidFill>
                  <a:srgbClr val="0070C0"/>
                </a:solidFill>
                <a:effectLst>
                  <a:outerShdw blurRad="76200" dist="50800" dir="5400000" algn="tl" rotWithShape="0">
                    <a:srgbClr val="000000">
                      <a:alpha val="65000"/>
                    </a:srgbClr>
                  </a:outerShdw>
                </a:effectLst>
                <a:latin typeface="Times New Roman" pitchFamily="18" charset="0"/>
                <a:cs typeface="Times New Roman" pitchFamily="18" charset="0"/>
              </a:rPr>
              <a:t>ÁI MỘ A</a:t>
            </a:r>
            <a:endParaRPr lang="en-US" sz="6000" b="1" spc="50" dirty="0">
              <a:ln w="11430"/>
              <a:solidFill>
                <a:srgbClr val="0070C0"/>
              </a:solidFill>
              <a:effectLst>
                <a:outerShdw blurRad="76200" dist="50800" dir="5400000" algn="tl" rotWithShape="0">
                  <a:srgbClr val="000000">
                    <a:alpha val="65000"/>
                  </a:srgbClr>
                </a:outerShdw>
              </a:effectLst>
              <a:latin typeface="Times New Roman" pitchFamily="18" charset="0"/>
              <a:cs typeface="Times New Roman" pitchFamily="18" charset="0"/>
            </a:endParaRPr>
          </a:p>
        </p:txBody>
      </p:sp>
      <p:sp>
        <p:nvSpPr>
          <p:cNvPr id="5" name="TextBox 4"/>
          <p:cNvSpPr txBox="1"/>
          <p:nvPr/>
        </p:nvSpPr>
        <p:spPr>
          <a:xfrm>
            <a:off x="0" y="2770257"/>
            <a:ext cx="9144000" cy="1323439"/>
          </a:xfrm>
          <a:prstGeom prst="rect">
            <a:avLst/>
          </a:prstGeom>
          <a:noFill/>
        </p:spPr>
        <p:txBody>
          <a:bodyPr wrap="square" rtlCol="0">
            <a:spAutoFit/>
          </a:bodyPr>
          <a:lstStyle/>
          <a:p>
            <a:pPr algn="ctr"/>
            <a:r>
              <a:rPr lang="en-US" sz="40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Times New Roman" pitchFamily="18" charset="0"/>
                <a:cs typeface="Times New Roman" pitchFamily="18" charset="0"/>
              </a:rPr>
              <a:t>TOÁN:LUYỆN </a:t>
            </a:r>
            <a:r>
              <a:rPr lang="en-US"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Times New Roman" pitchFamily="18" charset="0"/>
                <a:cs typeface="Times New Roman" pitchFamily="18" charset="0"/>
              </a:rPr>
              <a:t>TẬP CHUNG </a:t>
            </a:r>
            <a:r>
              <a:rPr lang="en-US" sz="40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Times New Roman" pitchFamily="18" charset="0"/>
                <a:cs typeface="Times New Roman" pitchFamily="18" charset="0"/>
              </a:rPr>
              <a:t> </a:t>
            </a:r>
          </a:p>
          <a:p>
            <a:pPr algn="ctr"/>
            <a:r>
              <a:rPr lang="en-US" sz="4000" b="1" dirty="0" smtClean="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Times New Roman" pitchFamily="18" charset="0"/>
                <a:cs typeface="Times New Roman" pitchFamily="18" charset="0"/>
              </a:rPr>
              <a:t>TRANG 124</a:t>
            </a:r>
            <a:endParaRPr lang="en-US" sz="4000" b="1" dirty="0">
              <a:ln w="1905"/>
              <a:gradFill>
                <a:gsLst>
                  <a:gs pos="0">
                    <a:srgbClr val="F79646">
                      <a:shade val="20000"/>
                      <a:satMod val="200000"/>
                    </a:srgbClr>
                  </a:gs>
                  <a:gs pos="78000">
                    <a:srgbClr val="F79646">
                      <a:tint val="90000"/>
                      <a:shade val="89000"/>
                      <a:satMod val="220000"/>
                    </a:srgbClr>
                  </a:gs>
                  <a:gs pos="100000">
                    <a:srgbClr val="F79646">
                      <a:tint val="12000"/>
                      <a:satMod val="255000"/>
                    </a:srgbClr>
                  </a:gs>
                </a:gsLst>
                <a:lin ang="5400000"/>
              </a:gradFill>
              <a:effectLst>
                <a:innerShdw blurRad="69850" dist="43180" dir="5400000">
                  <a:srgbClr val="000000">
                    <a:alpha val="65000"/>
                  </a:srgbClr>
                </a:innerShdw>
              </a:effectLst>
              <a:latin typeface="Times New Roman" pitchFamily="18" charset="0"/>
              <a:cs typeface="Times New Roman" pitchFamily="18" charset="0"/>
            </a:endParaRPr>
          </a:p>
        </p:txBody>
      </p:sp>
      <p:sp>
        <p:nvSpPr>
          <p:cNvPr id="6" name="TextBox 5"/>
          <p:cNvSpPr txBox="1"/>
          <p:nvPr/>
        </p:nvSpPr>
        <p:spPr>
          <a:xfrm>
            <a:off x="381000" y="5410200"/>
            <a:ext cx="8610600" cy="646331"/>
          </a:xfrm>
          <a:prstGeom prst="rect">
            <a:avLst/>
          </a:prstGeom>
          <a:noFill/>
        </p:spPr>
        <p:txBody>
          <a:bodyPr wrap="square" rtlCol="0">
            <a:spAutoFit/>
          </a:bodyPr>
          <a:lstStyle/>
          <a:p>
            <a:pPr algn="ctr"/>
            <a:r>
              <a:rPr lang="en-US" sz="3600" b="1" dirty="0" smtClean="0">
                <a:solidFill>
                  <a:srgbClr val="FF0066"/>
                </a:solidFill>
                <a:latin typeface="Times New Roman" pitchFamily="18" charset="0"/>
                <a:cs typeface="Times New Roman" pitchFamily="18" charset="0"/>
              </a:rPr>
              <a:t>TOÁN LỚP 4</a:t>
            </a:r>
            <a:endParaRPr lang="en-US" sz="3600" b="1" dirty="0">
              <a:solidFill>
                <a:srgbClr val="FF0066"/>
              </a:solidFill>
              <a:latin typeface="Times New Roman" pitchFamily="18" charset="0"/>
              <a:cs typeface="Times New Roman" pitchFamily="18" charset="0"/>
            </a:endParaRPr>
          </a:p>
        </p:txBody>
      </p:sp>
    </p:spTree>
    <p:extLst>
      <p:ext uri="{BB962C8B-B14F-4D97-AF65-F5344CB8AC3E}">
        <p14:creationId xmlns:p14="http://schemas.microsoft.com/office/powerpoint/2010/main" val="32721080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332656"/>
            <a:ext cx="9036496" cy="5760640"/>
          </a:xfrm>
        </p:spPr>
        <p:txBody>
          <a:bodyPr>
            <a:normAutofit/>
          </a:bodyPr>
          <a:lstStyle/>
          <a:p>
            <a:pPr algn="l"/>
            <a:r>
              <a:rPr lang="vi-VN" b="1" dirty="0">
                <a:solidFill>
                  <a:schemeClr val="accent6">
                    <a:lumMod val="75000"/>
                  </a:schemeClr>
                </a:solidFill>
              </a:rPr>
              <a:t>Phương pháp giải:</a:t>
            </a:r>
            <a:r>
              <a:rPr lang="vi-VN" dirty="0">
                <a:solidFill>
                  <a:srgbClr val="FF0000"/>
                </a:solidFill>
              </a:rPr>
              <a:t/>
            </a:r>
            <a:br>
              <a:rPr lang="vi-VN" dirty="0">
                <a:solidFill>
                  <a:srgbClr val="FF0000"/>
                </a:solidFill>
              </a:rPr>
            </a:br>
            <a:r>
              <a:rPr lang="vi-VN" sz="3000" dirty="0"/>
              <a:t>- Áp dụng tính chất: Hình bình hành có các cặp cạnh đối diện song song và bằng nhau.</a:t>
            </a:r>
            <a:br>
              <a:rPr lang="vi-VN" sz="3000" dirty="0"/>
            </a:br>
            <a:r>
              <a:rPr lang="vi-VN" sz="3000" dirty="0"/>
              <a:t>- Diện tích hình chữ nhật = chiều dài × chiều rộng.</a:t>
            </a:r>
            <a:br>
              <a:rPr lang="vi-VN" sz="3000" dirty="0"/>
            </a:br>
            <a:r>
              <a:rPr lang="vi-VN" sz="3000" dirty="0"/>
              <a:t>- Diện tích hình bình hành = độ dài đáy × chiều cao tương ứng.</a:t>
            </a:r>
            <a:br>
              <a:rPr lang="vi-VN" sz="3000" dirty="0"/>
            </a:br>
            <a:endParaRPr lang="vi-VN" sz="3000" dirty="0"/>
          </a:p>
        </p:txBody>
      </p:sp>
    </p:spTree>
    <p:extLst>
      <p:ext uri="{BB962C8B-B14F-4D97-AF65-F5344CB8AC3E}">
        <p14:creationId xmlns:p14="http://schemas.microsoft.com/office/powerpoint/2010/main" val="4177911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8825" y="1124744"/>
            <a:ext cx="9001000" cy="4524315"/>
          </a:xfrm>
          <a:prstGeom prst="rect">
            <a:avLst/>
          </a:prstGeom>
        </p:spPr>
        <p:txBody>
          <a:bodyPr wrap="square">
            <a:spAutoFit/>
          </a:bodyPr>
          <a:lstStyle/>
          <a:p>
            <a:r>
              <a:rPr lang="vi-VN" sz="2400" dirty="0">
                <a:latin typeface="+mj-lt"/>
              </a:rPr>
              <a:t>a) Các đoạn thẳng AN và MC là hai cạnh đối diện của hình bình hành AMNC nên chúng song song và bằng nhau.</a:t>
            </a:r>
          </a:p>
          <a:p>
            <a:r>
              <a:rPr lang="vi-VN" sz="2400" dirty="0">
                <a:latin typeface="+mj-lt"/>
              </a:rPr>
              <a:t>b) </a:t>
            </a:r>
            <a:endParaRPr lang="vi-VN" sz="2400" dirty="0" smtClean="0">
              <a:latin typeface="+mj-lt"/>
            </a:endParaRPr>
          </a:p>
          <a:p>
            <a:r>
              <a:rPr lang="vi-VN" sz="2400" dirty="0" smtClean="0">
                <a:latin typeface="+mj-lt"/>
              </a:rPr>
              <a:t>Diện </a:t>
            </a:r>
            <a:r>
              <a:rPr lang="vi-VN" sz="2400" dirty="0">
                <a:latin typeface="+mj-lt"/>
              </a:rPr>
              <a:t>tích hình chữ nhật ABCD là : </a:t>
            </a:r>
            <a:endParaRPr lang="vi-VN" sz="2400" dirty="0" smtClean="0">
              <a:latin typeface="+mj-lt"/>
            </a:endParaRPr>
          </a:p>
          <a:p>
            <a:r>
              <a:rPr lang="vi-VN" sz="2400" dirty="0">
                <a:latin typeface="+mj-lt"/>
              </a:rPr>
              <a:t> </a:t>
            </a:r>
            <a:r>
              <a:rPr lang="vi-VN" sz="2400" dirty="0" smtClean="0">
                <a:latin typeface="+mj-lt"/>
              </a:rPr>
              <a:t>                                12 </a:t>
            </a:r>
            <a:r>
              <a:rPr lang="vi-VN" sz="2400" dirty="0">
                <a:latin typeface="+mj-lt"/>
              </a:rPr>
              <a:t>x 5 = 60 (cm</a:t>
            </a:r>
            <a:r>
              <a:rPr lang="vi-VN" sz="2400" baseline="30000" dirty="0">
                <a:latin typeface="+mj-lt"/>
              </a:rPr>
              <a:t>2</a:t>
            </a:r>
            <a:r>
              <a:rPr lang="vi-VN" sz="2400" dirty="0">
                <a:latin typeface="+mj-lt"/>
              </a:rPr>
              <a:t>)</a:t>
            </a:r>
          </a:p>
          <a:p>
            <a:r>
              <a:rPr lang="vi-VN" sz="2400" dirty="0">
                <a:latin typeface="+mj-lt"/>
              </a:rPr>
              <a:t>Vì điểm N là trung điểm của cạnh DC nên độ dài của đoạn thẳng NC là:</a:t>
            </a:r>
          </a:p>
          <a:p>
            <a:r>
              <a:rPr lang="vi-VN" sz="2400" dirty="0" smtClean="0">
                <a:latin typeface="+mj-lt"/>
              </a:rPr>
              <a:t>                                12 : 2 </a:t>
            </a:r>
            <a:r>
              <a:rPr lang="vi-VN" sz="2400" dirty="0">
                <a:latin typeface="+mj-lt"/>
              </a:rPr>
              <a:t>= 6 (cm)</a:t>
            </a:r>
          </a:p>
          <a:p>
            <a:r>
              <a:rPr lang="vi-VN" sz="2400" dirty="0">
                <a:latin typeface="+mj-lt"/>
              </a:rPr>
              <a:t>Diện tích hình bình hành AMCN bằng:</a:t>
            </a:r>
          </a:p>
          <a:p>
            <a:r>
              <a:rPr lang="vi-VN" sz="2400" dirty="0" smtClean="0">
                <a:latin typeface="+mj-lt"/>
              </a:rPr>
              <a:t>                                6 </a:t>
            </a:r>
            <a:r>
              <a:rPr lang="vi-VN" sz="2400" dirty="0">
                <a:latin typeface="+mj-lt"/>
              </a:rPr>
              <a:t>x 5 = 30 (cm</a:t>
            </a:r>
            <a:r>
              <a:rPr lang="vi-VN" sz="2400" baseline="30000" dirty="0">
                <a:latin typeface="+mj-lt"/>
              </a:rPr>
              <a:t>2</a:t>
            </a:r>
            <a:r>
              <a:rPr lang="vi-VN" sz="2400" dirty="0">
                <a:latin typeface="+mj-lt"/>
              </a:rPr>
              <a:t>)</a:t>
            </a:r>
          </a:p>
          <a:p>
            <a:r>
              <a:rPr lang="vi-VN" sz="2400" dirty="0" smtClean="0">
                <a:latin typeface="+mj-lt"/>
              </a:rPr>
              <a:t>Ta có :                     60 </a:t>
            </a:r>
            <a:r>
              <a:rPr lang="vi-VN" sz="2400" dirty="0">
                <a:latin typeface="+mj-lt"/>
              </a:rPr>
              <a:t>: 30 = 2 (lần</a:t>
            </a:r>
            <a:r>
              <a:rPr lang="vi-VN" sz="2400" dirty="0" smtClean="0">
                <a:latin typeface="+mj-lt"/>
              </a:rPr>
              <a:t>)</a:t>
            </a:r>
          </a:p>
          <a:p>
            <a:r>
              <a:rPr lang="vi-VN" sz="2400" dirty="0">
                <a:latin typeface="+mj-lt"/>
              </a:rPr>
              <a:t>Vậy diện tích hình chữ nhật ABCD </a:t>
            </a:r>
            <a:r>
              <a:rPr lang="vi-VN" sz="2400" dirty="0" smtClean="0">
                <a:latin typeface="+mj-lt"/>
              </a:rPr>
              <a:t>gấp </a:t>
            </a:r>
            <a:r>
              <a:rPr lang="vi-VN" sz="2400" dirty="0">
                <a:latin typeface="+mj-lt"/>
              </a:rPr>
              <a:t>đôi diện tích hình bình hành AMCN.</a:t>
            </a:r>
          </a:p>
        </p:txBody>
      </p:sp>
      <p:sp>
        <p:nvSpPr>
          <p:cNvPr id="5" name="Rectangle 4"/>
          <p:cNvSpPr/>
          <p:nvPr/>
        </p:nvSpPr>
        <p:spPr>
          <a:xfrm>
            <a:off x="74814" y="295781"/>
            <a:ext cx="1505540" cy="646331"/>
          </a:xfrm>
          <a:prstGeom prst="rect">
            <a:avLst/>
          </a:prstGeom>
        </p:spPr>
        <p:txBody>
          <a:bodyPr wrap="none">
            <a:spAutoFit/>
          </a:bodyPr>
          <a:lstStyle/>
          <a:p>
            <a:r>
              <a:rPr lang="vi-VN" sz="3600" u="sng" dirty="0">
                <a:solidFill>
                  <a:schemeClr val="accent6">
                    <a:lumMod val="75000"/>
                  </a:schemeClr>
                </a:solidFill>
                <a:latin typeface="+mj-lt"/>
              </a:rPr>
              <a:t>Đáp án</a:t>
            </a:r>
          </a:p>
        </p:txBody>
      </p:sp>
    </p:spTree>
    <p:extLst>
      <p:ext uri="{BB962C8B-B14F-4D97-AF65-F5344CB8AC3E}">
        <p14:creationId xmlns:p14="http://schemas.microsoft.com/office/powerpoint/2010/main" val="14823453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3648" y="188640"/>
            <a:ext cx="6400800" cy="1752600"/>
          </a:xfrm>
        </p:spPr>
        <p:txBody>
          <a:bodyPr>
            <a:normAutofit fontScale="85000" lnSpcReduction="10000"/>
          </a:bodyPr>
          <a:lstStyle/>
          <a:p>
            <a:r>
              <a:rPr lang="en-US" sz="6000" dirty="0" smtClean="0">
                <a:solidFill>
                  <a:schemeClr val="tx1"/>
                </a:solidFill>
                <a:latin typeface="Times New Roman" pitchFamily="18" charset="0"/>
                <a:cs typeface="Times New Roman" pitchFamily="18" charset="0"/>
              </a:rPr>
              <a:t>LUYỆN TẬP CHUNG</a:t>
            </a:r>
          </a:p>
          <a:p>
            <a:r>
              <a:rPr lang="en-US" dirty="0" smtClean="0">
                <a:solidFill>
                  <a:schemeClr val="tx1"/>
                </a:solidFill>
                <a:latin typeface="Times New Roman" pitchFamily="18" charset="0"/>
                <a:cs typeface="Times New Roman" pitchFamily="18" charset="0"/>
              </a:rPr>
              <a:t>TRANG 124 - 125</a:t>
            </a:r>
            <a:endParaRPr lang="vi-VN" dirty="0">
              <a:solidFill>
                <a:schemeClr val="tx1"/>
              </a:solidFill>
              <a:latin typeface="Times New Roman" pitchFamily="18" charset="0"/>
              <a:cs typeface="Times New Roman" pitchFamily="18" charset="0"/>
            </a:endParaRPr>
          </a:p>
        </p:txBody>
      </p:sp>
      <p:sp>
        <p:nvSpPr>
          <p:cNvPr id="2" name="Rectangle 1"/>
          <p:cNvSpPr/>
          <p:nvPr/>
        </p:nvSpPr>
        <p:spPr>
          <a:xfrm>
            <a:off x="1577325" y="2517509"/>
            <a:ext cx="6595075" cy="1569660"/>
          </a:xfrm>
          <a:prstGeom prst="rect">
            <a:avLst/>
          </a:prstGeom>
          <a:noFill/>
        </p:spPr>
        <p:txBody>
          <a:bodyPr wrap="none" lIns="91440" tIns="45720" rIns="91440" bIns="45720">
            <a:spAutoFit/>
          </a:bodyPr>
          <a:lstStyle/>
          <a:p>
            <a:pPr algn="ctr"/>
            <a:r>
              <a:rPr lang="en-US" sz="9600" b="1" dirty="0" smtClean="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rPr>
              <a:t>KHỞI ĐỘNG </a:t>
            </a:r>
            <a:endParaRPr lang="en-US" sz="9600" b="1" cap="none" spc="0" dirty="0">
              <a:ln w="31550" cmpd="sng">
                <a:gradFill>
                  <a:gsLst>
                    <a:gs pos="70000">
                      <a:schemeClr val="accent6">
                        <a:shade val="50000"/>
                        <a:satMod val="190000"/>
                      </a:schemeClr>
                    </a:gs>
                    <a:gs pos="0">
                      <a:schemeClr val="accent6">
                        <a:tint val="77000"/>
                        <a:satMod val="180000"/>
                      </a:schemeClr>
                    </a:gs>
                  </a:gsLst>
                  <a:lin ang="5400000"/>
                </a:gradFill>
                <a:prstDash val="solid"/>
              </a:ln>
              <a:solidFill>
                <a:schemeClr val="accent6">
                  <a:tint val="15000"/>
                  <a:satMod val="200000"/>
                </a:schemeClr>
              </a:solidFill>
              <a:effectLst>
                <a:outerShdw blurRad="50800" dist="40000" dir="5400000" algn="tl" rotWithShape="0">
                  <a:srgbClr val="000000">
                    <a:shade val="5000"/>
                    <a:satMod val="120000"/>
                    <a:alpha val="33000"/>
                  </a:srgbClr>
                </a:outerShdw>
              </a:effectLst>
            </a:endParaRPr>
          </a:p>
        </p:txBody>
      </p:sp>
      <p:pic>
        <p:nvPicPr>
          <p:cNvPr id="4" name="Picture 21" descr="28657"/>
          <p:cNvPicPr>
            <a:picLocks noChangeAspect="1" noChangeArrowheads="1" noCrop="1"/>
          </p:cNvPicPr>
          <p:nvPr/>
        </p:nvPicPr>
        <p:blipFill>
          <a:blip r:embed="rId2">
            <a:extLst>
              <a:ext uri="{28A0092B-C50C-407E-A947-70E740481C1C}">
                <a14:useLocalDpi xmlns:a14="http://schemas.microsoft.com/office/drawing/2010/main" val="0"/>
              </a:ext>
            </a:extLst>
          </a:blip>
          <a:srcRect/>
          <a:stretch>
            <a:fillRect/>
          </a:stretch>
        </p:blipFill>
        <p:spPr bwMode="auto">
          <a:xfrm>
            <a:off x="7567924" y="4670934"/>
            <a:ext cx="1208952" cy="19861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5"/>
          <p:cNvCxnSpPr/>
          <p:nvPr/>
        </p:nvCxnSpPr>
        <p:spPr>
          <a:xfrm>
            <a:off x="2195736" y="1700808"/>
            <a:ext cx="4968552" cy="0"/>
          </a:xfrm>
          <a:prstGeom prst="line">
            <a:avLst/>
          </a:prstGeom>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3007218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4" presetClass="entr" presetSubtype="0" accel="100000" fill="hold"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p:cTn id="7" dur="500" fill="hold"/>
                                        <p:tgtEl>
                                          <p:spTgt spid="4"/>
                                        </p:tgtEl>
                                        <p:attrNameLst>
                                          <p:attrName>ppt_w</p:attrName>
                                        </p:attrNameLst>
                                      </p:cBhvr>
                                      <p:tavLst>
                                        <p:tav tm="0">
                                          <p:val>
                                            <p:strVal val="#ppt_w*0.05"/>
                                          </p:val>
                                        </p:tav>
                                        <p:tav tm="100000">
                                          <p:val>
                                            <p:strVal val="#ppt_w"/>
                                          </p:val>
                                        </p:tav>
                                      </p:tavLst>
                                    </p:anim>
                                    <p:anim calcmode="lin" valueType="num">
                                      <p:cBhvr>
                                        <p:cTn id="8" dur="500" fill="hold"/>
                                        <p:tgtEl>
                                          <p:spTgt spid="4"/>
                                        </p:tgtEl>
                                        <p:attrNameLst>
                                          <p:attrName>ppt_h</p:attrName>
                                        </p:attrNameLst>
                                      </p:cBhvr>
                                      <p:tavLst>
                                        <p:tav tm="0">
                                          <p:val>
                                            <p:strVal val="#ppt_h"/>
                                          </p:val>
                                        </p:tav>
                                        <p:tav tm="100000">
                                          <p:val>
                                            <p:strVal val="#ppt_h"/>
                                          </p:val>
                                        </p:tav>
                                      </p:tavLst>
                                    </p:anim>
                                    <p:anim calcmode="lin" valueType="num">
                                      <p:cBhvr>
                                        <p:cTn id="9" dur="500" fill="hold"/>
                                        <p:tgtEl>
                                          <p:spTgt spid="4"/>
                                        </p:tgtEl>
                                        <p:attrNameLst>
                                          <p:attrName>ppt_x</p:attrName>
                                        </p:attrNameLst>
                                      </p:cBhvr>
                                      <p:tavLst>
                                        <p:tav tm="0">
                                          <p:val>
                                            <p:strVal val="#ppt_x-.2"/>
                                          </p:val>
                                        </p:tav>
                                        <p:tav tm="100000">
                                          <p:val>
                                            <p:strVal val="#ppt_x"/>
                                          </p:val>
                                        </p:tav>
                                      </p:tavLst>
                                    </p:anim>
                                    <p:anim calcmode="lin" valueType="num">
                                      <p:cBhvr>
                                        <p:cTn id="10" dur="500" fill="hold"/>
                                        <p:tgtEl>
                                          <p:spTgt spid="4"/>
                                        </p:tgtEl>
                                        <p:attrNameLst>
                                          <p:attrName>ppt_y</p:attrName>
                                        </p:attrNameLst>
                                      </p:cBhvr>
                                      <p:tavLst>
                                        <p:tav tm="0">
                                          <p:val>
                                            <p:strVal val="#ppt_y"/>
                                          </p:val>
                                        </p:tav>
                                        <p:tav tm="100000">
                                          <p:val>
                                            <p:strVal val="#ppt_y"/>
                                          </p:val>
                                        </p:tav>
                                      </p:tavLst>
                                    </p:anim>
                                    <p:animEffect transition="in" filter="fade">
                                      <p:cBhvr>
                                        <p:cTn id="11"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 name="Slide Number Placeholder 5"/>
          <p:cNvSpPr>
            <a:spLocks noGrp="1"/>
          </p:cNvSpPr>
          <p:nvPr>
            <p:ph type="sldNum" sz="quarter" idx="12"/>
          </p:nvPr>
        </p:nvSpPr>
        <p:spPr>
          <a:xfrm>
            <a:off x="6553200" y="5365750"/>
            <a:ext cx="2133600" cy="365125"/>
          </a:xfrm>
        </p:spPr>
        <p:txBody>
          <a:bodyPr/>
          <a:lstStyle/>
          <a:p>
            <a:pPr>
              <a:defRPr/>
            </a:pPr>
            <a:fld id="{939036DC-25CE-449B-B6E9-A2D1F9531956}" type="slidenum">
              <a:rPr lang="en-US"/>
              <a:pPr>
                <a:defRPr/>
              </a:pPr>
              <a:t>3</a:t>
            </a:fld>
            <a:endParaRPr lang="en-US"/>
          </a:p>
        </p:txBody>
      </p:sp>
      <p:grpSp>
        <p:nvGrpSpPr>
          <p:cNvPr id="2" name="Group 5"/>
          <p:cNvGrpSpPr>
            <a:grpSpLocks/>
          </p:cNvGrpSpPr>
          <p:nvPr/>
        </p:nvGrpSpPr>
        <p:grpSpPr bwMode="auto">
          <a:xfrm>
            <a:off x="1600200" y="1676400"/>
            <a:ext cx="1905000" cy="728663"/>
            <a:chOff x="960" y="1104"/>
            <a:chExt cx="1152" cy="396"/>
          </a:xfrm>
        </p:grpSpPr>
        <p:grpSp>
          <p:nvGrpSpPr>
            <p:cNvPr id="7258" name="Group 6"/>
            <p:cNvGrpSpPr>
              <a:grpSpLocks/>
            </p:cNvGrpSpPr>
            <p:nvPr/>
          </p:nvGrpSpPr>
          <p:grpSpPr bwMode="auto">
            <a:xfrm>
              <a:off x="1248" y="1104"/>
              <a:ext cx="288" cy="396"/>
              <a:chOff x="1728" y="2448"/>
              <a:chExt cx="288" cy="396"/>
            </a:xfrm>
          </p:grpSpPr>
          <p:sp>
            <p:nvSpPr>
              <p:cNvPr id="7265" name="Text Box 7"/>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66" name="Line 8"/>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7" name="Text Box 9"/>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59" name="Group 10"/>
            <p:cNvGrpSpPr>
              <a:grpSpLocks/>
            </p:cNvGrpSpPr>
            <p:nvPr/>
          </p:nvGrpSpPr>
          <p:grpSpPr bwMode="auto">
            <a:xfrm>
              <a:off x="1824" y="1104"/>
              <a:ext cx="288" cy="396"/>
              <a:chOff x="1728" y="2448"/>
              <a:chExt cx="288" cy="396"/>
            </a:xfrm>
          </p:grpSpPr>
          <p:sp>
            <p:nvSpPr>
              <p:cNvPr id="7262" name="Text Box 11"/>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63" name="Line 1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64" name="Text Box 13"/>
              <p:cNvSpPr txBox="1">
                <a:spLocks noChangeArrowheads="1"/>
              </p:cNvSpPr>
              <p:nvPr/>
            </p:nvSpPr>
            <p:spPr bwMode="auto">
              <a:xfrm>
                <a:off x="1776" y="2645"/>
                <a:ext cx="1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60" name="Text Box 14"/>
            <p:cNvSpPr txBox="1">
              <a:spLocks noChangeArrowheads="1"/>
            </p:cNvSpPr>
            <p:nvPr/>
          </p:nvSpPr>
          <p:spPr bwMode="auto">
            <a:xfrm>
              <a:off x="1536" y="1200"/>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61" name="Text Box 15"/>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a)</a:t>
              </a:r>
            </a:p>
          </p:txBody>
        </p:sp>
      </p:grpSp>
      <p:grpSp>
        <p:nvGrpSpPr>
          <p:cNvPr id="5" name="Group 16"/>
          <p:cNvGrpSpPr>
            <a:grpSpLocks/>
          </p:cNvGrpSpPr>
          <p:nvPr/>
        </p:nvGrpSpPr>
        <p:grpSpPr bwMode="auto">
          <a:xfrm>
            <a:off x="4724400" y="1676400"/>
            <a:ext cx="2133600" cy="728663"/>
            <a:chOff x="960" y="1104"/>
            <a:chExt cx="1152" cy="396"/>
          </a:xfrm>
        </p:grpSpPr>
        <p:grpSp>
          <p:nvGrpSpPr>
            <p:cNvPr id="7248" name="Group 17"/>
            <p:cNvGrpSpPr>
              <a:grpSpLocks/>
            </p:cNvGrpSpPr>
            <p:nvPr/>
          </p:nvGrpSpPr>
          <p:grpSpPr bwMode="auto">
            <a:xfrm>
              <a:off x="1248" y="1104"/>
              <a:ext cx="288" cy="396"/>
              <a:chOff x="1728" y="2448"/>
              <a:chExt cx="288" cy="396"/>
            </a:xfrm>
          </p:grpSpPr>
          <p:sp>
            <p:nvSpPr>
              <p:cNvPr id="7255" name="Text Box 18"/>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56" name="Line 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7" name="Text Box 20"/>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49" name="Group 21"/>
            <p:cNvGrpSpPr>
              <a:grpSpLocks/>
            </p:cNvGrpSpPr>
            <p:nvPr/>
          </p:nvGrpSpPr>
          <p:grpSpPr bwMode="auto">
            <a:xfrm>
              <a:off x="1824" y="1104"/>
              <a:ext cx="288" cy="396"/>
              <a:chOff x="1728" y="2448"/>
              <a:chExt cx="288" cy="396"/>
            </a:xfrm>
          </p:grpSpPr>
          <p:sp>
            <p:nvSpPr>
              <p:cNvPr id="7252" name="Text Box 22"/>
              <p:cNvSpPr txBox="1">
                <a:spLocks noChangeArrowheads="1"/>
              </p:cNvSpPr>
              <p:nvPr/>
            </p:nvSpPr>
            <p:spPr bwMode="auto">
              <a:xfrm>
                <a:off x="1776" y="2448"/>
                <a:ext cx="240"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53" name="Line 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54" name="Text Box 24"/>
              <p:cNvSpPr txBox="1">
                <a:spLocks noChangeArrowheads="1"/>
              </p:cNvSpPr>
              <p:nvPr/>
            </p:nvSpPr>
            <p:spPr bwMode="auto">
              <a:xfrm>
                <a:off x="1776" y="2645"/>
                <a:ext cx="16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50" name="Text Box 25"/>
            <p:cNvSpPr txBox="1">
              <a:spLocks noChangeArrowheads="1"/>
            </p:cNvSpPr>
            <p:nvPr/>
          </p:nvSpPr>
          <p:spPr bwMode="auto">
            <a:xfrm>
              <a:off x="1536" y="1200"/>
              <a:ext cx="384" cy="21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51" name="Text Box 26"/>
            <p:cNvSpPr txBox="1">
              <a:spLocks noChangeArrowheads="1"/>
            </p:cNvSpPr>
            <p:nvPr/>
          </p:nvSpPr>
          <p:spPr bwMode="auto">
            <a:xfrm>
              <a:off x="960" y="1200"/>
              <a:ext cx="288" cy="1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b)</a:t>
              </a:r>
            </a:p>
          </p:txBody>
        </p:sp>
      </p:grpSp>
      <p:grpSp>
        <p:nvGrpSpPr>
          <p:cNvPr id="8" name="Group 27"/>
          <p:cNvGrpSpPr>
            <a:grpSpLocks/>
          </p:cNvGrpSpPr>
          <p:nvPr/>
        </p:nvGrpSpPr>
        <p:grpSpPr bwMode="auto">
          <a:xfrm>
            <a:off x="1600200" y="3014663"/>
            <a:ext cx="1905000" cy="723900"/>
            <a:chOff x="960" y="1104"/>
            <a:chExt cx="1152" cy="399"/>
          </a:xfrm>
        </p:grpSpPr>
        <p:grpSp>
          <p:nvGrpSpPr>
            <p:cNvPr id="7238" name="Group 28"/>
            <p:cNvGrpSpPr>
              <a:grpSpLocks/>
            </p:cNvGrpSpPr>
            <p:nvPr/>
          </p:nvGrpSpPr>
          <p:grpSpPr bwMode="auto">
            <a:xfrm>
              <a:off x="1248" y="1104"/>
              <a:ext cx="288" cy="399"/>
              <a:chOff x="1728" y="2448"/>
              <a:chExt cx="288" cy="399"/>
            </a:xfrm>
          </p:grpSpPr>
          <p:sp>
            <p:nvSpPr>
              <p:cNvPr id="7245" name="Text Box 29"/>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46" name="Line 3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7" name="Text Box 31"/>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239" name="Group 32"/>
            <p:cNvGrpSpPr>
              <a:grpSpLocks/>
            </p:cNvGrpSpPr>
            <p:nvPr/>
          </p:nvGrpSpPr>
          <p:grpSpPr bwMode="auto">
            <a:xfrm>
              <a:off x="1824" y="1104"/>
              <a:ext cx="288" cy="399"/>
              <a:chOff x="1728" y="2448"/>
              <a:chExt cx="288" cy="399"/>
            </a:xfrm>
          </p:grpSpPr>
          <p:sp>
            <p:nvSpPr>
              <p:cNvPr id="7242" name="Text Box 33"/>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43" name="Line 34"/>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44" name="Text Box 35"/>
              <p:cNvSpPr txBox="1">
                <a:spLocks noChangeArrowheads="1"/>
              </p:cNvSpPr>
              <p:nvPr/>
            </p:nvSpPr>
            <p:spPr bwMode="auto">
              <a:xfrm>
                <a:off x="1776" y="2645"/>
                <a:ext cx="1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240" name="Text Box 36"/>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41" name="Text Box 37"/>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c)</a:t>
              </a:r>
            </a:p>
          </p:txBody>
        </p:sp>
      </p:grpSp>
      <p:grpSp>
        <p:nvGrpSpPr>
          <p:cNvPr id="11" name="Group 38"/>
          <p:cNvGrpSpPr>
            <a:grpSpLocks/>
          </p:cNvGrpSpPr>
          <p:nvPr/>
        </p:nvGrpSpPr>
        <p:grpSpPr bwMode="auto">
          <a:xfrm>
            <a:off x="4730750" y="2938463"/>
            <a:ext cx="2203450" cy="723900"/>
            <a:chOff x="960" y="1104"/>
            <a:chExt cx="1152" cy="399"/>
          </a:xfrm>
        </p:grpSpPr>
        <p:grpSp>
          <p:nvGrpSpPr>
            <p:cNvPr id="7228" name="Group 39"/>
            <p:cNvGrpSpPr>
              <a:grpSpLocks/>
            </p:cNvGrpSpPr>
            <p:nvPr/>
          </p:nvGrpSpPr>
          <p:grpSpPr bwMode="auto">
            <a:xfrm>
              <a:off x="1248" y="1104"/>
              <a:ext cx="288" cy="399"/>
              <a:chOff x="1728" y="2448"/>
              <a:chExt cx="288" cy="399"/>
            </a:xfrm>
          </p:grpSpPr>
          <p:sp>
            <p:nvSpPr>
              <p:cNvPr id="7235" name="Text Box 40"/>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36" name="Line 41"/>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7" name="Text Box 42"/>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229" name="Group 43"/>
            <p:cNvGrpSpPr>
              <a:grpSpLocks/>
            </p:cNvGrpSpPr>
            <p:nvPr/>
          </p:nvGrpSpPr>
          <p:grpSpPr bwMode="auto">
            <a:xfrm>
              <a:off x="1824" y="1104"/>
              <a:ext cx="288" cy="399"/>
              <a:chOff x="1728" y="2448"/>
              <a:chExt cx="288" cy="399"/>
            </a:xfrm>
          </p:grpSpPr>
          <p:sp>
            <p:nvSpPr>
              <p:cNvPr id="7232" name="Text Box 44"/>
              <p:cNvSpPr txBox="1">
                <a:spLocks noChangeArrowheads="1"/>
              </p:cNvSpPr>
              <p:nvPr/>
            </p:nvSpPr>
            <p:spPr bwMode="auto">
              <a:xfrm>
                <a:off x="1776" y="2448"/>
                <a:ext cx="240"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233" name="Line 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34" name="Text Box 46"/>
              <p:cNvSpPr txBox="1">
                <a:spLocks noChangeArrowheads="1"/>
              </p:cNvSpPr>
              <p:nvPr/>
            </p:nvSpPr>
            <p:spPr bwMode="auto">
              <a:xfrm>
                <a:off x="1776" y="2645"/>
                <a:ext cx="229"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230" name="Text Box 47"/>
            <p:cNvSpPr txBox="1">
              <a:spLocks noChangeArrowheads="1"/>
            </p:cNvSpPr>
            <p:nvPr/>
          </p:nvSpPr>
          <p:spPr bwMode="auto">
            <a:xfrm>
              <a:off x="1536" y="1200"/>
              <a:ext cx="384" cy="21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a:solidFill>
                    <a:srgbClr val="E20000"/>
                  </a:solidFill>
                  <a:latin typeface=".VnTime" pitchFamily="34" charset="0"/>
                </a:rPr>
                <a:t>vµ</a:t>
              </a:r>
            </a:p>
          </p:txBody>
        </p:sp>
        <p:sp>
          <p:nvSpPr>
            <p:cNvPr id="7231" name="Text Box 48"/>
            <p:cNvSpPr txBox="1">
              <a:spLocks noChangeArrowheads="1"/>
            </p:cNvSpPr>
            <p:nvPr/>
          </p:nvSpPr>
          <p:spPr bwMode="auto">
            <a:xfrm>
              <a:off x="960" y="1200"/>
              <a:ext cx="288" cy="2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d)</a:t>
              </a:r>
            </a:p>
          </p:txBody>
        </p:sp>
      </p:grpSp>
      <p:sp>
        <p:nvSpPr>
          <p:cNvPr id="19505" name="AutoShape 49"/>
          <p:cNvSpPr>
            <a:spLocks noChangeArrowheads="1"/>
          </p:cNvSpPr>
          <p:nvPr/>
        </p:nvSpPr>
        <p:spPr bwMode="auto">
          <a:xfrm>
            <a:off x="457200" y="228600"/>
            <a:ext cx="4876800" cy="1219200"/>
          </a:xfrm>
          <a:prstGeom prst="flowChartTerminator">
            <a:avLst/>
          </a:prstGeom>
          <a:gradFill rotWithShape="1">
            <a:gsLst>
              <a:gs pos="0">
                <a:srgbClr val="00FF00"/>
              </a:gs>
              <a:gs pos="100000">
                <a:srgbClr val="99FF33"/>
              </a:gs>
            </a:gsLst>
            <a:lin ang="18900000" scaled="1"/>
          </a:gradFill>
          <a:ln w="9525">
            <a:solidFill>
              <a:schemeClr val="tx1"/>
            </a:solidFill>
            <a:miter lim="800000"/>
            <a:headEnd/>
            <a:tailEnd/>
          </a:ln>
        </p:spPr>
        <p:txBody>
          <a:bodyPr wrap="none" anchor="ctr"/>
          <a:lstStyle/>
          <a:p>
            <a:pPr algn="ctr"/>
            <a:r>
              <a:rPr lang="en-US" sz="3200" b="1">
                <a:solidFill>
                  <a:srgbClr val="FF0000"/>
                </a:solidFill>
                <a:latin typeface="Calibri" pitchFamily="34" charset="0"/>
              </a:rPr>
              <a:t>So sánh các phân số sau</a:t>
            </a:r>
            <a:r>
              <a:rPr lang="en-US" sz="2400" b="1">
                <a:solidFill>
                  <a:srgbClr val="FF0066"/>
                </a:solidFill>
                <a:latin typeface="Calibri" pitchFamily="34" charset="0"/>
              </a:rPr>
              <a:t>:</a:t>
            </a:r>
          </a:p>
        </p:txBody>
      </p:sp>
      <p:grpSp>
        <p:nvGrpSpPr>
          <p:cNvPr id="14" name="Group 102"/>
          <p:cNvGrpSpPr>
            <a:grpSpLocks/>
          </p:cNvGrpSpPr>
          <p:nvPr/>
        </p:nvGrpSpPr>
        <p:grpSpPr bwMode="auto">
          <a:xfrm>
            <a:off x="838200" y="2590800"/>
            <a:ext cx="3200400" cy="993775"/>
            <a:chOff x="912" y="1776"/>
            <a:chExt cx="1536" cy="720"/>
          </a:xfrm>
        </p:grpSpPr>
        <p:sp>
          <p:nvSpPr>
            <p:cNvPr id="7216" name="AutoShape 103"/>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17" name="Group 104"/>
            <p:cNvGrpSpPr>
              <a:grpSpLocks/>
            </p:cNvGrpSpPr>
            <p:nvPr/>
          </p:nvGrpSpPr>
          <p:grpSpPr bwMode="auto">
            <a:xfrm>
              <a:off x="1344" y="2011"/>
              <a:ext cx="288" cy="462"/>
              <a:chOff x="1728" y="2448"/>
              <a:chExt cx="288" cy="462"/>
            </a:xfrm>
          </p:grpSpPr>
          <p:sp>
            <p:nvSpPr>
              <p:cNvPr id="7225" name="Text Box 105"/>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26" name="Line 10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7" name="Text Box 107"/>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grpSp>
          <p:nvGrpSpPr>
            <p:cNvPr id="7218" name="Group 108"/>
            <p:cNvGrpSpPr>
              <a:grpSpLocks/>
            </p:cNvGrpSpPr>
            <p:nvPr/>
          </p:nvGrpSpPr>
          <p:grpSpPr bwMode="auto">
            <a:xfrm>
              <a:off x="1920" y="2011"/>
              <a:ext cx="288" cy="462"/>
              <a:chOff x="1728" y="2448"/>
              <a:chExt cx="288" cy="462"/>
            </a:xfrm>
          </p:grpSpPr>
          <p:sp>
            <p:nvSpPr>
              <p:cNvPr id="7222" name="Text Box 109"/>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9</a:t>
                </a:r>
              </a:p>
            </p:txBody>
          </p:sp>
          <p:sp>
            <p:nvSpPr>
              <p:cNvPr id="7223" name="Line 110"/>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24" name="Text Box 111"/>
              <p:cNvSpPr txBox="1">
                <a:spLocks noChangeArrowheads="1"/>
              </p:cNvSpPr>
              <p:nvPr/>
            </p:nvSpPr>
            <p:spPr bwMode="auto">
              <a:xfrm>
                <a:off x="1776" y="2645"/>
                <a:ext cx="149"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8</a:t>
                </a:r>
              </a:p>
            </p:txBody>
          </p:sp>
        </p:grpSp>
        <p:sp>
          <p:nvSpPr>
            <p:cNvPr id="7219" name="Text Box 112"/>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220" name="Text Box 113"/>
            <p:cNvSpPr txBox="1">
              <a:spLocks noChangeArrowheads="1"/>
            </p:cNvSpPr>
            <p:nvPr/>
          </p:nvSpPr>
          <p:spPr bwMode="auto">
            <a:xfrm>
              <a:off x="1296" y="1824"/>
              <a:ext cx="864"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5  &lt;  9</a:t>
              </a:r>
            </a:p>
          </p:txBody>
        </p:sp>
        <p:sp>
          <p:nvSpPr>
            <p:cNvPr id="7221" name="Text Box 114"/>
            <p:cNvSpPr txBox="1">
              <a:spLocks noChangeArrowheads="1"/>
            </p:cNvSpPr>
            <p:nvPr/>
          </p:nvSpPr>
          <p:spPr bwMode="auto">
            <a:xfrm>
              <a:off x="1008" y="2055"/>
              <a:ext cx="336"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17" name="Group 115"/>
          <p:cNvGrpSpPr>
            <a:grpSpLocks/>
          </p:cNvGrpSpPr>
          <p:nvPr/>
        </p:nvGrpSpPr>
        <p:grpSpPr bwMode="auto">
          <a:xfrm>
            <a:off x="4953000" y="2590800"/>
            <a:ext cx="3200400" cy="974725"/>
            <a:chOff x="912" y="1776"/>
            <a:chExt cx="1536" cy="720"/>
          </a:xfrm>
        </p:grpSpPr>
        <p:sp>
          <p:nvSpPr>
            <p:cNvPr id="7204" name="AutoShape 116"/>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205" name="Group 117"/>
            <p:cNvGrpSpPr>
              <a:grpSpLocks/>
            </p:cNvGrpSpPr>
            <p:nvPr/>
          </p:nvGrpSpPr>
          <p:grpSpPr bwMode="auto">
            <a:xfrm>
              <a:off x="1344" y="2011"/>
              <a:ext cx="288" cy="469"/>
              <a:chOff x="1728" y="2448"/>
              <a:chExt cx="288" cy="469"/>
            </a:xfrm>
          </p:grpSpPr>
          <p:sp>
            <p:nvSpPr>
              <p:cNvPr id="7213" name="Text Box 118"/>
              <p:cNvSpPr txBox="1">
                <a:spLocks noChangeArrowheads="1"/>
              </p:cNvSpPr>
              <p:nvPr/>
            </p:nvSpPr>
            <p:spPr bwMode="auto">
              <a:xfrm>
                <a:off x="1776" y="2448"/>
                <a:ext cx="240"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214" name="Line 11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5" name="Text Box 120"/>
              <p:cNvSpPr txBox="1">
                <a:spLocks noChangeArrowheads="1"/>
              </p:cNvSpPr>
              <p:nvPr/>
            </p:nvSpPr>
            <p:spPr bwMode="auto">
              <a:xfrm>
                <a:off x="1776" y="2646"/>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grpSp>
          <p:nvGrpSpPr>
            <p:cNvPr id="7206" name="Group 121"/>
            <p:cNvGrpSpPr>
              <a:grpSpLocks/>
            </p:cNvGrpSpPr>
            <p:nvPr/>
          </p:nvGrpSpPr>
          <p:grpSpPr bwMode="auto">
            <a:xfrm>
              <a:off x="1920" y="2011"/>
              <a:ext cx="288" cy="468"/>
              <a:chOff x="1728" y="2448"/>
              <a:chExt cx="288" cy="468"/>
            </a:xfrm>
          </p:grpSpPr>
          <p:sp>
            <p:nvSpPr>
              <p:cNvPr id="7210" name="Text Box 122"/>
              <p:cNvSpPr txBox="1">
                <a:spLocks noChangeArrowheads="1"/>
              </p:cNvSpPr>
              <p:nvPr/>
            </p:nvSpPr>
            <p:spPr bwMode="auto">
              <a:xfrm>
                <a:off x="1776" y="2448"/>
                <a:ext cx="240" cy="2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211" name="Line 123"/>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12" name="Text Box 124"/>
              <p:cNvSpPr txBox="1">
                <a:spLocks noChangeArrowheads="1"/>
              </p:cNvSpPr>
              <p:nvPr/>
            </p:nvSpPr>
            <p:spPr bwMode="auto">
              <a:xfrm>
                <a:off x="1776" y="2645"/>
                <a:ext cx="149" cy="27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7</a:t>
                </a:r>
              </a:p>
            </p:txBody>
          </p:sp>
        </p:grpSp>
        <p:sp>
          <p:nvSpPr>
            <p:cNvPr id="7207" name="Text Box 125"/>
            <p:cNvSpPr txBox="1">
              <a:spLocks noChangeArrowheads="1"/>
            </p:cNvSpPr>
            <p:nvPr/>
          </p:nvSpPr>
          <p:spPr bwMode="auto">
            <a:xfrm>
              <a:off x="1632" y="2107"/>
              <a:ext cx="384" cy="2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&gt;</a:t>
              </a:r>
            </a:p>
          </p:txBody>
        </p:sp>
        <p:sp>
          <p:nvSpPr>
            <p:cNvPr id="7208" name="Text Box 126"/>
            <p:cNvSpPr txBox="1">
              <a:spLocks noChangeArrowheads="1"/>
            </p:cNvSpPr>
            <p:nvPr/>
          </p:nvSpPr>
          <p:spPr bwMode="auto">
            <a:xfrm>
              <a:off x="1296" y="1824"/>
              <a:ext cx="864"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13  &gt;  5</a:t>
              </a:r>
            </a:p>
          </p:txBody>
        </p:sp>
        <p:sp>
          <p:nvSpPr>
            <p:cNvPr id="7209" name="Text Box 127"/>
            <p:cNvSpPr txBox="1">
              <a:spLocks noChangeArrowheads="1"/>
            </p:cNvSpPr>
            <p:nvPr/>
          </p:nvSpPr>
          <p:spPr bwMode="auto">
            <a:xfrm>
              <a:off x="1008" y="2057"/>
              <a:ext cx="336" cy="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20" name="Group 128"/>
          <p:cNvGrpSpPr>
            <a:grpSpLocks/>
          </p:cNvGrpSpPr>
          <p:nvPr/>
        </p:nvGrpSpPr>
        <p:grpSpPr bwMode="auto">
          <a:xfrm>
            <a:off x="838200" y="4724400"/>
            <a:ext cx="3200400" cy="993775"/>
            <a:chOff x="912" y="1776"/>
            <a:chExt cx="1536" cy="720"/>
          </a:xfrm>
        </p:grpSpPr>
        <p:sp>
          <p:nvSpPr>
            <p:cNvPr id="7192" name="AutoShape 129"/>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93" name="Group 130"/>
            <p:cNvGrpSpPr>
              <a:grpSpLocks/>
            </p:cNvGrpSpPr>
            <p:nvPr/>
          </p:nvGrpSpPr>
          <p:grpSpPr bwMode="auto">
            <a:xfrm>
              <a:off x="1344" y="2011"/>
              <a:ext cx="288" cy="464"/>
              <a:chOff x="1728" y="2448"/>
              <a:chExt cx="288" cy="464"/>
            </a:xfrm>
          </p:grpSpPr>
          <p:sp>
            <p:nvSpPr>
              <p:cNvPr id="7201" name="Text Box 131"/>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3</a:t>
                </a:r>
              </a:p>
            </p:txBody>
          </p:sp>
          <p:sp>
            <p:nvSpPr>
              <p:cNvPr id="7202" name="Line 132"/>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3" name="Text Box 133"/>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grpSp>
          <p:nvGrpSpPr>
            <p:cNvPr id="7194" name="Group 134"/>
            <p:cNvGrpSpPr>
              <a:grpSpLocks/>
            </p:cNvGrpSpPr>
            <p:nvPr/>
          </p:nvGrpSpPr>
          <p:grpSpPr bwMode="auto">
            <a:xfrm>
              <a:off x="1920" y="2011"/>
              <a:ext cx="288" cy="464"/>
              <a:chOff x="1728" y="2448"/>
              <a:chExt cx="288" cy="464"/>
            </a:xfrm>
          </p:grpSpPr>
          <p:sp>
            <p:nvSpPr>
              <p:cNvPr id="7198" name="Text Box 135"/>
              <p:cNvSpPr txBox="1">
                <a:spLocks noChangeArrowheads="1"/>
              </p:cNvSpPr>
              <p:nvPr/>
            </p:nvSpPr>
            <p:spPr bwMode="auto">
              <a:xfrm>
                <a:off x="1776" y="2448"/>
                <a:ext cx="240"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5</a:t>
                </a:r>
              </a:p>
            </p:txBody>
          </p:sp>
          <p:sp>
            <p:nvSpPr>
              <p:cNvPr id="7199" name="Line 136"/>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200" name="Text Box 137"/>
              <p:cNvSpPr txBox="1">
                <a:spLocks noChangeArrowheads="1"/>
              </p:cNvSpPr>
              <p:nvPr/>
            </p:nvSpPr>
            <p:spPr bwMode="auto">
              <a:xfrm>
                <a:off x="1776" y="2645"/>
                <a:ext cx="149" cy="2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5</a:t>
                </a:r>
              </a:p>
            </p:txBody>
          </p:sp>
        </p:grpSp>
        <p:sp>
          <p:nvSpPr>
            <p:cNvPr id="7195" name="Text Box 138"/>
            <p:cNvSpPr txBox="1">
              <a:spLocks noChangeArrowheads="1"/>
            </p:cNvSpPr>
            <p:nvPr/>
          </p:nvSpPr>
          <p:spPr bwMode="auto">
            <a:xfrm>
              <a:off x="1632" y="2107"/>
              <a:ext cx="384" cy="28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96" name="Text Box 139"/>
            <p:cNvSpPr txBox="1">
              <a:spLocks noChangeArrowheads="1"/>
            </p:cNvSpPr>
            <p:nvPr/>
          </p:nvSpPr>
          <p:spPr bwMode="auto">
            <a:xfrm>
              <a:off x="1296" y="1824"/>
              <a:ext cx="864"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3  &lt;  5</a:t>
              </a:r>
            </a:p>
          </p:txBody>
        </p:sp>
        <p:sp>
          <p:nvSpPr>
            <p:cNvPr id="7197" name="Text Box 140"/>
            <p:cNvSpPr txBox="1">
              <a:spLocks noChangeArrowheads="1"/>
            </p:cNvSpPr>
            <p:nvPr/>
          </p:nvSpPr>
          <p:spPr bwMode="auto">
            <a:xfrm>
              <a:off x="1008" y="2055"/>
              <a:ext cx="336" cy="33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grpSp>
        <p:nvGrpSpPr>
          <p:cNvPr id="23" name="Group 141"/>
          <p:cNvGrpSpPr>
            <a:grpSpLocks/>
          </p:cNvGrpSpPr>
          <p:nvPr/>
        </p:nvGrpSpPr>
        <p:grpSpPr bwMode="auto">
          <a:xfrm>
            <a:off x="5029200" y="4718050"/>
            <a:ext cx="3200400" cy="996950"/>
            <a:chOff x="912" y="1776"/>
            <a:chExt cx="1536" cy="720"/>
          </a:xfrm>
        </p:grpSpPr>
        <p:sp>
          <p:nvSpPr>
            <p:cNvPr id="7180" name="AutoShape 142"/>
            <p:cNvSpPr>
              <a:spLocks noChangeArrowheads="1"/>
            </p:cNvSpPr>
            <p:nvPr/>
          </p:nvSpPr>
          <p:spPr bwMode="auto">
            <a:xfrm>
              <a:off x="912" y="1776"/>
              <a:ext cx="1536" cy="720"/>
            </a:xfrm>
            <a:prstGeom prst="wedgeRoundRectCallout">
              <a:avLst>
                <a:gd name="adj1" fmla="val -977"/>
                <a:gd name="adj2" fmla="val -73333"/>
                <a:gd name="adj3" fmla="val 16667"/>
              </a:avLst>
            </a:prstGeom>
            <a:solidFill>
              <a:srgbClr val="3399FF"/>
            </a:solidFill>
            <a:ln w="9525">
              <a:solidFill>
                <a:schemeClr val="tx1"/>
              </a:solidFill>
              <a:miter lim="800000"/>
              <a:headEnd/>
              <a:tailEnd/>
            </a:ln>
          </p:spPr>
          <p:txBody>
            <a:bodyPr/>
            <a:lstStyle/>
            <a:p>
              <a:pPr algn="ctr" eaLnBrk="0" hangingPunct="0"/>
              <a:endParaRPr lang="vi-VN" b="1">
                <a:latin typeface="Tahoma" pitchFamily="34" charset="0"/>
              </a:endParaRPr>
            </a:p>
          </p:txBody>
        </p:sp>
        <p:grpSp>
          <p:nvGrpSpPr>
            <p:cNvPr id="7181" name="Group 143"/>
            <p:cNvGrpSpPr>
              <a:grpSpLocks/>
            </p:cNvGrpSpPr>
            <p:nvPr/>
          </p:nvGrpSpPr>
          <p:grpSpPr bwMode="auto">
            <a:xfrm>
              <a:off x="1344" y="2011"/>
              <a:ext cx="288" cy="462"/>
              <a:chOff x="1728" y="2448"/>
              <a:chExt cx="288" cy="462"/>
            </a:xfrm>
          </p:grpSpPr>
          <p:sp>
            <p:nvSpPr>
              <p:cNvPr id="7189" name="Text Box 144"/>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13</a:t>
                </a:r>
              </a:p>
            </p:txBody>
          </p:sp>
          <p:sp>
            <p:nvSpPr>
              <p:cNvPr id="7190" name="Line 145"/>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91" name="Text Box 146"/>
              <p:cNvSpPr txBox="1">
                <a:spLocks noChangeArrowheads="1"/>
              </p:cNvSpPr>
              <p:nvPr/>
            </p:nvSpPr>
            <p:spPr bwMode="auto">
              <a:xfrm>
                <a:off x="1776" y="2645"/>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grpSp>
          <p:nvGrpSpPr>
            <p:cNvPr id="7182" name="Group 147"/>
            <p:cNvGrpSpPr>
              <a:grpSpLocks/>
            </p:cNvGrpSpPr>
            <p:nvPr/>
          </p:nvGrpSpPr>
          <p:grpSpPr bwMode="auto">
            <a:xfrm>
              <a:off x="1920" y="2011"/>
              <a:ext cx="288" cy="463"/>
              <a:chOff x="1728" y="2448"/>
              <a:chExt cx="288" cy="463"/>
            </a:xfrm>
          </p:grpSpPr>
          <p:sp>
            <p:nvSpPr>
              <p:cNvPr id="7186" name="Text Box 148"/>
              <p:cNvSpPr txBox="1">
                <a:spLocks noChangeArrowheads="1"/>
              </p:cNvSpPr>
              <p:nvPr/>
            </p:nvSpPr>
            <p:spPr bwMode="auto">
              <a:xfrm>
                <a:off x="1776" y="2448"/>
                <a:ext cx="24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b="1">
                    <a:solidFill>
                      <a:srgbClr val="E20000"/>
                    </a:solidFill>
                  </a:rPr>
                  <a:t>25</a:t>
                </a:r>
              </a:p>
            </p:txBody>
          </p:sp>
          <p:sp>
            <p:nvSpPr>
              <p:cNvPr id="7187" name="Line 149"/>
              <p:cNvSpPr>
                <a:spLocks noChangeShapeType="1"/>
              </p:cNvSpPr>
              <p:nvPr/>
            </p:nvSpPr>
            <p:spPr bwMode="auto">
              <a:xfrm>
                <a:off x="1728" y="2662"/>
                <a:ext cx="24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7188" name="Text Box 150"/>
              <p:cNvSpPr txBox="1">
                <a:spLocks noChangeArrowheads="1"/>
              </p:cNvSpPr>
              <p:nvPr/>
            </p:nvSpPr>
            <p:spPr bwMode="auto">
              <a:xfrm>
                <a:off x="1776" y="2646"/>
                <a:ext cx="210" cy="2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b="1">
                    <a:solidFill>
                      <a:srgbClr val="E20000"/>
                    </a:solidFill>
                  </a:rPr>
                  <a:t>17</a:t>
                </a:r>
              </a:p>
            </p:txBody>
          </p:sp>
        </p:grpSp>
        <p:sp>
          <p:nvSpPr>
            <p:cNvPr id="7183" name="Text Box 151"/>
            <p:cNvSpPr txBox="1">
              <a:spLocks noChangeArrowheads="1"/>
            </p:cNvSpPr>
            <p:nvPr/>
          </p:nvSpPr>
          <p:spPr bwMode="auto">
            <a:xfrm>
              <a:off x="1632" y="2107"/>
              <a:ext cx="384"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spcBef>
                  <a:spcPct val="50000"/>
                </a:spcBef>
              </a:pPr>
              <a:r>
                <a:rPr lang="en-US" sz="2000" b="1">
                  <a:solidFill>
                    <a:srgbClr val="E20000"/>
                  </a:solidFill>
                  <a:latin typeface=".VnTime" pitchFamily="34" charset="0"/>
                </a:rPr>
                <a:t> &lt;</a:t>
              </a:r>
            </a:p>
          </p:txBody>
        </p:sp>
        <p:sp>
          <p:nvSpPr>
            <p:cNvPr id="7184" name="Text Box 152"/>
            <p:cNvSpPr txBox="1">
              <a:spLocks noChangeArrowheads="1"/>
            </p:cNvSpPr>
            <p:nvPr/>
          </p:nvSpPr>
          <p:spPr bwMode="auto">
            <a:xfrm>
              <a:off x="1296" y="1824"/>
              <a:ext cx="864" cy="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00"/>
                  </a:solidFill>
                  <a:latin typeface=".VnTime" pitchFamily="34" charset="0"/>
                </a:rPr>
                <a:t>v×    13  &lt;  25</a:t>
              </a:r>
            </a:p>
          </p:txBody>
        </p:sp>
        <p:sp>
          <p:nvSpPr>
            <p:cNvPr id="7185" name="Text Box 153"/>
            <p:cNvSpPr txBox="1">
              <a:spLocks noChangeArrowheads="1"/>
            </p:cNvSpPr>
            <p:nvPr/>
          </p:nvSpPr>
          <p:spPr bwMode="auto">
            <a:xfrm>
              <a:off x="1008" y="2055"/>
              <a:ext cx="336" cy="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spcBef>
                  <a:spcPct val="50000"/>
                </a:spcBef>
              </a:pPr>
              <a:r>
                <a:rPr lang="en-US" sz="2400">
                  <a:solidFill>
                    <a:srgbClr val="FFFF66"/>
                  </a:solidFill>
                  <a:latin typeface=".VnTime" pitchFamily="34" charset="0"/>
                </a:rPr>
                <a:t>nªn</a:t>
              </a:r>
            </a:p>
          </p:txBody>
        </p:sp>
      </p:grpSp>
    </p:spTree>
    <p:extLst>
      <p:ext uri="{BB962C8B-B14F-4D97-AF65-F5344CB8AC3E}">
        <p14:creationId xmlns:p14="http://schemas.microsoft.com/office/powerpoint/2010/main" val="314051163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19505"/>
                                        </p:tgtEl>
                                        <p:attrNameLst>
                                          <p:attrName>style.visibility</p:attrName>
                                        </p:attrNameLst>
                                      </p:cBhvr>
                                      <p:to>
                                        <p:strVal val="visible"/>
                                      </p:to>
                                    </p:set>
                                    <p:animEffect transition="in" filter="diamond(in)">
                                      <p:cBhvr>
                                        <p:cTn id="7" dur="2000"/>
                                        <p:tgtEl>
                                          <p:spTgt spid="1950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 calcmode="lin" valueType="num">
                                      <p:cBhvr>
                                        <p:cTn id="12" dur="500" fill="hold"/>
                                        <p:tgtEl>
                                          <p:spTgt spid="2"/>
                                        </p:tgtEl>
                                        <p:attrNameLst>
                                          <p:attrName>ppt_w</p:attrName>
                                        </p:attrNameLst>
                                      </p:cBhvr>
                                      <p:tavLst>
                                        <p:tav tm="0">
                                          <p:val>
                                            <p:fltVal val="0"/>
                                          </p:val>
                                        </p:tav>
                                        <p:tav tm="100000">
                                          <p:val>
                                            <p:strVal val="#ppt_w"/>
                                          </p:val>
                                        </p:tav>
                                      </p:tavLst>
                                    </p:anim>
                                    <p:anim calcmode="lin" valueType="num">
                                      <p:cBhvr>
                                        <p:cTn id="13" dur="500" fill="hold"/>
                                        <p:tgtEl>
                                          <p:spTgt spid="2"/>
                                        </p:tgtEl>
                                        <p:attrNameLst>
                                          <p:attrName>ppt_h</p:attrName>
                                        </p:attrNameLst>
                                      </p:cBhvr>
                                      <p:tavLst>
                                        <p:tav tm="0">
                                          <p:val>
                                            <p:fltVal val="0"/>
                                          </p:val>
                                        </p:tav>
                                        <p:tav tm="100000">
                                          <p:val>
                                            <p:strVal val="#ppt_h"/>
                                          </p:val>
                                        </p:tav>
                                      </p:tavLst>
                                    </p:anim>
                                    <p:animEffect transition="in" filter="fade">
                                      <p:cBhvr>
                                        <p:cTn id="14" dur="500"/>
                                        <p:tgtEl>
                                          <p:spTgt spid="2"/>
                                        </p:tgtEl>
                                      </p:cBhvr>
                                    </p:animEffect>
                                  </p:childTnLst>
                                </p:cTn>
                              </p:par>
                              <p:par>
                                <p:cTn id="15" presetID="53" presetClass="entr" presetSubtype="0" fill="hold" nodeType="withEffect">
                                  <p:stCondLst>
                                    <p:cond delay="0"/>
                                  </p:stCondLst>
                                  <p:childTnLst>
                                    <p:set>
                                      <p:cBhvr>
                                        <p:cTn id="16" dur="1" fill="hold">
                                          <p:stCondLst>
                                            <p:cond delay="0"/>
                                          </p:stCondLst>
                                        </p:cTn>
                                        <p:tgtEl>
                                          <p:spTgt spid="5"/>
                                        </p:tgtEl>
                                        <p:attrNameLst>
                                          <p:attrName>style.visibility</p:attrName>
                                        </p:attrNameLst>
                                      </p:cBhvr>
                                      <p:to>
                                        <p:strVal val="visible"/>
                                      </p:to>
                                    </p:set>
                                    <p:anim calcmode="lin" valueType="num">
                                      <p:cBhvr>
                                        <p:cTn id="17" dur="500" fill="hold"/>
                                        <p:tgtEl>
                                          <p:spTgt spid="5"/>
                                        </p:tgtEl>
                                        <p:attrNameLst>
                                          <p:attrName>ppt_w</p:attrName>
                                        </p:attrNameLst>
                                      </p:cBhvr>
                                      <p:tavLst>
                                        <p:tav tm="0">
                                          <p:val>
                                            <p:fltVal val="0"/>
                                          </p:val>
                                        </p:tav>
                                        <p:tav tm="100000">
                                          <p:val>
                                            <p:strVal val="#ppt_w"/>
                                          </p:val>
                                        </p:tav>
                                      </p:tavLst>
                                    </p:anim>
                                    <p:anim calcmode="lin" valueType="num">
                                      <p:cBhvr>
                                        <p:cTn id="18" dur="500" fill="hold"/>
                                        <p:tgtEl>
                                          <p:spTgt spid="5"/>
                                        </p:tgtEl>
                                        <p:attrNameLst>
                                          <p:attrName>ppt_h</p:attrName>
                                        </p:attrNameLst>
                                      </p:cBhvr>
                                      <p:tavLst>
                                        <p:tav tm="0">
                                          <p:val>
                                            <p:fltVal val="0"/>
                                          </p:val>
                                        </p:tav>
                                        <p:tav tm="100000">
                                          <p:val>
                                            <p:strVal val="#ppt_h"/>
                                          </p:val>
                                        </p:tav>
                                      </p:tavLst>
                                    </p:anim>
                                    <p:animEffect transition="in" filter="fade">
                                      <p:cBhvr>
                                        <p:cTn id="19" dur="500"/>
                                        <p:tgtEl>
                                          <p:spTgt spid="5"/>
                                        </p:tgtEl>
                                      </p:cBhvr>
                                    </p:animEffect>
                                  </p:childTnLst>
                                </p:cTn>
                              </p:par>
                              <p:par>
                                <p:cTn id="20" presetID="53" presetClass="entr" presetSubtype="0" fill="hold" nodeType="with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animEffect transition="in" filter="fade">
                                      <p:cBhvr>
                                        <p:cTn id="24" dur="500"/>
                                        <p:tgtEl>
                                          <p:spTgt spid="8"/>
                                        </p:tgtEl>
                                      </p:cBhvr>
                                    </p:animEffect>
                                  </p:childTnLst>
                                </p:cTn>
                              </p:par>
                              <p:par>
                                <p:cTn id="25" presetID="53" presetClass="entr" presetSubtype="0" fill="hold" nodeType="withEffect">
                                  <p:stCondLst>
                                    <p:cond delay="0"/>
                                  </p:stCondLst>
                                  <p:childTnLst>
                                    <p:set>
                                      <p:cBhvr>
                                        <p:cTn id="26" dur="1" fill="hold">
                                          <p:stCondLst>
                                            <p:cond delay="0"/>
                                          </p:stCondLst>
                                        </p:cTn>
                                        <p:tgtEl>
                                          <p:spTgt spid="11"/>
                                        </p:tgtEl>
                                        <p:attrNameLst>
                                          <p:attrName>style.visibility</p:attrName>
                                        </p:attrNameLst>
                                      </p:cBhvr>
                                      <p:to>
                                        <p:strVal val="visible"/>
                                      </p:to>
                                    </p:set>
                                    <p:anim calcmode="lin" valueType="num">
                                      <p:cBhvr>
                                        <p:cTn id="27" dur="500" fill="hold"/>
                                        <p:tgtEl>
                                          <p:spTgt spid="11"/>
                                        </p:tgtEl>
                                        <p:attrNameLst>
                                          <p:attrName>ppt_w</p:attrName>
                                        </p:attrNameLst>
                                      </p:cBhvr>
                                      <p:tavLst>
                                        <p:tav tm="0">
                                          <p:val>
                                            <p:fltVal val="0"/>
                                          </p:val>
                                        </p:tav>
                                        <p:tav tm="100000">
                                          <p:val>
                                            <p:strVal val="#ppt_w"/>
                                          </p:val>
                                        </p:tav>
                                      </p:tavLst>
                                    </p:anim>
                                    <p:anim calcmode="lin" valueType="num">
                                      <p:cBhvr>
                                        <p:cTn id="28" dur="500" fill="hold"/>
                                        <p:tgtEl>
                                          <p:spTgt spid="11"/>
                                        </p:tgtEl>
                                        <p:attrNameLst>
                                          <p:attrName>ppt_h</p:attrName>
                                        </p:attrNameLst>
                                      </p:cBhvr>
                                      <p:tavLst>
                                        <p:tav tm="0">
                                          <p:val>
                                            <p:fltVal val="0"/>
                                          </p:val>
                                        </p:tav>
                                        <p:tav tm="100000">
                                          <p:val>
                                            <p:strVal val="#ppt_h"/>
                                          </p:val>
                                        </p:tav>
                                      </p:tavLst>
                                    </p:anim>
                                    <p:animEffect transition="in" filter="fade">
                                      <p:cBhvr>
                                        <p:cTn id="29" dur="500"/>
                                        <p:tgtEl>
                                          <p:spTgt spid="11"/>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42" presetClass="path" presetSubtype="0" accel="50000" decel="50000" fill="hold" nodeType="clickEffect">
                                  <p:stCondLst>
                                    <p:cond delay="0"/>
                                  </p:stCondLst>
                                  <p:childTnLst>
                                    <p:animMotion origin="layout" path="M 3.33333E-6 -0.02567 L -0.00417 0.12624 " pathEditMode="relative" rAng="0" ptsTypes="AA">
                                      <p:cBhvr>
                                        <p:cTn id="33" dur="2000" fill="hold"/>
                                        <p:tgtEl>
                                          <p:spTgt spid="8"/>
                                        </p:tgtEl>
                                        <p:attrNameLst>
                                          <p:attrName>ppt_x</p:attrName>
                                          <p:attrName>ppt_y</p:attrName>
                                        </p:attrNameLst>
                                      </p:cBhvr>
                                      <p:rCtr x="-208" y="7584"/>
                                    </p:animMotion>
                                  </p:childTnLst>
                                </p:cTn>
                              </p:par>
                              <p:par>
                                <p:cTn id="34" presetID="42" presetClass="path" presetSubtype="0" accel="50000" decel="50000" fill="hold" nodeType="withEffect">
                                  <p:stCondLst>
                                    <p:cond delay="0"/>
                                  </p:stCondLst>
                                  <p:childTnLst>
                                    <p:animMotion origin="layout" path="M 2.77778E-6 -0.02566 L 0.00382 0.14844 " pathEditMode="relative" rAng="0" ptsTypes="AA">
                                      <p:cBhvr>
                                        <p:cTn id="35" dur="2000" fill="hold"/>
                                        <p:tgtEl>
                                          <p:spTgt spid="11"/>
                                        </p:tgtEl>
                                        <p:attrNameLst>
                                          <p:attrName>ppt_x</p:attrName>
                                          <p:attrName>ppt_y</p:attrName>
                                        </p:attrNameLst>
                                      </p:cBhvr>
                                      <p:rCtr x="191" y="8694"/>
                                    </p:animMotion>
                                  </p:childTnLst>
                                </p:cTn>
                              </p:par>
                            </p:childTnLst>
                          </p:cTn>
                        </p:par>
                      </p:childTnLst>
                    </p:cTn>
                  </p:par>
                  <p:par>
                    <p:cTn id="36" fill="hold" nodeType="clickPar">
                      <p:stCondLst>
                        <p:cond delay="indefinite"/>
                      </p:stCondLst>
                      <p:childTnLst>
                        <p:par>
                          <p:cTn id="37" fill="hold" nodeType="withGroup">
                            <p:stCondLst>
                              <p:cond delay="0"/>
                            </p:stCondLst>
                            <p:childTnLst>
                              <p:par>
                                <p:cTn id="38" presetID="20" presetClass="entr" presetSubtype="0" fill="hold" nodeType="clickEffect">
                                  <p:stCondLst>
                                    <p:cond delay="0"/>
                                  </p:stCondLst>
                                  <p:childTnLst>
                                    <p:set>
                                      <p:cBhvr>
                                        <p:cTn id="39" dur="1" fill="hold">
                                          <p:stCondLst>
                                            <p:cond delay="0"/>
                                          </p:stCondLst>
                                        </p:cTn>
                                        <p:tgtEl>
                                          <p:spTgt spid="14"/>
                                        </p:tgtEl>
                                        <p:attrNameLst>
                                          <p:attrName>style.visibility</p:attrName>
                                        </p:attrNameLst>
                                      </p:cBhvr>
                                      <p:to>
                                        <p:strVal val="visible"/>
                                      </p:to>
                                    </p:set>
                                    <p:animEffect transition="in" filter="wedge">
                                      <p:cBhvr>
                                        <p:cTn id="40" dur="2000"/>
                                        <p:tgtEl>
                                          <p:spTgt spid="1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0" presetClass="entr" presetSubtype="0" fill="hold" nodeType="clickEffect">
                                  <p:stCondLst>
                                    <p:cond delay="0"/>
                                  </p:stCondLst>
                                  <p:childTnLst>
                                    <p:set>
                                      <p:cBhvr>
                                        <p:cTn id="44" dur="1" fill="hold">
                                          <p:stCondLst>
                                            <p:cond delay="0"/>
                                          </p:stCondLst>
                                        </p:cTn>
                                        <p:tgtEl>
                                          <p:spTgt spid="17"/>
                                        </p:tgtEl>
                                        <p:attrNameLst>
                                          <p:attrName>style.visibility</p:attrName>
                                        </p:attrNameLst>
                                      </p:cBhvr>
                                      <p:to>
                                        <p:strVal val="visible"/>
                                      </p:to>
                                    </p:set>
                                    <p:animEffect transition="in" filter="wedge">
                                      <p:cBhvr>
                                        <p:cTn id="45" dur="2000"/>
                                        <p:tgtEl>
                                          <p:spTgt spid="17"/>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20" presetClass="entr" presetSubtype="0" fill="hold" nodeType="clickEffect">
                                  <p:stCondLst>
                                    <p:cond delay="0"/>
                                  </p:stCondLst>
                                  <p:childTnLst>
                                    <p:set>
                                      <p:cBhvr>
                                        <p:cTn id="49" dur="1" fill="hold">
                                          <p:stCondLst>
                                            <p:cond delay="0"/>
                                          </p:stCondLst>
                                        </p:cTn>
                                        <p:tgtEl>
                                          <p:spTgt spid="20"/>
                                        </p:tgtEl>
                                        <p:attrNameLst>
                                          <p:attrName>style.visibility</p:attrName>
                                        </p:attrNameLst>
                                      </p:cBhvr>
                                      <p:to>
                                        <p:strVal val="visible"/>
                                      </p:to>
                                    </p:set>
                                    <p:animEffect transition="in" filter="wedge">
                                      <p:cBhvr>
                                        <p:cTn id="50" dur="2000"/>
                                        <p:tgtEl>
                                          <p:spTgt spid="20"/>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0" presetClass="entr" presetSubtype="0" fill="hold" nodeType="clickEffect">
                                  <p:stCondLst>
                                    <p:cond delay="0"/>
                                  </p:stCondLst>
                                  <p:childTnLst>
                                    <p:set>
                                      <p:cBhvr>
                                        <p:cTn id="54" dur="1" fill="hold">
                                          <p:stCondLst>
                                            <p:cond delay="0"/>
                                          </p:stCondLst>
                                        </p:cTn>
                                        <p:tgtEl>
                                          <p:spTgt spid="23"/>
                                        </p:tgtEl>
                                        <p:attrNameLst>
                                          <p:attrName>style.visibility</p:attrName>
                                        </p:attrNameLst>
                                      </p:cBhvr>
                                      <p:to>
                                        <p:strVal val="visible"/>
                                      </p:to>
                                    </p:set>
                                    <p:animEffect transition="in" filter="wedge">
                                      <p:cBhvr>
                                        <p:cTn id="55" dur="20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50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60848"/>
            <a:ext cx="8229600" cy="3528392"/>
          </a:xfrm>
        </p:spPr>
        <p:txBody>
          <a:bodyPr>
            <a:normAutofit/>
          </a:bodyPr>
          <a:lstStyle/>
          <a:p>
            <a:pPr marL="0" indent="0">
              <a:buNone/>
            </a:pPr>
            <a:r>
              <a:rPr lang="en-US" dirty="0">
                <a:latin typeface="Times New Roman" pitchFamily="18" charset="0"/>
                <a:cs typeface="Times New Roman" pitchFamily="18" charset="0"/>
              </a:rPr>
              <a:t>a) </a:t>
            </a:r>
            <a:r>
              <a:rPr lang="en-US" dirty="0" err="1">
                <a:latin typeface="Times New Roman" pitchFamily="18" charset="0"/>
                <a:cs typeface="Times New Roman" pitchFamily="18" charset="0"/>
              </a:rPr>
              <a:t>Trong</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các</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5451; 5514; 5145; 5541 </a:t>
            </a:r>
            <a:r>
              <a:rPr lang="en-US" dirty="0" err="1">
                <a:latin typeface="Times New Roman" pitchFamily="18" charset="0"/>
                <a:cs typeface="Times New Roman" pitchFamily="18" charset="0"/>
              </a:rPr>
              <a:t>số</a:t>
            </a:r>
            <a:r>
              <a:rPr lang="en-US" dirty="0">
                <a:latin typeface="Times New Roman" pitchFamily="18" charset="0"/>
                <a:cs typeface="Times New Roman" pitchFamily="18" charset="0"/>
              </a:rPr>
              <a:t> chia </a:t>
            </a:r>
            <a:r>
              <a:rPr lang="en-US" dirty="0" err="1">
                <a:latin typeface="Times New Roman" pitchFamily="18" charset="0"/>
                <a:cs typeface="Times New Roman" pitchFamily="18" charset="0"/>
              </a:rPr>
              <a:t>hết</a:t>
            </a:r>
            <a:r>
              <a:rPr lang="en-US" dirty="0">
                <a:latin typeface="Times New Roman" pitchFamily="18" charset="0"/>
                <a:cs typeface="Times New Roman" pitchFamily="18" charset="0"/>
              </a:rPr>
              <a:t> </a:t>
            </a:r>
            <a:r>
              <a:rPr lang="en-US" dirty="0" err="1">
                <a:latin typeface="Times New Roman" pitchFamily="18" charset="0"/>
                <a:cs typeface="Times New Roman" pitchFamily="18" charset="0"/>
              </a:rPr>
              <a:t>cho</a:t>
            </a:r>
            <a:r>
              <a:rPr lang="en-US" dirty="0">
                <a:latin typeface="Times New Roman" pitchFamily="18" charset="0"/>
                <a:cs typeface="Times New Roman" pitchFamily="18" charset="0"/>
              </a:rPr>
              <a:t> 5 </a:t>
            </a:r>
            <a:r>
              <a:rPr lang="en-US" dirty="0" err="1">
                <a:latin typeface="Times New Roman" pitchFamily="18" charset="0"/>
                <a:cs typeface="Times New Roman" pitchFamily="18" charset="0"/>
              </a:rPr>
              <a:t>là</a:t>
            </a:r>
            <a:r>
              <a:rPr lang="en-US" dirty="0">
                <a:latin typeface="Times New Roman" pitchFamily="18" charset="0"/>
                <a:cs typeface="Times New Roman" pitchFamily="18" charset="0"/>
              </a:rPr>
              <a:t>:</a:t>
            </a:r>
          </a:p>
          <a:p>
            <a:pPr marL="514350" indent="-514350">
              <a:buAutoNum type="alphaUcPeriod"/>
            </a:pPr>
            <a:r>
              <a:rPr lang="en-US" dirty="0" smtClean="0">
                <a:latin typeface="Times New Roman" pitchFamily="18" charset="0"/>
                <a:cs typeface="Times New Roman" pitchFamily="18" charset="0"/>
              </a:rPr>
              <a:t>5451        B. 5514        C . 5145         D. 5541</a:t>
            </a:r>
          </a:p>
        </p:txBody>
      </p:sp>
      <p:sp>
        <p:nvSpPr>
          <p:cNvPr id="5" name="Rectangle 4"/>
          <p:cNvSpPr/>
          <p:nvPr/>
        </p:nvSpPr>
        <p:spPr>
          <a:xfrm>
            <a:off x="325302" y="4005064"/>
            <a:ext cx="8640960" cy="2062103"/>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200" dirty="0" smtClean="0">
                <a:solidFill>
                  <a:schemeClr val="accent6">
                    <a:lumMod val="75000"/>
                  </a:schemeClr>
                </a:solidFill>
                <a:latin typeface="+mj-lt"/>
              </a:rPr>
              <a:t>Số </a:t>
            </a:r>
            <a:r>
              <a:rPr lang="vi-VN" sz="3200" dirty="0">
                <a:solidFill>
                  <a:schemeClr val="accent6">
                    <a:lumMod val="75000"/>
                  </a:schemeClr>
                </a:solidFill>
                <a:latin typeface="+mj-lt"/>
              </a:rPr>
              <a:t>có chữ số tận cùng là 0 hoặc 5 thì chia hết cho 5.</a:t>
            </a:r>
          </a:p>
          <a:p>
            <a:r>
              <a:rPr lang="vi-VN" sz="3200" dirty="0">
                <a:solidFill>
                  <a:schemeClr val="accent6">
                    <a:lumMod val="75000"/>
                  </a:schemeClr>
                </a:solidFill>
                <a:latin typeface="+mj-lt"/>
              </a:rPr>
              <a:t>Vậy trong các số 5451, 5514, 5145, 5541 số có tận cùng là 5 là: 5145</a:t>
            </a:r>
          </a:p>
        </p:txBody>
      </p:sp>
      <p:grpSp>
        <p:nvGrpSpPr>
          <p:cNvPr id="9" name="Group 8"/>
          <p:cNvGrpSpPr/>
          <p:nvPr/>
        </p:nvGrpSpPr>
        <p:grpSpPr>
          <a:xfrm>
            <a:off x="106746" y="188640"/>
            <a:ext cx="8929750" cy="1606627"/>
            <a:chOff x="-5869160" y="404664"/>
            <a:chExt cx="9144000" cy="1606627"/>
          </a:xfrm>
        </p:grpSpPr>
        <p:sp>
          <p:nvSpPr>
            <p:cNvPr id="7" name="Rounded Rectangle 6"/>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8" name="TextBox 7"/>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10" name="Oval 9"/>
          <p:cNvSpPr/>
          <p:nvPr/>
        </p:nvSpPr>
        <p:spPr>
          <a:xfrm>
            <a:off x="4716016"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Times New Roman" pitchFamily="18" charset="0"/>
                <a:cs typeface="Times New Roman" pitchFamily="18" charset="0"/>
              </a:rPr>
              <a:t>C</a:t>
            </a:r>
            <a:endParaRPr lang="vi-VN" sz="3200" dirty="0"/>
          </a:p>
        </p:txBody>
      </p:sp>
    </p:spTree>
    <p:extLst>
      <p:ext uri="{BB962C8B-B14F-4D97-AF65-F5344CB8AC3E}">
        <p14:creationId xmlns:p14="http://schemas.microsoft.com/office/powerpoint/2010/main" val="41271454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10"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36512" y="1988840"/>
            <a:ext cx="9107488" cy="1569660"/>
          </a:xfrm>
          <a:prstGeom prst="rect">
            <a:avLst/>
          </a:prstGeom>
        </p:spPr>
        <p:txBody>
          <a:bodyPr wrap="square">
            <a:spAutoFit/>
          </a:bodyPr>
          <a:lstStyle/>
          <a:p>
            <a:r>
              <a:rPr lang="vi-VN" sz="3200" dirty="0">
                <a:latin typeface="+mj-lt"/>
              </a:rPr>
              <a:t>b) Hùng có 8 viên bi gồm 4 bốn viên bi màu xanh, 3 viên bi màu đỏ, 1 viên bi màu vàng. Phân số chỉ phần các viên bi màu đỏ trong số viên bi của Hùng là:</a:t>
            </a:r>
          </a:p>
        </p:txBody>
      </p:sp>
      <p:grpSp>
        <p:nvGrpSpPr>
          <p:cNvPr id="8" name="Group 7"/>
          <p:cNvGrpSpPr/>
          <p:nvPr/>
        </p:nvGrpSpPr>
        <p:grpSpPr>
          <a:xfrm>
            <a:off x="106746" y="188640"/>
            <a:ext cx="8929750" cy="1606627"/>
            <a:chOff x="-5869160" y="404664"/>
            <a:chExt cx="9144000" cy="1606627"/>
          </a:xfrm>
        </p:grpSpPr>
        <p:sp>
          <p:nvSpPr>
            <p:cNvPr id="9" name="Rounded Rectangle 8"/>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10" name="TextBox 9"/>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grpSp>
        <p:nvGrpSpPr>
          <p:cNvPr id="21" name="Group 20"/>
          <p:cNvGrpSpPr/>
          <p:nvPr/>
        </p:nvGrpSpPr>
        <p:grpSpPr>
          <a:xfrm>
            <a:off x="904834" y="3842483"/>
            <a:ext cx="6547486" cy="914097"/>
            <a:chOff x="904834" y="3842483"/>
            <a:chExt cx="6547486" cy="914097"/>
          </a:xfrm>
        </p:grpSpPr>
        <mc:AlternateContent xmlns:mc="http://schemas.openxmlformats.org/markup-compatibility/2006" xmlns:a14="http://schemas.microsoft.com/office/drawing/2010/main">
          <mc:Choice Requires="a14">
            <p:sp>
              <p:nvSpPr>
                <p:cNvPr id="12" name="TextBox 11"/>
                <p:cNvSpPr txBox="1"/>
                <p:nvPr/>
              </p:nvSpPr>
              <p:spPr>
                <a:xfrm>
                  <a:off x="1182382" y="3842483"/>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4</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1182382" y="3842483"/>
                  <a:ext cx="648072" cy="900246"/>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3020769" y="3854795"/>
                  <a:ext cx="648072" cy="89896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3</m:t>
                            </m:r>
                          </m:num>
                          <m:den>
                            <m:r>
                              <a:rPr lang="vi-VN" sz="2800" b="0" i="1" smtClean="0">
                                <a:latin typeface="Cambria Math"/>
                              </a:rPr>
                              <m:t>4</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3020769" y="3854795"/>
                  <a:ext cx="648072" cy="898964"/>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4932040"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4932040" y="3854795"/>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5" name="TextBox 14"/>
                <p:cNvSpPr txBox="1"/>
                <p:nvPr/>
              </p:nvSpPr>
              <p:spPr>
                <a:xfrm>
                  <a:off x="6804248" y="3854795"/>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3</m:t>
                            </m:r>
                          </m:num>
                          <m:den>
                            <m:r>
                              <a:rPr lang="vi-VN" sz="2800" b="0" i="1" smtClean="0">
                                <a:latin typeface="Cambria Math"/>
                              </a:rPr>
                              <m:t>8</m:t>
                            </m:r>
                          </m:den>
                        </m:f>
                      </m:oMath>
                    </m:oMathPara>
                  </a14:m>
                  <a:endParaRPr lang="vi-VN" sz="2800" dirty="0"/>
                </a:p>
              </p:txBody>
            </p:sp>
          </mc:Choice>
          <mc:Fallback xmlns="">
            <p:sp>
              <p:nvSpPr>
                <p:cNvPr id="15" name="TextBox 14"/>
                <p:cNvSpPr txBox="1">
                  <a:spLocks noRot="1" noChangeAspect="1" noMove="1" noResize="1" noEditPoints="1" noAdjustHandles="1" noChangeArrowheads="1" noChangeShapeType="1" noTextEdit="1"/>
                </p:cNvSpPr>
                <p:nvPr/>
              </p:nvSpPr>
              <p:spPr>
                <a:xfrm>
                  <a:off x="6804248" y="3854795"/>
                  <a:ext cx="648072" cy="901785"/>
                </a:xfrm>
                <a:prstGeom prst="rect">
                  <a:avLst/>
                </a:prstGeom>
                <a:blipFill rotWithShape="1">
                  <a:blip r:embed="rId5"/>
                  <a:stretch>
                    <a:fillRect/>
                  </a:stretch>
                </a:blipFill>
              </p:spPr>
              <p:txBody>
                <a:bodyPr/>
                <a:lstStyle/>
                <a:p>
                  <a:r>
                    <a:rPr lang="vi-VN">
                      <a:noFill/>
                    </a:rPr>
                    <a:t> </a:t>
                  </a:r>
                </a:p>
              </p:txBody>
            </p:sp>
          </mc:Fallback>
        </mc:AlternateContent>
        <p:sp>
          <p:nvSpPr>
            <p:cNvPr id="16" name="TextBox 15"/>
            <p:cNvSpPr txBox="1"/>
            <p:nvPr/>
          </p:nvSpPr>
          <p:spPr>
            <a:xfrm>
              <a:off x="904834" y="4107940"/>
              <a:ext cx="426806" cy="369332"/>
            </a:xfrm>
            <a:prstGeom prst="rect">
              <a:avLst/>
            </a:prstGeom>
            <a:noFill/>
          </p:spPr>
          <p:txBody>
            <a:bodyPr wrap="square" rtlCol="0">
              <a:spAutoFit/>
            </a:bodyPr>
            <a:lstStyle/>
            <a:p>
              <a:r>
                <a:rPr lang="vi-VN" dirty="0" smtClean="0"/>
                <a:t>A.</a:t>
              </a:r>
              <a:endParaRPr lang="vi-VN" dirty="0"/>
            </a:p>
          </p:txBody>
        </p:sp>
        <p:sp>
          <p:nvSpPr>
            <p:cNvPr id="17" name="TextBox 16"/>
            <p:cNvSpPr txBox="1"/>
            <p:nvPr/>
          </p:nvSpPr>
          <p:spPr>
            <a:xfrm>
              <a:off x="2843808" y="4149080"/>
              <a:ext cx="609009" cy="369332"/>
            </a:xfrm>
            <a:prstGeom prst="rect">
              <a:avLst/>
            </a:prstGeom>
            <a:noFill/>
          </p:spPr>
          <p:txBody>
            <a:bodyPr wrap="square" rtlCol="0">
              <a:spAutoFit/>
            </a:bodyPr>
            <a:lstStyle/>
            <a:p>
              <a:r>
                <a:rPr lang="vi-VN" dirty="0" smtClean="0"/>
                <a:t>B.</a:t>
              </a:r>
              <a:endParaRPr lang="vi-VN" dirty="0"/>
            </a:p>
          </p:txBody>
        </p:sp>
        <p:sp>
          <p:nvSpPr>
            <p:cNvPr id="18" name="TextBox 17"/>
            <p:cNvSpPr txBox="1"/>
            <p:nvPr/>
          </p:nvSpPr>
          <p:spPr>
            <a:xfrm>
              <a:off x="4697760" y="4119611"/>
              <a:ext cx="594320" cy="369332"/>
            </a:xfrm>
            <a:prstGeom prst="rect">
              <a:avLst/>
            </a:prstGeom>
            <a:noFill/>
          </p:spPr>
          <p:txBody>
            <a:bodyPr wrap="square" rtlCol="0">
              <a:spAutoFit/>
            </a:bodyPr>
            <a:lstStyle/>
            <a:p>
              <a:r>
                <a:rPr lang="vi-VN" dirty="0" smtClean="0"/>
                <a:t>C.</a:t>
              </a:r>
              <a:endParaRPr lang="vi-VN" dirty="0"/>
            </a:p>
          </p:txBody>
        </p:sp>
        <p:sp>
          <p:nvSpPr>
            <p:cNvPr id="19" name="TextBox 18"/>
            <p:cNvSpPr txBox="1"/>
            <p:nvPr/>
          </p:nvSpPr>
          <p:spPr>
            <a:xfrm>
              <a:off x="6588224" y="4149080"/>
              <a:ext cx="504056" cy="369332"/>
            </a:xfrm>
            <a:prstGeom prst="rect">
              <a:avLst/>
            </a:prstGeom>
            <a:noFill/>
          </p:spPr>
          <p:txBody>
            <a:bodyPr wrap="square" rtlCol="0">
              <a:spAutoFit/>
            </a:bodyPr>
            <a:lstStyle/>
            <a:p>
              <a:r>
                <a:rPr lang="vi-VN" dirty="0" smtClean="0"/>
                <a:t>D.</a:t>
              </a:r>
              <a:endParaRPr lang="vi-VN" dirty="0"/>
            </a:p>
          </p:txBody>
        </p:sp>
      </p:grpSp>
      <p:sp>
        <p:nvSpPr>
          <p:cNvPr id="22" name="Rectangle 21"/>
          <p:cNvSpPr/>
          <p:nvPr/>
        </p:nvSpPr>
        <p:spPr>
          <a:xfrm>
            <a:off x="0" y="4653136"/>
            <a:ext cx="9144000" cy="2062103"/>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200" dirty="0">
                <a:solidFill>
                  <a:schemeClr val="accent6">
                    <a:lumMod val="75000"/>
                  </a:schemeClr>
                </a:solidFill>
                <a:latin typeface="+mj-lt"/>
              </a:rPr>
              <a:t>Phân số chỉ các viên bi màu đỏ trong số viên bi của Hùng có tử số là số viên bi màu đỏ, mẫu số là tổng số viên bi của Hùng.</a:t>
            </a:r>
          </a:p>
        </p:txBody>
      </p:sp>
      <p:sp>
        <p:nvSpPr>
          <p:cNvPr id="24" name="Oval 23"/>
          <p:cNvSpPr/>
          <p:nvPr/>
        </p:nvSpPr>
        <p:spPr>
          <a:xfrm>
            <a:off x="6438578" y="4014356"/>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30842691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1"/>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22" grpId="0"/>
      <p:bldP spid="2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grpSp>
        <p:nvGrpSpPr>
          <p:cNvPr id="20" name="Group 19"/>
          <p:cNvGrpSpPr/>
          <p:nvPr/>
        </p:nvGrpSpPr>
        <p:grpSpPr>
          <a:xfrm>
            <a:off x="282052" y="1916832"/>
            <a:ext cx="8178380" cy="1944216"/>
            <a:chOff x="282052" y="1916832"/>
            <a:chExt cx="8178380" cy="2051042"/>
          </a:xfrm>
        </p:grpSpPr>
        <p:sp>
          <p:nvSpPr>
            <p:cNvPr id="7" name="Rectangle 1"/>
            <p:cNvSpPr>
              <a:spLocks noChangeArrowheads="1"/>
            </p:cNvSpPr>
            <p:nvPr/>
          </p:nvSpPr>
          <p:spPr bwMode="auto">
            <a:xfrm>
              <a:off x="282052" y="2095728"/>
              <a:ext cx="8178380" cy="61690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c. Phân số     bằng phân số nào dưới đây:</a:t>
              </a:r>
            </a:p>
          </p:txBody>
        </p:sp>
        <mc:AlternateContent xmlns:mc="http://schemas.openxmlformats.org/markup-compatibility/2006" xmlns:a14="http://schemas.microsoft.com/office/drawing/2010/main">
          <mc:Choice Requires="a14">
            <p:sp>
              <p:nvSpPr>
                <p:cNvPr id="9" name="TextBox 8"/>
                <p:cNvSpPr txBox="1"/>
                <p:nvPr/>
              </p:nvSpPr>
              <p:spPr>
                <a:xfrm>
                  <a:off x="2051720" y="1916832"/>
                  <a:ext cx="648072" cy="93897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5</m:t>
                            </m:r>
                          </m:num>
                          <m:den>
                            <m:r>
                              <a:rPr lang="vi-VN" sz="2800" b="0" i="1" smtClean="0">
                                <a:latin typeface="Cambria Math"/>
                              </a:rPr>
                              <m:t>9</m:t>
                            </m:r>
                          </m:den>
                        </m:f>
                      </m:oMath>
                    </m:oMathPara>
                  </a14:m>
                  <a:endParaRPr lang="vi-VN" sz="2800" dirty="0"/>
                </a:p>
              </p:txBody>
            </p:sp>
          </mc:Choice>
          <mc:Fallback xmlns="">
            <p:sp>
              <p:nvSpPr>
                <p:cNvPr id="9" name="TextBox 8"/>
                <p:cNvSpPr txBox="1">
                  <a:spLocks noRot="1" noChangeAspect="1" noMove="1" noResize="1" noEditPoints="1" noAdjustHandles="1" noChangeArrowheads="1" noChangeShapeType="1" noTextEdit="1"/>
                </p:cNvSpPr>
                <p:nvPr/>
              </p:nvSpPr>
              <p:spPr>
                <a:xfrm>
                  <a:off x="2051720" y="1916832"/>
                  <a:ext cx="648072" cy="93897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15</m:t>
                            </m:r>
                          </m:num>
                          <m:den>
                            <m:r>
                              <a:rPr lang="vi-VN" sz="2800" b="0" i="1" smtClean="0">
                                <a:latin typeface="Cambria Math"/>
                              </a:rPr>
                              <m:t>18</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3"/>
                  <a:stretch>
                    <a:fillRect b="-714"/>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15</m:t>
                            </m:r>
                          </m:num>
                          <m:den>
                            <m:r>
                              <a:rPr lang="vi-VN" sz="2800" b="0" i="1" smtClean="0">
                                <a:latin typeface="Cambria Math"/>
                              </a:rPr>
                              <m:t>27</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1785"/>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20</m:t>
                            </m:r>
                          </m:num>
                          <m:den>
                            <m:r>
                              <a:rPr lang="vi-VN" sz="2800" b="0" i="1" smtClean="0">
                                <a:latin typeface="Cambria Math"/>
                              </a:rPr>
                              <m:t>27</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1785"/>
                </a:xfrm>
                <a:prstGeom prst="rect">
                  <a:avLst/>
                </a:prstGeom>
                <a:blipFill rotWithShape="1">
                  <a:blip r:embed="rId5"/>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10</m:t>
                            </m:r>
                          </m:num>
                          <m:den>
                            <m:r>
                              <a:rPr lang="vi-VN" sz="2800" b="0" i="1" smtClean="0">
                                <a:latin typeface="Cambria Math"/>
                              </a:rPr>
                              <m:t>27</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1785"/>
                </a:xfrm>
                <a:prstGeom prst="rect">
                  <a:avLst/>
                </a:prstGeom>
                <a:blipFill rotWithShape="1">
                  <a:blip r:embed="rId6"/>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smtClean="0"/>
                <a:t>A.</a:t>
              </a:r>
              <a:endParaRPr lang="vi-VN" dirty="0"/>
            </a:p>
          </p:txBody>
        </p:sp>
        <p:sp>
          <p:nvSpPr>
            <p:cNvPr id="16" name="TextBox 15"/>
            <p:cNvSpPr txBox="1"/>
            <p:nvPr/>
          </p:nvSpPr>
          <p:spPr>
            <a:xfrm>
              <a:off x="2843808" y="3360890"/>
              <a:ext cx="609009" cy="369332"/>
            </a:xfrm>
            <a:prstGeom prst="rect">
              <a:avLst/>
            </a:prstGeom>
            <a:noFill/>
          </p:spPr>
          <p:txBody>
            <a:bodyPr wrap="square" rtlCol="0">
              <a:spAutoFit/>
            </a:bodyPr>
            <a:lstStyle/>
            <a:p>
              <a:r>
                <a:rPr lang="vi-VN" dirty="0" smtClean="0"/>
                <a:t>B.</a:t>
              </a:r>
              <a:endParaRPr lang="vi-VN" dirty="0"/>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smtClean="0"/>
                <a:t>C.</a:t>
              </a:r>
              <a:endParaRPr lang="vi-VN" dirty="0"/>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smtClean="0"/>
                <a:t>D.</a:t>
              </a:r>
              <a:endParaRPr lang="vi-VN" dirty="0"/>
            </a:p>
          </p:txBody>
        </p:sp>
      </p:grpSp>
      <p:sp>
        <p:nvSpPr>
          <p:cNvPr id="21" name="Oval 20"/>
          <p:cNvSpPr/>
          <p:nvPr/>
        </p:nvSpPr>
        <p:spPr>
          <a:xfrm>
            <a:off x="4888771" y="31839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smtClean="0">
                <a:latin typeface="Times New Roman" pitchFamily="18" charset="0"/>
                <a:cs typeface="Times New Roman" pitchFamily="18" charset="0"/>
              </a:rPr>
              <a:t>C</a:t>
            </a:r>
            <a:endParaRPr lang="vi-VN" sz="3200" dirty="0"/>
          </a:p>
        </p:txBody>
      </p:sp>
      <p:grpSp>
        <p:nvGrpSpPr>
          <p:cNvPr id="32" name="Group 31"/>
          <p:cNvGrpSpPr/>
          <p:nvPr/>
        </p:nvGrpSpPr>
        <p:grpSpPr>
          <a:xfrm>
            <a:off x="184031" y="4106412"/>
            <a:ext cx="9219381" cy="2130900"/>
            <a:chOff x="184031" y="4106412"/>
            <a:chExt cx="9219381" cy="2130900"/>
          </a:xfrm>
        </p:grpSpPr>
        <p:grpSp>
          <p:nvGrpSpPr>
            <p:cNvPr id="30" name="Group 29"/>
            <p:cNvGrpSpPr/>
            <p:nvPr/>
          </p:nvGrpSpPr>
          <p:grpSpPr>
            <a:xfrm>
              <a:off x="259412" y="4473166"/>
              <a:ext cx="9144000" cy="1764146"/>
              <a:chOff x="0" y="4077072"/>
              <a:chExt cx="9144000" cy="1764146"/>
            </a:xfrm>
          </p:grpSpPr>
          <p:grpSp>
            <p:nvGrpSpPr>
              <p:cNvPr id="28" name="Group 27"/>
              <p:cNvGrpSpPr/>
              <p:nvPr/>
            </p:nvGrpSpPr>
            <p:grpSpPr>
              <a:xfrm>
                <a:off x="0" y="4077072"/>
                <a:ext cx="9144000" cy="1764146"/>
                <a:chOff x="0" y="4077072"/>
                <a:chExt cx="9144000" cy="1764146"/>
              </a:xfrm>
            </p:grpSpPr>
            <p:sp>
              <p:nvSpPr>
                <p:cNvPr id="22" name="Rectangle 21"/>
                <p:cNvSpPr/>
                <p:nvPr/>
              </p:nvSpPr>
              <p:spPr>
                <a:xfrm>
                  <a:off x="0" y="4077072"/>
                  <a:ext cx="9144000" cy="1754326"/>
                </a:xfrm>
                <a:prstGeom prst="rect">
                  <a:avLst/>
                </a:prstGeom>
              </p:spPr>
              <p:txBody>
                <a:bodyPr wrap="square">
                  <a:spAutoFit/>
                </a:bodyPr>
                <a:lstStyle/>
                <a:p>
                  <a:endParaRPr lang="vi-VN" sz="2800" u="sng" dirty="0" smtClean="0">
                    <a:solidFill>
                      <a:schemeClr val="accent6">
                        <a:lumMod val="75000"/>
                      </a:schemeClr>
                    </a:solidFill>
                    <a:latin typeface="+mj-lt"/>
                  </a:endParaRPr>
                </a:p>
                <a:p>
                  <a:r>
                    <a:rPr lang="vi-VN" sz="2000" dirty="0" smtClean="0">
                      <a:solidFill>
                        <a:schemeClr val="accent6">
                          <a:lumMod val="75000"/>
                        </a:schemeClr>
                      </a:solidFill>
                      <a:latin typeface="+mj-lt"/>
                    </a:rPr>
                    <a:t>Phân số      và phân số       là 2 phân số tối giản. Rút gọn phân số       và      , ta được: </a:t>
                  </a:r>
                </a:p>
                <a:p>
                  <a:endParaRPr lang="vi-VN" sz="2000" dirty="0">
                    <a:solidFill>
                      <a:schemeClr val="accent6">
                        <a:lumMod val="75000"/>
                      </a:schemeClr>
                    </a:solidFill>
                    <a:latin typeface="+mj-lt"/>
                  </a:endParaRPr>
                </a:p>
                <a:p>
                  <a:endParaRPr lang="vi-VN" sz="2000" dirty="0" smtClean="0">
                    <a:solidFill>
                      <a:schemeClr val="accent6">
                        <a:lumMod val="75000"/>
                      </a:schemeClr>
                    </a:solidFill>
                    <a:latin typeface="+mj-lt"/>
                  </a:endParaRPr>
                </a:p>
                <a:p>
                  <a:r>
                    <a:rPr lang="vi-VN" sz="2000" dirty="0" smtClean="0">
                      <a:solidFill>
                        <a:schemeClr val="accent6">
                          <a:lumMod val="75000"/>
                        </a:schemeClr>
                      </a:solidFill>
                      <a:latin typeface="+mj-lt"/>
                    </a:rPr>
                    <a:t> </a:t>
                  </a:r>
                  <a:endParaRPr lang="vi-VN" sz="2000" dirty="0">
                    <a:solidFill>
                      <a:schemeClr val="accent6">
                        <a:lumMod val="75000"/>
                      </a:schemeClr>
                    </a:solidFill>
                    <a:latin typeface="+mj-lt"/>
                  </a:endParaRPr>
                </a:p>
              </p:txBody>
            </p:sp>
            <mc:AlternateContent xmlns:mc="http://schemas.openxmlformats.org/markup-compatibility/2006" xmlns:a14="http://schemas.microsoft.com/office/drawing/2010/main">
              <mc:Choice Requires="a14">
                <p:sp>
                  <p:nvSpPr>
                    <p:cNvPr id="23" name="TextBox 22"/>
                    <p:cNvSpPr txBox="1"/>
                    <p:nvPr/>
                  </p:nvSpPr>
                  <p:spPr>
                    <a:xfrm>
                      <a:off x="2339752" y="4379716"/>
                      <a:ext cx="46805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20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3" name="TextBox 22"/>
                    <p:cNvSpPr txBox="1">
                      <a:spLocks noRot="1" noChangeAspect="1" noMove="1" noResize="1" noEditPoints="1" noAdjustHandles="1" noChangeArrowheads="1" noChangeShapeType="1" noTextEdit="1"/>
                    </p:cNvSpPr>
                    <p:nvPr/>
                  </p:nvSpPr>
                  <p:spPr>
                    <a:xfrm>
                      <a:off x="2339752" y="4379716"/>
                      <a:ext cx="468052" cy="669414"/>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4" name="TextBox 23"/>
                    <p:cNvSpPr txBox="1"/>
                    <p:nvPr/>
                  </p:nvSpPr>
                  <p:spPr>
                    <a:xfrm>
                      <a:off x="755576" y="4379716"/>
                      <a:ext cx="648072" cy="669414"/>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10</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4" name="TextBox 23"/>
                    <p:cNvSpPr txBox="1">
                      <a:spLocks noRot="1" noChangeAspect="1" noMove="1" noResize="1" noEditPoints="1" noAdjustHandles="1" noChangeArrowheads="1" noChangeShapeType="1" noTextEdit="1"/>
                    </p:cNvSpPr>
                    <p:nvPr/>
                  </p:nvSpPr>
                  <p:spPr>
                    <a:xfrm>
                      <a:off x="755576" y="4379716"/>
                      <a:ext cx="648072" cy="669414"/>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5" name="TextBox 24"/>
                    <p:cNvSpPr txBox="1"/>
                    <p:nvPr/>
                  </p:nvSpPr>
                  <p:spPr>
                    <a:xfrm>
                      <a:off x="6544836" y="4372278"/>
                      <a:ext cx="648072" cy="676852"/>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18</m:t>
                                </m:r>
                              </m:den>
                            </m:f>
                          </m:oMath>
                        </m:oMathPara>
                      </a14:m>
                      <a:endParaRPr lang="vi-VN" sz="2000" dirty="0">
                        <a:solidFill>
                          <a:schemeClr val="accent6">
                            <a:lumMod val="75000"/>
                          </a:schemeClr>
                        </a:solidFill>
                      </a:endParaRPr>
                    </a:p>
                  </p:txBody>
                </p:sp>
              </mc:Choice>
              <mc:Fallback xmlns="">
                <p:sp>
                  <p:nvSpPr>
                    <p:cNvPr id="25" name="TextBox 24"/>
                    <p:cNvSpPr txBox="1">
                      <a:spLocks noRot="1" noChangeAspect="1" noMove="1" noResize="1" noEditPoints="1" noAdjustHandles="1" noChangeArrowheads="1" noChangeShapeType="1" noTextEdit="1"/>
                    </p:cNvSpPr>
                    <p:nvPr/>
                  </p:nvSpPr>
                  <p:spPr>
                    <a:xfrm>
                      <a:off x="6544836" y="4372278"/>
                      <a:ext cx="648072" cy="676852"/>
                    </a:xfrm>
                    <a:prstGeom prst="rect">
                      <a:avLst/>
                    </a:prstGeom>
                    <a:blipFill rotWithShape="1">
                      <a:blip r:embed="rId9"/>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6" name="TextBox 25"/>
                    <p:cNvSpPr txBox="1"/>
                    <p:nvPr/>
                  </p:nvSpPr>
                  <p:spPr>
                    <a:xfrm>
                      <a:off x="3082460" y="5219381"/>
                      <a:ext cx="3284412" cy="621837"/>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27</m:t>
                              </m:r>
                            </m:den>
                          </m:f>
                          <m:r>
                            <a:rPr lang="vi-VN" sz="2400" b="0" i="1" smtClean="0">
                              <a:solidFill>
                                <a:schemeClr val="accent6">
                                  <a:lumMod val="75000"/>
                                </a:schemeClr>
                              </a:solidFill>
                              <a:latin typeface="Cambria Math"/>
                            </a:rPr>
                            <m:t> </m:t>
                          </m:r>
                        </m:oMath>
                      </a14:m>
                      <a:r>
                        <a:rPr lang="vi-VN" sz="2000" dirty="0" smtClean="0">
                          <a:solidFill>
                            <a:schemeClr val="accent6">
                              <a:lumMod val="75000"/>
                            </a:schemeClr>
                          </a:solidFill>
                        </a:rPr>
                        <a:t>=</a:t>
                      </a:r>
                      <a:r>
                        <a:rPr lang="vi-VN" sz="2400" dirty="0" smtClean="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 :3</m:t>
                              </m:r>
                            </m:num>
                            <m:den>
                              <m:r>
                                <a:rPr lang="vi-VN" sz="2400" b="0" i="1" smtClean="0">
                                  <a:solidFill>
                                    <a:schemeClr val="accent6">
                                      <a:lumMod val="75000"/>
                                    </a:schemeClr>
                                  </a:solidFill>
                                  <a:latin typeface="Cambria Math"/>
                                </a:rPr>
                                <m:t>27  :3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9</m:t>
                              </m:r>
                            </m:den>
                          </m:f>
                        </m:oMath>
                      </a14:m>
                      <a:r>
                        <a:rPr lang="vi-VN" sz="2400" dirty="0" smtClean="0">
                          <a:solidFill>
                            <a:schemeClr val="accent6">
                              <a:lumMod val="75000"/>
                            </a:schemeClr>
                          </a:solidFill>
                        </a:rPr>
                        <a:t> </a:t>
                      </a:r>
                      <a:endParaRPr lang="vi-VN" sz="2400" dirty="0">
                        <a:solidFill>
                          <a:schemeClr val="accent6">
                            <a:lumMod val="75000"/>
                          </a:schemeClr>
                        </a:solidFill>
                      </a:endParaRPr>
                    </a:p>
                  </p:txBody>
                </p:sp>
              </mc:Choice>
              <mc:Fallback xmlns="">
                <p:sp>
                  <p:nvSpPr>
                    <p:cNvPr id="26" name="TextBox 25"/>
                    <p:cNvSpPr txBox="1">
                      <a:spLocks noRot="1" noChangeAspect="1" noMove="1" noResize="1" noEditPoints="1" noAdjustHandles="1" noChangeArrowheads="1" noChangeShapeType="1" noTextEdit="1"/>
                    </p:cNvSpPr>
                    <p:nvPr/>
                  </p:nvSpPr>
                  <p:spPr>
                    <a:xfrm>
                      <a:off x="3082460" y="5219381"/>
                      <a:ext cx="3284412" cy="621837"/>
                    </a:xfrm>
                    <a:prstGeom prst="rect">
                      <a:avLst/>
                    </a:prstGeom>
                    <a:blipFill rotWithShape="1">
                      <a:blip r:embed="rId10"/>
                      <a:stretch>
                        <a:fillRect b="-1961"/>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184031" y="5218804"/>
                      <a:ext cx="2191726" cy="622414"/>
                    </a:xfrm>
                    <a:prstGeom prst="rect">
                      <a:avLst/>
                    </a:prstGeom>
                    <a:noFill/>
                  </p:spPr>
                  <p:txBody>
                    <a:bodyPr wrap="square" rtlCol="0">
                      <a:spAutoFit/>
                    </a:bodyPr>
                    <a:lstStyle/>
                    <a:p>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m:t>
                              </m:r>
                            </m:num>
                            <m:den>
                              <m:r>
                                <a:rPr lang="vi-VN" sz="2400" b="0" i="1" smtClean="0">
                                  <a:solidFill>
                                    <a:schemeClr val="accent6">
                                      <a:lumMod val="75000"/>
                                    </a:schemeClr>
                                  </a:solidFill>
                                  <a:latin typeface="Cambria Math"/>
                                </a:rPr>
                                <m:t>18</m:t>
                              </m:r>
                            </m:den>
                          </m:f>
                        </m:oMath>
                      </a14:m>
                      <a:r>
                        <a:rPr lang="vi-VN" sz="2400" dirty="0" smtClean="0">
                          <a:solidFill>
                            <a:schemeClr val="accent6">
                              <a:lumMod val="75000"/>
                            </a:schemeClr>
                          </a:solidFill>
                        </a:rPr>
                        <a:t> </a:t>
                      </a:r>
                      <a:r>
                        <a:rPr lang="vi-VN" sz="2000" dirty="0" smtClean="0">
                          <a:solidFill>
                            <a:schemeClr val="accent6">
                              <a:lumMod val="75000"/>
                            </a:schemeClr>
                          </a:solidFill>
                        </a:rPr>
                        <a:t>=</a:t>
                      </a:r>
                      <a:r>
                        <a:rPr lang="vi-VN" sz="2400" dirty="0" smtClean="0">
                          <a:solidFill>
                            <a:schemeClr val="accent6">
                              <a:lumMod val="75000"/>
                            </a:schemeClr>
                          </a:solidFill>
                        </a:rPr>
                        <a:t> </a:t>
                      </a:r>
                      <a14:m>
                        <m:oMath xmlns:m="http://schemas.openxmlformats.org/officeDocument/2006/math">
                          <m:f>
                            <m:fPr>
                              <m:ctrlPr>
                                <a:rPr lang="vi-VN" sz="240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15 :3</m:t>
                              </m:r>
                            </m:num>
                            <m:den>
                              <m:r>
                                <a:rPr lang="vi-VN" sz="2400" b="0" i="1" smtClean="0">
                                  <a:solidFill>
                                    <a:schemeClr val="accent6">
                                      <a:lumMod val="75000"/>
                                    </a:schemeClr>
                                  </a:solidFill>
                                  <a:latin typeface="Cambria Math"/>
                                </a:rPr>
                                <m:t>18 :3 </m:t>
                              </m:r>
                            </m:den>
                          </m:f>
                          <m:r>
                            <a:rPr lang="vi-VN" sz="2400" b="0" i="1" smtClean="0">
                              <a:solidFill>
                                <a:schemeClr val="accent6">
                                  <a:lumMod val="75000"/>
                                </a:schemeClr>
                              </a:solidFill>
                              <a:latin typeface="Cambria Math"/>
                            </a:rPr>
                            <m:t>= </m:t>
                          </m:r>
                          <m:f>
                            <m:fPr>
                              <m:ctrlPr>
                                <a:rPr lang="vi-VN" sz="2400" b="0" i="1" smtClean="0">
                                  <a:solidFill>
                                    <a:schemeClr val="accent6">
                                      <a:lumMod val="75000"/>
                                    </a:schemeClr>
                                  </a:solidFill>
                                  <a:latin typeface="Cambria Math"/>
                                </a:rPr>
                              </m:ctrlPr>
                            </m:fPr>
                            <m:num>
                              <m:r>
                                <a:rPr lang="vi-VN" sz="2400" b="0" i="1" smtClean="0">
                                  <a:solidFill>
                                    <a:schemeClr val="accent6">
                                      <a:lumMod val="75000"/>
                                    </a:schemeClr>
                                  </a:solidFill>
                                  <a:latin typeface="Cambria Math"/>
                                </a:rPr>
                                <m:t>5</m:t>
                              </m:r>
                            </m:num>
                            <m:den>
                              <m:r>
                                <a:rPr lang="vi-VN" sz="2400" b="0" i="1" smtClean="0">
                                  <a:solidFill>
                                    <a:schemeClr val="accent6">
                                      <a:lumMod val="75000"/>
                                    </a:schemeClr>
                                  </a:solidFill>
                                  <a:latin typeface="Cambria Math"/>
                                </a:rPr>
                                <m:t>6</m:t>
                              </m:r>
                            </m:den>
                          </m:f>
                        </m:oMath>
                      </a14:m>
                      <a:endParaRPr lang="vi-VN" sz="2400" dirty="0">
                        <a:solidFill>
                          <a:schemeClr val="accent6">
                            <a:lumMod val="75000"/>
                          </a:schemeClr>
                        </a:solidFill>
                      </a:endParaRPr>
                    </a:p>
                  </p:txBody>
                </p:sp>
              </mc:Choice>
              <mc:Fallback xmlns="">
                <p:sp>
                  <p:nvSpPr>
                    <p:cNvPr id="27" name="TextBox 26"/>
                    <p:cNvSpPr txBox="1">
                      <a:spLocks noRot="1" noChangeAspect="1" noMove="1" noResize="1" noEditPoints="1" noAdjustHandles="1" noChangeArrowheads="1" noChangeShapeType="1" noTextEdit="1"/>
                    </p:cNvSpPr>
                    <p:nvPr/>
                  </p:nvSpPr>
                  <p:spPr>
                    <a:xfrm>
                      <a:off x="184031" y="5218804"/>
                      <a:ext cx="2191726" cy="622414"/>
                    </a:xfrm>
                    <a:prstGeom prst="rect">
                      <a:avLst/>
                    </a:prstGeom>
                    <a:blipFill rotWithShape="1">
                      <a:blip r:embed="rId11"/>
                      <a:stretch>
                        <a:fillRect b="-1961"/>
                      </a:stretch>
                    </a:blipFill>
                  </p:spPr>
                  <p:txBody>
                    <a:bodyPr/>
                    <a:lstStyle/>
                    <a:p>
                      <a:r>
                        <a:rPr lang="vi-VN">
                          <a:noFill/>
                        </a:rPr>
                        <a:t> </a:t>
                      </a:r>
                    </a:p>
                  </p:txBody>
                </p:sp>
              </mc:Fallback>
            </mc:AlternateContent>
          </p:grpSp>
          <mc:AlternateContent xmlns:mc="http://schemas.openxmlformats.org/markup-compatibility/2006" xmlns:a14="http://schemas.microsoft.com/office/drawing/2010/main">
            <mc:Choice Requires="a14">
              <p:sp>
                <p:nvSpPr>
                  <p:cNvPr id="29" name="TextBox 28"/>
                  <p:cNvSpPr txBox="1"/>
                  <p:nvPr/>
                </p:nvSpPr>
                <p:spPr>
                  <a:xfrm>
                    <a:off x="7120900" y="4373432"/>
                    <a:ext cx="648072" cy="675698"/>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000" i="1" smtClean="0">
                                  <a:solidFill>
                                    <a:schemeClr val="accent6">
                                      <a:lumMod val="75000"/>
                                    </a:schemeClr>
                                  </a:solidFill>
                                  <a:latin typeface="Cambria Math"/>
                                </a:rPr>
                              </m:ctrlPr>
                            </m:fPr>
                            <m:num>
                              <m:r>
                                <a:rPr lang="vi-VN" sz="2000" b="0" i="1" smtClean="0">
                                  <a:solidFill>
                                    <a:schemeClr val="accent6">
                                      <a:lumMod val="75000"/>
                                    </a:schemeClr>
                                  </a:solidFill>
                                  <a:latin typeface="Cambria Math"/>
                                </a:rPr>
                                <m:t>15</m:t>
                              </m:r>
                            </m:num>
                            <m:den>
                              <m:r>
                                <a:rPr lang="vi-VN" sz="2000" b="0" i="1" smtClean="0">
                                  <a:solidFill>
                                    <a:schemeClr val="accent6">
                                      <a:lumMod val="75000"/>
                                    </a:schemeClr>
                                  </a:solidFill>
                                  <a:latin typeface="Cambria Math"/>
                                </a:rPr>
                                <m:t>27</m:t>
                              </m:r>
                            </m:den>
                          </m:f>
                        </m:oMath>
                      </m:oMathPara>
                    </a14:m>
                    <a:endParaRPr lang="vi-VN" sz="2000" dirty="0">
                      <a:solidFill>
                        <a:schemeClr val="accent6">
                          <a:lumMod val="75000"/>
                        </a:schemeClr>
                      </a:solidFill>
                    </a:endParaRPr>
                  </a:p>
                </p:txBody>
              </p:sp>
            </mc:Choice>
            <mc:Fallback xmlns="">
              <p:sp>
                <p:nvSpPr>
                  <p:cNvPr id="29" name="TextBox 28"/>
                  <p:cNvSpPr txBox="1">
                    <a:spLocks noRot="1" noChangeAspect="1" noMove="1" noResize="1" noEditPoints="1" noAdjustHandles="1" noChangeArrowheads="1" noChangeShapeType="1" noTextEdit="1"/>
                  </p:cNvSpPr>
                  <p:nvPr/>
                </p:nvSpPr>
                <p:spPr>
                  <a:xfrm>
                    <a:off x="7120900" y="4373432"/>
                    <a:ext cx="648072" cy="675698"/>
                  </a:xfrm>
                  <a:prstGeom prst="rect">
                    <a:avLst/>
                  </a:prstGeom>
                  <a:blipFill rotWithShape="1">
                    <a:blip r:embed="rId12"/>
                    <a:stretch>
                      <a:fillRect/>
                    </a:stretch>
                  </a:blipFill>
                </p:spPr>
                <p:txBody>
                  <a:bodyPr/>
                  <a:lstStyle/>
                  <a:p>
                    <a:r>
                      <a:rPr lang="vi-VN">
                        <a:noFill/>
                      </a:rPr>
                      <a:t> </a:t>
                    </a:r>
                  </a:p>
                </p:txBody>
              </p:sp>
            </mc:Fallback>
          </mc:AlternateContent>
        </p:grpSp>
        <p:sp>
          <p:nvSpPr>
            <p:cNvPr id="31" name="TextBox 30"/>
            <p:cNvSpPr txBox="1"/>
            <p:nvPr/>
          </p:nvSpPr>
          <p:spPr>
            <a:xfrm>
              <a:off x="184031" y="4106412"/>
              <a:ext cx="2898429" cy="553998"/>
            </a:xfrm>
            <a:prstGeom prst="rect">
              <a:avLst/>
            </a:prstGeom>
            <a:noFill/>
          </p:spPr>
          <p:txBody>
            <a:bodyPr wrap="square" rtlCol="0">
              <a:spAutoFit/>
            </a:bodyPr>
            <a:lstStyle/>
            <a:p>
              <a:r>
                <a:rPr lang="vi-VN" sz="3000" u="sng" dirty="0" smtClean="0">
                  <a:solidFill>
                    <a:schemeClr val="accent6">
                      <a:lumMod val="75000"/>
                    </a:schemeClr>
                  </a:solidFill>
                  <a:latin typeface="+mj-lt"/>
                </a:rPr>
                <a:t>Đáp án </a:t>
              </a:r>
              <a:endParaRPr lang="vi-VN" sz="3000" u="sng" dirty="0">
                <a:solidFill>
                  <a:schemeClr val="accent6">
                    <a:lumMod val="75000"/>
                  </a:schemeClr>
                </a:solidFill>
                <a:latin typeface="+mj-lt"/>
              </a:endParaRPr>
            </a:p>
          </p:txBody>
        </p:sp>
      </p:grpSp>
    </p:spTree>
    <p:extLst>
      <p:ext uri="{BB962C8B-B14F-4D97-AF65-F5344CB8AC3E}">
        <p14:creationId xmlns:p14="http://schemas.microsoft.com/office/powerpoint/2010/main" val="24039209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1"/>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06746" y="188640"/>
            <a:ext cx="8929750" cy="1606627"/>
            <a:chOff x="-5869160" y="404664"/>
            <a:chExt cx="9144000" cy="1606627"/>
          </a:xfrm>
        </p:grpSpPr>
        <p:sp>
          <p:nvSpPr>
            <p:cNvPr id="5" name="Rounded Rectangle 4"/>
            <p:cNvSpPr/>
            <p:nvPr/>
          </p:nvSpPr>
          <p:spPr>
            <a:xfrm>
              <a:off x="-5869160" y="427115"/>
              <a:ext cx="9144000" cy="15841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sp>
          <p:nvSpPr>
            <p:cNvPr id="6" name="TextBox 5"/>
            <p:cNvSpPr txBox="1"/>
            <p:nvPr/>
          </p:nvSpPr>
          <p:spPr>
            <a:xfrm>
              <a:off x="-5689648" y="404664"/>
              <a:ext cx="8784976" cy="1477328"/>
            </a:xfrm>
            <a:prstGeom prst="rect">
              <a:avLst/>
            </a:prstGeom>
            <a:noFill/>
          </p:spPr>
          <p:txBody>
            <a:bodyPr wrap="square" rtlCol="0">
              <a:spAutoFit/>
            </a:bodyPr>
            <a:lstStyle/>
            <a:p>
              <a:r>
                <a:rPr lang="en-US" sz="3000" u="sng" dirty="0" err="1" smtClean="0">
                  <a:solidFill>
                    <a:srgbClr val="FF0000"/>
                  </a:solidFill>
                  <a:latin typeface="Times New Roman" pitchFamily="18" charset="0"/>
                  <a:cs typeface="Times New Roman" pitchFamily="18" charset="0"/>
                </a:rPr>
                <a:t>Bài</a:t>
              </a:r>
              <a:r>
                <a:rPr lang="en-US" sz="3000" u="sng" dirty="0" smtClean="0">
                  <a:solidFill>
                    <a:srgbClr val="FF0000"/>
                  </a:solidFill>
                  <a:latin typeface="Times New Roman" pitchFamily="18" charset="0"/>
                  <a:cs typeface="Times New Roman" pitchFamily="18" charset="0"/>
                </a:rPr>
                <a:t> 1</a:t>
              </a:r>
              <a:r>
                <a:rPr lang="en-US" sz="3000" dirty="0" smtClean="0">
                  <a:latin typeface="Times New Roman" pitchFamily="18" charset="0"/>
                  <a:cs typeface="Times New Roman" pitchFamily="18" charset="0"/>
                </a:rPr>
                <a:t> </a:t>
              </a:r>
              <a:r>
                <a:rPr lang="en-US" sz="3000" dirty="0" smtClean="0">
                  <a:solidFill>
                    <a:schemeClr val="bg1"/>
                  </a:solidFill>
                  <a:latin typeface="Times New Roman" pitchFamily="18" charset="0"/>
                  <a:cs typeface="Times New Roman" pitchFamily="18" charset="0"/>
                </a:rPr>
                <a:t>: </a:t>
              </a:r>
              <a:r>
                <a:rPr lang="vi-VN" sz="3000" dirty="0">
                  <a:solidFill>
                    <a:schemeClr val="bg1"/>
                  </a:solidFill>
                  <a:latin typeface="Times New Roman" pitchFamily="18" charset="0"/>
                  <a:cs typeface="Times New Roman" pitchFamily="18" charset="0"/>
                </a:rPr>
                <a:t>Trong mỗi bài tập dưới đây có kèm theo một số câu trả lời A, B, C, D (là đáp số, kết quả tính, ...). Hãy khoanh vào chữ đặt trước câu trả lời đúng:</a:t>
              </a:r>
            </a:p>
          </p:txBody>
        </p:sp>
      </p:grpSp>
      <p:sp>
        <p:nvSpPr>
          <p:cNvPr id="8" name="AutoShape 2" descr="\displaystyle{5\over 9}"/>
          <p:cNvSpPr>
            <a:spLocks noChangeAspect="1" noChangeArrowheads="1"/>
          </p:cNvSpPr>
          <p:nvPr/>
        </p:nvSpPr>
        <p:spPr bwMode="auto">
          <a:xfrm>
            <a:off x="763588" y="-182563"/>
            <a:ext cx="152400" cy="390526"/>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vi-VN"/>
          </a:p>
        </p:txBody>
      </p:sp>
      <p:sp>
        <p:nvSpPr>
          <p:cNvPr id="19" name="Rectangle 18"/>
          <p:cNvSpPr/>
          <p:nvPr/>
        </p:nvSpPr>
        <p:spPr>
          <a:xfrm>
            <a:off x="0" y="4653136"/>
            <a:ext cx="9144000" cy="1046440"/>
          </a:xfrm>
          <a:prstGeom prst="rect">
            <a:avLst/>
          </a:prstGeom>
        </p:spPr>
        <p:txBody>
          <a:bodyPr wrap="square">
            <a:spAutoFit/>
          </a:bodyPr>
          <a:lstStyle/>
          <a:p>
            <a:r>
              <a:rPr lang="vi-VN" sz="3200" u="sng" dirty="0" smtClean="0">
                <a:solidFill>
                  <a:schemeClr val="accent6">
                    <a:lumMod val="75000"/>
                  </a:schemeClr>
                </a:solidFill>
                <a:latin typeface="+mj-lt"/>
              </a:rPr>
              <a:t>Đáp án</a:t>
            </a:r>
          </a:p>
          <a:p>
            <a:r>
              <a:rPr lang="vi-VN" sz="3000" dirty="0">
                <a:solidFill>
                  <a:schemeClr val="accent6">
                    <a:lumMod val="75000"/>
                  </a:schemeClr>
                </a:solidFill>
                <a:latin typeface="+mj-lt"/>
              </a:rPr>
              <a:t>Phân số có tử số bé hơn mẫu số thì phân số đó bé hơn 1.</a:t>
            </a:r>
          </a:p>
        </p:txBody>
      </p:sp>
      <p:grpSp>
        <p:nvGrpSpPr>
          <p:cNvPr id="2" name="Group 1"/>
          <p:cNvGrpSpPr/>
          <p:nvPr/>
        </p:nvGrpSpPr>
        <p:grpSpPr>
          <a:xfrm>
            <a:off x="282052" y="1988840"/>
            <a:ext cx="8754444" cy="1979034"/>
            <a:chOff x="282052" y="1988840"/>
            <a:chExt cx="8754444" cy="1979034"/>
          </a:xfrm>
        </p:grpSpPr>
        <p:sp>
          <p:nvSpPr>
            <p:cNvPr id="7" name="Rectangle 1"/>
            <p:cNvSpPr>
              <a:spLocks noChangeArrowheads="1"/>
            </p:cNvSpPr>
            <p:nvPr/>
          </p:nvSpPr>
          <p:spPr bwMode="auto">
            <a:xfrm>
              <a:off x="282052" y="2132856"/>
              <a:ext cx="8754444" cy="10772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c. Phân số    ;     ;    ;      phân số nào bé</a:t>
              </a:r>
              <a:r>
                <a:rPr kumimoji="0" lang="vi-VN" sz="3200" b="0" i="0" u="none" strike="noStrike" cap="none" normalizeH="0" dirty="0" smtClean="0">
                  <a:ln>
                    <a:noFill/>
                  </a:ln>
                  <a:solidFill>
                    <a:schemeClr val="tx1"/>
                  </a:solidFill>
                  <a:effectLst/>
                  <a:latin typeface="+mj-lt"/>
                  <a:cs typeface="Arial" pitchFamily="34" charset="0"/>
                </a:rPr>
                <a:t> hơn 1 </a:t>
              </a:r>
              <a:r>
                <a:rPr kumimoji="0" lang="vi-VN" sz="3200" b="0" i="0" u="none" strike="noStrike" cap="none" normalizeH="0" baseline="0" dirty="0" smtClean="0">
                  <a:ln>
                    <a:noFill/>
                  </a:ln>
                  <a:solidFill>
                    <a:schemeClr val="tx1"/>
                  </a:solidFill>
                  <a:effectLst/>
                  <a:latin typeface="+mj-lt"/>
                  <a:cs typeface="Arial" pitchFamily="34" charset="0"/>
                </a:rPr>
                <a:t>:</a:t>
              </a:r>
            </a:p>
            <a:p>
              <a:pPr marL="0" marR="0" lvl="0" indent="0" algn="just" defTabSz="914400" rtl="0" eaLnBrk="1" fontAlgn="base" latinLnBrk="0" hangingPunct="1">
                <a:lnSpc>
                  <a:spcPct val="100000"/>
                </a:lnSpc>
                <a:spcBef>
                  <a:spcPct val="0"/>
                </a:spcBef>
                <a:spcAft>
                  <a:spcPct val="0"/>
                </a:spcAft>
                <a:buClrTx/>
                <a:buSzTx/>
                <a:buFontTx/>
                <a:buNone/>
                <a:tabLst/>
              </a:pPr>
              <a:r>
                <a:rPr kumimoji="0" lang="vi-VN" sz="3200" b="0" i="0" u="none" strike="noStrike" cap="none" normalizeH="0" baseline="0" dirty="0" smtClean="0">
                  <a:ln>
                    <a:noFill/>
                  </a:ln>
                  <a:solidFill>
                    <a:schemeClr val="tx1"/>
                  </a:solidFill>
                  <a:effectLst/>
                  <a:latin typeface="+mj-lt"/>
                  <a:cs typeface="Arial" pitchFamily="34" charset="0"/>
                </a:rPr>
                <a:t> </a:t>
              </a:r>
            </a:p>
          </p:txBody>
        </p:sp>
        <mc:AlternateContent xmlns:mc="http://schemas.openxmlformats.org/markup-compatibility/2006" xmlns:a14="http://schemas.microsoft.com/office/drawing/2010/main">
          <mc:Choice Requires="a14">
            <p:sp>
              <p:nvSpPr>
                <p:cNvPr id="11" name="TextBox 10"/>
                <p:cNvSpPr txBox="1"/>
                <p:nvPr/>
              </p:nvSpPr>
              <p:spPr>
                <a:xfrm>
                  <a:off x="3082460" y="3066089"/>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11" name="TextBox 10"/>
                <p:cNvSpPr txBox="1">
                  <a:spLocks noRot="1" noChangeAspect="1" noMove="1" noResize="1" noEditPoints="1" noAdjustHandles="1" noChangeArrowheads="1" noChangeShapeType="1" noTextEdit="1"/>
                </p:cNvSpPr>
                <p:nvPr/>
              </p:nvSpPr>
              <p:spPr>
                <a:xfrm>
                  <a:off x="3082460" y="3066089"/>
                  <a:ext cx="648072" cy="901785"/>
                </a:xfrm>
                <a:prstGeom prst="rect">
                  <a:avLst/>
                </a:prstGeom>
                <a:blipFill rotWithShape="1">
                  <a:blip r:embed="rId2"/>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2" name="TextBox 11"/>
                <p:cNvSpPr txBox="1"/>
                <p:nvPr/>
              </p:nvSpPr>
              <p:spPr>
                <a:xfrm>
                  <a:off x="53640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12" name="TextBox 11"/>
                <p:cNvSpPr txBox="1">
                  <a:spLocks noRot="1" noChangeAspect="1" noMove="1" noResize="1" noEditPoints="1" noAdjustHandles="1" noChangeArrowheads="1" noChangeShapeType="1" noTextEdit="1"/>
                </p:cNvSpPr>
                <p:nvPr/>
              </p:nvSpPr>
              <p:spPr>
                <a:xfrm>
                  <a:off x="5364088" y="3066089"/>
                  <a:ext cx="648072" cy="900246"/>
                </a:xfrm>
                <a:prstGeom prst="rect">
                  <a:avLst/>
                </a:prstGeom>
                <a:blipFill rotWithShape="1">
                  <a:blip r:embed="rId3"/>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3" name="TextBox 12"/>
                <p:cNvSpPr txBox="1"/>
                <p:nvPr/>
              </p:nvSpPr>
              <p:spPr>
                <a:xfrm>
                  <a:off x="779783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13" name="TextBox 12"/>
                <p:cNvSpPr txBox="1">
                  <a:spLocks noRot="1" noChangeAspect="1" noMove="1" noResize="1" noEditPoints="1" noAdjustHandles="1" noChangeArrowheads="1" noChangeShapeType="1" noTextEdit="1"/>
                </p:cNvSpPr>
                <p:nvPr/>
              </p:nvSpPr>
              <p:spPr>
                <a:xfrm>
                  <a:off x="7797838" y="3066089"/>
                  <a:ext cx="648072" cy="900246"/>
                </a:xfrm>
                <a:prstGeom prst="rect">
                  <a:avLst/>
                </a:prstGeom>
                <a:blipFill rotWithShape="1">
                  <a:blip r:embed="rId4"/>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14" name="TextBox 13"/>
                <p:cNvSpPr txBox="1"/>
                <p:nvPr/>
              </p:nvSpPr>
              <p:spPr>
                <a:xfrm>
                  <a:off x="839788" y="3066089"/>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14" name="TextBox 13"/>
                <p:cNvSpPr txBox="1">
                  <a:spLocks noRot="1" noChangeAspect="1" noMove="1" noResize="1" noEditPoints="1" noAdjustHandles="1" noChangeArrowheads="1" noChangeShapeType="1" noTextEdit="1"/>
                </p:cNvSpPr>
                <p:nvPr/>
              </p:nvSpPr>
              <p:spPr>
                <a:xfrm>
                  <a:off x="839788" y="3066089"/>
                  <a:ext cx="648072" cy="900246"/>
                </a:xfrm>
                <a:prstGeom prst="rect">
                  <a:avLst/>
                </a:prstGeom>
                <a:blipFill rotWithShape="1">
                  <a:blip r:embed="rId5"/>
                  <a:stretch>
                    <a:fillRect/>
                  </a:stretch>
                </a:blipFill>
              </p:spPr>
              <p:txBody>
                <a:bodyPr/>
                <a:lstStyle/>
                <a:p>
                  <a:r>
                    <a:rPr lang="vi-VN">
                      <a:noFill/>
                    </a:rPr>
                    <a:t> </a:t>
                  </a:r>
                </a:p>
              </p:txBody>
            </p:sp>
          </mc:Fallback>
        </mc:AlternateContent>
        <p:sp>
          <p:nvSpPr>
            <p:cNvPr id="15" name="TextBox 14"/>
            <p:cNvSpPr txBox="1"/>
            <p:nvPr/>
          </p:nvSpPr>
          <p:spPr>
            <a:xfrm>
              <a:off x="550185" y="3350910"/>
              <a:ext cx="426806" cy="369332"/>
            </a:xfrm>
            <a:prstGeom prst="rect">
              <a:avLst/>
            </a:prstGeom>
            <a:noFill/>
          </p:spPr>
          <p:txBody>
            <a:bodyPr wrap="square" rtlCol="0">
              <a:spAutoFit/>
            </a:bodyPr>
            <a:lstStyle/>
            <a:p>
              <a:r>
                <a:rPr lang="vi-VN" dirty="0" smtClean="0"/>
                <a:t>A.</a:t>
              </a:r>
              <a:endParaRPr lang="vi-VN" dirty="0"/>
            </a:p>
          </p:txBody>
        </p:sp>
        <p:sp>
          <p:nvSpPr>
            <p:cNvPr id="16" name="TextBox 15"/>
            <p:cNvSpPr txBox="1"/>
            <p:nvPr/>
          </p:nvSpPr>
          <p:spPr>
            <a:xfrm>
              <a:off x="2843808" y="3284984"/>
              <a:ext cx="609009" cy="369332"/>
            </a:xfrm>
            <a:prstGeom prst="rect">
              <a:avLst/>
            </a:prstGeom>
            <a:noFill/>
          </p:spPr>
          <p:txBody>
            <a:bodyPr wrap="square" rtlCol="0">
              <a:spAutoFit/>
            </a:bodyPr>
            <a:lstStyle/>
            <a:p>
              <a:r>
                <a:rPr lang="vi-VN" dirty="0" smtClean="0"/>
                <a:t>B.</a:t>
              </a:r>
              <a:endParaRPr lang="vi-VN" dirty="0"/>
            </a:p>
          </p:txBody>
        </p:sp>
        <p:sp>
          <p:nvSpPr>
            <p:cNvPr id="17" name="TextBox 16"/>
            <p:cNvSpPr txBox="1"/>
            <p:nvPr/>
          </p:nvSpPr>
          <p:spPr>
            <a:xfrm>
              <a:off x="5109429" y="3284984"/>
              <a:ext cx="594320" cy="369332"/>
            </a:xfrm>
            <a:prstGeom prst="rect">
              <a:avLst/>
            </a:prstGeom>
            <a:noFill/>
          </p:spPr>
          <p:txBody>
            <a:bodyPr wrap="square" rtlCol="0">
              <a:spAutoFit/>
            </a:bodyPr>
            <a:lstStyle/>
            <a:p>
              <a:r>
                <a:rPr lang="vi-VN" dirty="0" smtClean="0"/>
                <a:t>C.</a:t>
              </a:r>
              <a:endParaRPr lang="vi-VN" dirty="0"/>
            </a:p>
          </p:txBody>
        </p:sp>
        <p:sp>
          <p:nvSpPr>
            <p:cNvPr id="18" name="TextBox 17"/>
            <p:cNvSpPr txBox="1"/>
            <p:nvPr/>
          </p:nvSpPr>
          <p:spPr>
            <a:xfrm>
              <a:off x="7500678" y="3322447"/>
              <a:ext cx="594320" cy="369332"/>
            </a:xfrm>
            <a:prstGeom prst="rect">
              <a:avLst/>
            </a:prstGeom>
            <a:noFill/>
          </p:spPr>
          <p:txBody>
            <a:bodyPr wrap="square" rtlCol="0">
              <a:spAutoFit/>
            </a:bodyPr>
            <a:lstStyle/>
            <a:p>
              <a:r>
                <a:rPr lang="vi-VN" dirty="0" smtClean="0"/>
                <a:t>D.</a:t>
              </a:r>
              <a:endParaRPr lang="vi-VN" dirty="0"/>
            </a:p>
          </p:txBody>
        </p:sp>
        <mc:AlternateContent xmlns:mc="http://schemas.openxmlformats.org/markup-compatibility/2006" xmlns:a14="http://schemas.microsoft.com/office/drawing/2010/main">
          <mc:Choice Requires="a14">
            <p:sp>
              <p:nvSpPr>
                <p:cNvPr id="20" name="TextBox 19"/>
                <p:cNvSpPr txBox="1"/>
                <p:nvPr/>
              </p:nvSpPr>
              <p:spPr>
                <a:xfrm>
                  <a:off x="2051720" y="1988840"/>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8</m:t>
                            </m:r>
                          </m:den>
                        </m:f>
                      </m:oMath>
                    </m:oMathPara>
                  </a14:m>
                  <a:endParaRPr lang="vi-VN" sz="2800" dirty="0"/>
                </a:p>
              </p:txBody>
            </p:sp>
          </mc:Choice>
          <mc:Fallback xmlns="">
            <p:sp>
              <p:nvSpPr>
                <p:cNvPr id="20" name="TextBox 19"/>
                <p:cNvSpPr txBox="1">
                  <a:spLocks noRot="1" noChangeAspect="1" noMove="1" noResize="1" noEditPoints="1" noAdjustHandles="1" noChangeArrowheads="1" noChangeShapeType="1" noTextEdit="1"/>
                </p:cNvSpPr>
                <p:nvPr/>
              </p:nvSpPr>
              <p:spPr>
                <a:xfrm>
                  <a:off x="2051720" y="1988840"/>
                  <a:ext cx="648072" cy="900246"/>
                </a:xfrm>
                <a:prstGeom prst="rect">
                  <a:avLst/>
                </a:prstGeom>
                <a:blipFill rotWithShape="1">
                  <a:blip r:embed="rId6"/>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1" name="TextBox 20"/>
                <p:cNvSpPr txBox="1"/>
                <p:nvPr/>
              </p:nvSpPr>
              <p:spPr>
                <a:xfrm>
                  <a:off x="2623419" y="1988840"/>
                  <a:ext cx="648072" cy="901785"/>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9</m:t>
                            </m:r>
                          </m:num>
                          <m:den>
                            <m:r>
                              <a:rPr lang="vi-VN" sz="2800" b="0" i="1" smtClean="0">
                                <a:latin typeface="Cambria Math"/>
                              </a:rPr>
                              <m:t>9</m:t>
                            </m:r>
                          </m:den>
                        </m:f>
                      </m:oMath>
                    </m:oMathPara>
                  </a14:m>
                  <a:endParaRPr lang="vi-VN" sz="2800" dirty="0"/>
                </a:p>
              </p:txBody>
            </p:sp>
          </mc:Choice>
          <mc:Fallback xmlns="">
            <p:sp>
              <p:nvSpPr>
                <p:cNvPr id="21" name="TextBox 20"/>
                <p:cNvSpPr txBox="1">
                  <a:spLocks noRot="1" noChangeAspect="1" noMove="1" noResize="1" noEditPoints="1" noAdjustHandles="1" noChangeArrowheads="1" noChangeShapeType="1" noTextEdit="1"/>
                </p:cNvSpPr>
                <p:nvPr/>
              </p:nvSpPr>
              <p:spPr>
                <a:xfrm>
                  <a:off x="2623419" y="1988840"/>
                  <a:ext cx="648072" cy="901785"/>
                </a:xfrm>
                <a:prstGeom prst="rect">
                  <a:avLst/>
                </a:prstGeom>
                <a:blipFill rotWithShape="1">
                  <a:blip r:embed="rId7"/>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2" name="TextBox 21"/>
                <p:cNvSpPr txBox="1"/>
                <p:nvPr/>
              </p:nvSpPr>
              <p:spPr>
                <a:xfrm>
                  <a:off x="3131840"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8</m:t>
                            </m:r>
                          </m:den>
                        </m:f>
                      </m:oMath>
                    </m:oMathPara>
                  </a14:m>
                  <a:endParaRPr lang="vi-VN" sz="2800" dirty="0"/>
                </a:p>
              </p:txBody>
            </p:sp>
          </mc:Choice>
          <mc:Fallback xmlns="">
            <p:sp>
              <p:nvSpPr>
                <p:cNvPr id="22" name="TextBox 21"/>
                <p:cNvSpPr txBox="1">
                  <a:spLocks noRot="1" noChangeAspect="1" noMove="1" noResize="1" noEditPoints="1" noAdjustHandles="1" noChangeArrowheads="1" noChangeShapeType="1" noTextEdit="1"/>
                </p:cNvSpPr>
                <p:nvPr/>
              </p:nvSpPr>
              <p:spPr>
                <a:xfrm>
                  <a:off x="3131840" y="1994314"/>
                  <a:ext cx="648072" cy="900246"/>
                </a:xfrm>
                <a:prstGeom prst="rect">
                  <a:avLst/>
                </a:prstGeom>
                <a:blipFill rotWithShape="1">
                  <a:blip r:embed="rId8"/>
                  <a:stretch>
                    <a:fillRect/>
                  </a:stretch>
                </a:blipFill>
              </p:spPr>
              <p:txBody>
                <a:bodyPr/>
                <a:lstStyle/>
                <a:p>
                  <a:r>
                    <a:rPr lang="vi-VN">
                      <a:noFill/>
                    </a:rPr>
                    <a:t> </a:t>
                  </a:r>
                </a:p>
              </p:txBody>
            </p:sp>
          </mc:Fallback>
        </mc:AlternateContent>
        <mc:AlternateContent xmlns:mc="http://schemas.openxmlformats.org/markup-compatibility/2006" xmlns:a14="http://schemas.microsoft.com/office/drawing/2010/main">
          <mc:Choice Requires="a14">
            <p:sp>
              <p:nvSpPr>
                <p:cNvPr id="23" name="TextBox 22"/>
                <p:cNvSpPr txBox="1"/>
                <p:nvPr/>
              </p:nvSpPr>
              <p:spPr>
                <a:xfrm>
                  <a:off x="3707904" y="1994314"/>
                  <a:ext cx="648072" cy="900246"/>
                </a:xfrm>
                <a:prstGeom prst="rect">
                  <a:avLst/>
                </a:prstGeom>
                <a:noFill/>
              </p:spPr>
              <p:txBody>
                <a:bodyPr wrap="square" rtlCol="0">
                  <a:spAutoFit/>
                </a:bodyPr>
                <a:lstStyle/>
                <a:p>
                  <a:pPr/>
                  <a14:m>
                    <m:oMathPara xmlns:m="http://schemas.openxmlformats.org/officeDocument/2006/math">
                      <m:oMathParaPr>
                        <m:jc m:val="centerGroup"/>
                      </m:oMathParaPr>
                      <m:oMath xmlns:m="http://schemas.openxmlformats.org/officeDocument/2006/math">
                        <m:f>
                          <m:fPr>
                            <m:ctrlPr>
                              <a:rPr lang="vi-VN" sz="2800" i="1" smtClean="0">
                                <a:latin typeface="Cambria Math"/>
                              </a:rPr>
                            </m:ctrlPr>
                          </m:fPr>
                          <m:num>
                            <m:r>
                              <a:rPr lang="vi-VN" sz="2800" b="0" i="1" smtClean="0">
                                <a:latin typeface="Cambria Math"/>
                              </a:rPr>
                              <m:t>8</m:t>
                            </m:r>
                          </m:num>
                          <m:den>
                            <m:r>
                              <a:rPr lang="vi-VN" sz="2800" b="0" i="1" smtClean="0">
                                <a:latin typeface="Cambria Math"/>
                              </a:rPr>
                              <m:t>9</m:t>
                            </m:r>
                          </m:den>
                        </m:f>
                      </m:oMath>
                    </m:oMathPara>
                  </a14:m>
                  <a:endParaRPr lang="vi-VN" sz="2800" dirty="0"/>
                </a:p>
              </p:txBody>
            </p:sp>
          </mc:Choice>
          <mc:Fallback xmlns="">
            <p:sp>
              <p:nvSpPr>
                <p:cNvPr id="23" name="TextBox 22"/>
                <p:cNvSpPr txBox="1">
                  <a:spLocks noRot="1" noChangeAspect="1" noMove="1" noResize="1" noEditPoints="1" noAdjustHandles="1" noChangeArrowheads="1" noChangeShapeType="1" noTextEdit="1"/>
                </p:cNvSpPr>
                <p:nvPr/>
              </p:nvSpPr>
              <p:spPr>
                <a:xfrm>
                  <a:off x="3707904" y="1994314"/>
                  <a:ext cx="648072" cy="900246"/>
                </a:xfrm>
                <a:prstGeom prst="rect">
                  <a:avLst/>
                </a:prstGeom>
                <a:blipFill rotWithShape="1">
                  <a:blip r:embed="rId9"/>
                  <a:stretch>
                    <a:fillRect/>
                  </a:stretch>
                </a:blipFill>
              </p:spPr>
              <p:txBody>
                <a:bodyPr/>
                <a:lstStyle/>
                <a:p>
                  <a:r>
                    <a:rPr lang="vi-VN">
                      <a:noFill/>
                    </a:rPr>
                    <a:t> </a:t>
                  </a:r>
                </a:p>
              </p:txBody>
            </p:sp>
          </mc:Fallback>
        </mc:AlternateContent>
      </p:grpSp>
      <p:sp>
        <p:nvSpPr>
          <p:cNvPr id="25" name="Oval 24"/>
          <p:cNvSpPr/>
          <p:nvPr/>
        </p:nvSpPr>
        <p:spPr>
          <a:xfrm>
            <a:off x="7435636" y="3305138"/>
            <a:ext cx="502282" cy="5040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dirty="0">
                <a:latin typeface="Times New Roman" pitchFamily="18" charset="0"/>
                <a:cs typeface="Times New Roman" pitchFamily="18" charset="0"/>
              </a:rPr>
              <a:t>D</a:t>
            </a:r>
            <a:endParaRPr lang="vi-VN" sz="3200" dirty="0"/>
          </a:p>
        </p:txBody>
      </p:sp>
    </p:spTree>
    <p:extLst>
      <p:ext uri="{BB962C8B-B14F-4D97-AF65-F5344CB8AC3E}">
        <p14:creationId xmlns:p14="http://schemas.microsoft.com/office/powerpoint/2010/main" val="20689775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5"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9"/>
          <p:cNvSpPr>
            <a:spLocks noChangeArrowheads="1"/>
          </p:cNvSpPr>
          <p:nvPr/>
        </p:nvSpPr>
        <p:spPr bwMode="auto">
          <a:xfrm>
            <a:off x="683568" y="228600"/>
            <a:ext cx="2438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b="1" u="sng" dirty="0" err="1" smtClean="0">
                <a:solidFill>
                  <a:srgbClr val="FF0000"/>
                </a:solidFill>
                <a:latin typeface="Times New Roman" pitchFamily="18" charset="0"/>
                <a:cs typeface="Times New Roman" pitchFamily="18" charset="0"/>
              </a:rPr>
              <a:t>Bài</a:t>
            </a:r>
            <a:r>
              <a:rPr lang="en-US" sz="2400" b="1" u="sng" dirty="0" smtClean="0">
                <a:solidFill>
                  <a:srgbClr val="FF0000"/>
                </a:solidFill>
                <a:latin typeface="Times New Roman" pitchFamily="18" charset="0"/>
                <a:cs typeface="Times New Roman" pitchFamily="18" charset="0"/>
              </a:rPr>
              <a:t> 2</a:t>
            </a:r>
            <a:r>
              <a:rPr lang="en-US" sz="2400" b="1" dirty="0" smtClean="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Đặt</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rồi</a:t>
            </a:r>
            <a:r>
              <a:rPr lang="en-US" sz="2400" b="1" dirty="0">
                <a:solidFill>
                  <a:srgbClr val="FF0000"/>
                </a:solidFill>
                <a:latin typeface="Times New Roman" pitchFamily="18" charset="0"/>
                <a:cs typeface="Times New Roman" pitchFamily="18" charset="0"/>
              </a:rPr>
              <a:t> </a:t>
            </a:r>
            <a:r>
              <a:rPr lang="en-US" sz="2400" b="1" dirty="0" err="1">
                <a:solidFill>
                  <a:srgbClr val="FF0000"/>
                </a:solidFill>
                <a:latin typeface="Times New Roman" pitchFamily="18" charset="0"/>
                <a:cs typeface="Times New Roman" pitchFamily="18" charset="0"/>
              </a:rPr>
              <a:t>tính</a:t>
            </a:r>
            <a:endParaRPr lang="en-US" sz="2400" b="1" dirty="0">
              <a:solidFill>
                <a:srgbClr val="FF0000"/>
              </a:solidFill>
              <a:latin typeface="Times New Roman" pitchFamily="18" charset="0"/>
              <a:cs typeface="Times New Roman" pitchFamily="18" charset="0"/>
            </a:endParaRPr>
          </a:p>
        </p:txBody>
      </p:sp>
      <p:sp>
        <p:nvSpPr>
          <p:cNvPr id="9220" name="Rectangle 10"/>
          <p:cNvSpPr>
            <a:spLocks noChangeArrowheads="1"/>
          </p:cNvSpPr>
          <p:nvPr/>
        </p:nvSpPr>
        <p:spPr bwMode="auto">
          <a:xfrm>
            <a:off x="381000" y="914400"/>
            <a:ext cx="381000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marL="514350" indent="-514350">
              <a:buFontTx/>
              <a:buAutoNum type="alphaLcParenR"/>
            </a:pPr>
            <a:r>
              <a:rPr lang="en-US" sz="2400">
                <a:latin typeface="Times New Roman" pitchFamily="18" charset="0"/>
                <a:cs typeface="Times New Roman" pitchFamily="18" charset="0"/>
              </a:rPr>
              <a:t>53 867 + 49 608</a:t>
            </a:r>
          </a:p>
          <a:p>
            <a:pPr marL="514350" indent="-514350">
              <a:buFontTx/>
              <a:buAutoNum type="alphaLcParenR"/>
            </a:pPr>
            <a:r>
              <a:rPr lang="en-US" sz="2400">
                <a:latin typeface="Times New Roman" pitchFamily="18" charset="0"/>
                <a:cs typeface="Times New Roman" pitchFamily="18" charset="0"/>
              </a:rPr>
              <a:t>c) 864752 - 91846</a:t>
            </a:r>
          </a:p>
        </p:txBody>
      </p:sp>
      <p:sp>
        <p:nvSpPr>
          <p:cNvPr id="9221" name="Rectangle 11"/>
          <p:cNvSpPr>
            <a:spLocks noChangeArrowheads="1"/>
          </p:cNvSpPr>
          <p:nvPr/>
        </p:nvSpPr>
        <p:spPr bwMode="auto">
          <a:xfrm>
            <a:off x="4724400" y="914400"/>
            <a:ext cx="4705350"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r>
              <a:rPr lang="en-US" sz="2400">
                <a:latin typeface="Times New Roman" pitchFamily="18" charset="0"/>
                <a:cs typeface="Times New Roman" pitchFamily="18" charset="0"/>
              </a:rPr>
              <a:t>c) 482 x 307</a:t>
            </a:r>
          </a:p>
          <a:p>
            <a:r>
              <a:rPr lang="en-US" sz="2400">
                <a:latin typeface="Times New Roman" pitchFamily="18" charset="0"/>
                <a:cs typeface="Times New Roman" pitchFamily="18" charset="0"/>
              </a:rPr>
              <a:t>d) 18490 : 215</a:t>
            </a:r>
          </a:p>
        </p:txBody>
      </p:sp>
      <p:sp>
        <p:nvSpPr>
          <p:cNvPr id="31760" name="Rectangle 16"/>
          <p:cNvSpPr>
            <a:spLocks noChangeArrowheads="1"/>
          </p:cNvSpPr>
          <p:nvPr/>
        </p:nvSpPr>
        <p:spPr bwMode="auto">
          <a:xfrm>
            <a:off x="3352800" y="1828800"/>
            <a:ext cx="1447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u="sng" dirty="0" err="1">
                <a:solidFill>
                  <a:srgbClr val="000066"/>
                </a:solidFill>
                <a:latin typeface="Times New Roman" pitchFamily="18" charset="0"/>
                <a:cs typeface="Times New Roman" pitchFamily="18" charset="0"/>
              </a:rPr>
              <a:t>Bài</a:t>
            </a:r>
            <a:r>
              <a:rPr lang="en-US" sz="2400" u="sng" dirty="0">
                <a:solidFill>
                  <a:srgbClr val="000066"/>
                </a:solidFill>
                <a:latin typeface="Times New Roman" pitchFamily="18" charset="0"/>
                <a:cs typeface="Times New Roman" pitchFamily="18" charset="0"/>
              </a:rPr>
              <a:t> </a:t>
            </a:r>
            <a:r>
              <a:rPr lang="en-US" sz="2400" u="sng" dirty="0" err="1">
                <a:solidFill>
                  <a:srgbClr val="000066"/>
                </a:solidFill>
                <a:latin typeface="Times New Roman" pitchFamily="18" charset="0"/>
                <a:cs typeface="Times New Roman" pitchFamily="18" charset="0"/>
              </a:rPr>
              <a:t>làm</a:t>
            </a:r>
            <a:endParaRPr lang="en-US" sz="2400" u="sng" dirty="0">
              <a:solidFill>
                <a:srgbClr val="000066"/>
              </a:solidFill>
              <a:latin typeface="Times New Roman" pitchFamily="18" charset="0"/>
              <a:cs typeface="Times New Roman" pitchFamily="18" charset="0"/>
            </a:endParaRPr>
          </a:p>
        </p:txBody>
      </p:sp>
      <p:grpSp>
        <p:nvGrpSpPr>
          <p:cNvPr id="2" name="Group 28"/>
          <p:cNvGrpSpPr>
            <a:grpSpLocks/>
          </p:cNvGrpSpPr>
          <p:nvPr/>
        </p:nvGrpSpPr>
        <p:grpSpPr bwMode="auto">
          <a:xfrm>
            <a:off x="3586163" y="2514600"/>
            <a:ext cx="1524000" cy="1524000"/>
            <a:chOff x="720" y="2640"/>
            <a:chExt cx="960" cy="960"/>
          </a:xfrm>
        </p:grpSpPr>
        <p:sp>
          <p:nvSpPr>
            <p:cNvPr id="9242" name="Rectangle 12"/>
            <p:cNvSpPr>
              <a:spLocks noChangeArrowheads="1"/>
            </p:cNvSpPr>
            <p:nvPr/>
          </p:nvSpPr>
          <p:spPr bwMode="auto">
            <a:xfrm>
              <a:off x="720" y="2640"/>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864 752</a:t>
              </a:r>
            </a:p>
          </p:txBody>
        </p:sp>
        <p:sp>
          <p:nvSpPr>
            <p:cNvPr id="9243" name="Rectangle 13"/>
            <p:cNvSpPr>
              <a:spLocks noChangeArrowheads="1"/>
            </p:cNvSpPr>
            <p:nvPr/>
          </p:nvSpPr>
          <p:spPr bwMode="auto">
            <a:xfrm>
              <a:off x="768" y="2976"/>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91 846</a:t>
              </a:r>
            </a:p>
          </p:txBody>
        </p:sp>
        <p:sp>
          <p:nvSpPr>
            <p:cNvPr id="9244" name="Rectangle 17"/>
            <p:cNvSpPr>
              <a:spLocks noChangeArrowheads="1"/>
            </p:cNvSpPr>
            <p:nvPr/>
          </p:nvSpPr>
          <p:spPr bwMode="auto">
            <a:xfrm>
              <a:off x="720" y="3312"/>
              <a:ext cx="91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772 906</a:t>
              </a:r>
            </a:p>
          </p:txBody>
        </p:sp>
        <p:sp>
          <p:nvSpPr>
            <p:cNvPr id="9245" name="Line 20"/>
            <p:cNvSpPr>
              <a:spLocks noChangeShapeType="1"/>
            </p:cNvSpPr>
            <p:nvPr/>
          </p:nvSpPr>
          <p:spPr bwMode="auto">
            <a:xfrm>
              <a:off x="720" y="2976"/>
              <a:ext cx="9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46" name="Line 21"/>
            <p:cNvSpPr>
              <a:spLocks noChangeShapeType="1"/>
            </p:cNvSpPr>
            <p:nvPr/>
          </p:nvSpPr>
          <p:spPr bwMode="auto">
            <a:xfrm>
              <a:off x="768" y="3264"/>
              <a:ext cx="81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grpSp>
      <p:grpSp>
        <p:nvGrpSpPr>
          <p:cNvPr id="3" name="Group 32"/>
          <p:cNvGrpSpPr>
            <a:grpSpLocks/>
          </p:cNvGrpSpPr>
          <p:nvPr/>
        </p:nvGrpSpPr>
        <p:grpSpPr bwMode="auto">
          <a:xfrm>
            <a:off x="5638800" y="2438400"/>
            <a:ext cx="2133600" cy="1543050"/>
            <a:chOff x="3024" y="2676"/>
            <a:chExt cx="1344" cy="972"/>
          </a:xfrm>
        </p:grpSpPr>
        <p:sp>
          <p:nvSpPr>
            <p:cNvPr id="9235" name="Line 24"/>
            <p:cNvSpPr>
              <a:spLocks noChangeShapeType="1"/>
            </p:cNvSpPr>
            <p:nvPr/>
          </p:nvSpPr>
          <p:spPr bwMode="auto">
            <a:xfrm>
              <a:off x="3792" y="3024"/>
              <a:ext cx="576" cy="0"/>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6" name="Rectangle 14"/>
            <p:cNvSpPr>
              <a:spLocks noChangeArrowheads="1"/>
            </p:cNvSpPr>
            <p:nvPr/>
          </p:nvSpPr>
          <p:spPr bwMode="auto">
            <a:xfrm>
              <a:off x="3120" y="3024"/>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1 290</a:t>
              </a:r>
            </a:p>
          </p:txBody>
        </p:sp>
        <p:sp>
          <p:nvSpPr>
            <p:cNvPr id="9237" name="Rectangle 22"/>
            <p:cNvSpPr>
              <a:spLocks noChangeArrowheads="1"/>
            </p:cNvSpPr>
            <p:nvPr/>
          </p:nvSpPr>
          <p:spPr bwMode="auto">
            <a:xfrm>
              <a:off x="3024" y="2688"/>
              <a:ext cx="649"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18 490</a:t>
              </a:r>
            </a:p>
          </p:txBody>
        </p:sp>
        <p:sp>
          <p:nvSpPr>
            <p:cNvPr id="9238" name="Line 23"/>
            <p:cNvSpPr>
              <a:spLocks noChangeShapeType="1"/>
            </p:cNvSpPr>
            <p:nvPr/>
          </p:nvSpPr>
          <p:spPr bwMode="auto">
            <a:xfrm>
              <a:off x="3792" y="2784"/>
              <a:ext cx="0" cy="816"/>
            </a:xfrm>
            <a:prstGeom prst="line">
              <a:avLst/>
            </a:prstGeom>
            <a:noFill/>
            <a:ln w="28575">
              <a:solidFill>
                <a:srgbClr val="000080"/>
              </a:solidFill>
              <a:round/>
              <a:headEnd/>
              <a:tailEnd/>
            </a:ln>
            <a:extLst>
              <a:ext uri="{909E8E84-426E-40DD-AFC4-6F175D3DCCD1}">
                <a14:hiddenFill xmlns:a14="http://schemas.microsoft.com/office/drawing/2010/main">
                  <a:noFill/>
                </a14:hiddenFill>
              </a:ext>
            </a:extLst>
          </p:spPr>
          <p:txBody>
            <a:bodyPr/>
            <a:lstStyle/>
            <a:p>
              <a:endParaRPr lang="vi-VN"/>
            </a:p>
          </p:txBody>
        </p:sp>
        <p:sp>
          <p:nvSpPr>
            <p:cNvPr id="9239" name="Rectangle 25"/>
            <p:cNvSpPr>
              <a:spLocks noChangeArrowheads="1"/>
            </p:cNvSpPr>
            <p:nvPr/>
          </p:nvSpPr>
          <p:spPr bwMode="auto">
            <a:xfrm>
              <a:off x="3888" y="2676"/>
              <a:ext cx="407" cy="29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solidFill>
                    <a:srgbClr val="000066"/>
                  </a:solidFill>
                  <a:latin typeface="Times New Roman" pitchFamily="18" charset="0"/>
                  <a:cs typeface="Times New Roman" pitchFamily="18" charset="0"/>
                </a:rPr>
                <a:t>215</a:t>
              </a:r>
            </a:p>
          </p:txBody>
        </p:sp>
        <p:sp>
          <p:nvSpPr>
            <p:cNvPr id="9240" name="Rectangle 26"/>
            <p:cNvSpPr>
              <a:spLocks noChangeArrowheads="1"/>
            </p:cNvSpPr>
            <p:nvPr/>
          </p:nvSpPr>
          <p:spPr bwMode="auto">
            <a:xfrm>
              <a:off x="3168" y="3360"/>
              <a:ext cx="57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 000</a:t>
              </a:r>
            </a:p>
          </p:txBody>
        </p:sp>
        <p:sp>
          <p:nvSpPr>
            <p:cNvPr id="9241" name="Rectangle 27"/>
            <p:cNvSpPr>
              <a:spLocks noChangeArrowheads="1"/>
            </p:cNvSpPr>
            <p:nvPr/>
          </p:nvSpPr>
          <p:spPr bwMode="auto">
            <a:xfrm>
              <a:off x="3888" y="3024"/>
              <a:ext cx="432"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28575">
                  <a:solidFill>
                    <a:srgbClr val="000000"/>
                  </a:solidFill>
                  <a:miter lim="800000"/>
                  <a:headEnd/>
                  <a:tailEnd/>
                </a14:hiddenLine>
              </a:ext>
            </a:extLst>
          </p:spPr>
          <p:txBody>
            <a:bodyPr wrap="none" anchor="ctr"/>
            <a:lstStyle/>
            <a:p>
              <a:pPr algn="ctr"/>
              <a:r>
                <a:rPr lang="en-US" sz="2400">
                  <a:solidFill>
                    <a:srgbClr val="000066"/>
                  </a:solidFill>
                  <a:latin typeface="Times New Roman" pitchFamily="18" charset="0"/>
                  <a:cs typeface="Times New Roman" pitchFamily="18" charset="0"/>
                </a:rPr>
                <a:t>86</a:t>
              </a:r>
            </a:p>
          </p:txBody>
        </p:sp>
      </p:grpSp>
      <p:sp>
        <p:nvSpPr>
          <p:cNvPr id="6" name="Rectangle 5"/>
          <p:cNvSpPr>
            <a:spLocks noChangeArrowheads="1"/>
          </p:cNvSpPr>
          <p:nvPr/>
        </p:nvSpPr>
        <p:spPr bwMode="auto">
          <a:xfrm>
            <a:off x="152400" y="2533650"/>
            <a:ext cx="149225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dirty="0">
                <a:latin typeface="Times New Roman" pitchFamily="18" charset="0"/>
                <a:cs typeface="Times New Roman" pitchFamily="18" charset="0"/>
              </a:rPr>
              <a:t>     53 867 </a:t>
            </a:r>
          </a:p>
          <a:p>
            <a:r>
              <a:rPr lang="en-US" sz="2400" dirty="0">
                <a:latin typeface="Times New Roman" pitchFamily="18" charset="0"/>
                <a:cs typeface="Times New Roman" pitchFamily="18" charset="0"/>
              </a:rPr>
              <a:t>     49 608</a:t>
            </a:r>
          </a:p>
          <a:p>
            <a:r>
              <a:rPr lang="en-US" sz="2400" dirty="0">
                <a:latin typeface="Times New Roman" pitchFamily="18" charset="0"/>
                <a:cs typeface="Times New Roman" pitchFamily="18" charset="0"/>
              </a:rPr>
              <a:t>   103 475</a:t>
            </a:r>
          </a:p>
        </p:txBody>
      </p:sp>
      <p:cxnSp>
        <p:nvCxnSpPr>
          <p:cNvPr id="8" name="Straight Connector 7"/>
          <p:cNvCxnSpPr/>
          <p:nvPr/>
        </p:nvCxnSpPr>
        <p:spPr>
          <a:xfrm>
            <a:off x="484188" y="3295650"/>
            <a:ext cx="1116012" cy="0"/>
          </a:xfrm>
          <a:prstGeom prst="line">
            <a:avLst/>
          </a:prstGeom>
        </p:spPr>
        <p:style>
          <a:lnRef idx="1">
            <a:schemeClr val="accent1"/>
          </a:lnRef>
          <a:fillRef idx="0">
            <a:schemeClr val="accent1"/>
          </a:fillRef>
          <a:effectRef idx="0">
            <a:schemeClr val="accent1"/>
          </a:effectRef>
          <a:fontRef idx="minor">
            <a:schemeClr val="tx1"/>
          </a:fontRef>
        </p:style>
      </p:cxnSp>
      <p:sp>
        <p:nvSpPr>
          <p:cNvPr id="9" name="TextBox 8"/>
          <p:cNvSpPr txBox="1">
            <a:spLocks noChangeArrowheads="1"/>
          </p:cNvSpPr>
          <p:nvPr/>
        </p:nvSpPr>
        <p:spPr bwMode="auto">
          <a:xfrm>
            <a:off x="228600" y="2738438"/>
            <a:ext cx="2286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t>+</a:t>
            </a:r>
          </a:p>
        </p:txBody>
      </p:sp>
      <p:sp>
        <p:nvSpPr>
          <p:cNvPr id="10" name="Rectangle 9"/>
          <p:cNvSpPr>
            <a:spLocks noChangeArrowheads="1"/>
          </p:cNvSpPr>
          <p:nvPr/>
        </p:nvSpPr>
        <p:spPr bwMode="auto">
          <a:xfrm>
            <a:off x="1943100" y="2514600"/>
            <a:ext cx="16383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en-US" sz="2400">
                <a:latin typeface="Times New Roman" pitchFamily="18" charset="0"/>
                <a:cs typeface="Times New Roman" pitchFamily="18" charset="0"/>
              </a:rPr>
              <a:t>482  </a:t>
            </a:r>
          </a:p>
          <a:p>
            <a:pPr algn="ctr"/>
            <a:r>
              <a:rPr lang="en-US" sz="2400">
                <a:latin typeface="Times New Roman" pitchFamily="18" charset="0"/>
                <a:cs typeface="Times New Roman" pitchFamily="18" charset="0"/>
              </a:rPr>
              <a:t>307</a:t>
            </a:r>
          </a:p>
          <a:p>
            <a:r>
              <a:rPr lang="en-US" sz="2400">
                <a:latin typeface="Times New Roman" pitchFamily="18" charset="0"/>
                <a:cs typeface="Times New Roman" pitchFamily="18" charset="0"/>
              </a:rPr>
              <a:t>   3374</a:t>
            </a:r>
          </a:p>
        </p:txBody>
      </p:sp>
      <p:sp>
        <p:nvSpPr>
          <p:cNvPr id="33" name="TextBox 32"/>
          <p:cNvSpPr txBox="1">
            <a:spLocks noChangeArrowheads="1"/>
          </p:cNvSpPr>
          <p:nvPr/>
        </p:nvSpPr>
        <p:spPr bwMode="auto">
          <a:xfrm>
            <a:off x="1981200" y="2808288"/>
            <a:ext cx="41910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000"/>
              <a:t>x</a:t>
            </a:r>
          </a:p>
        </p:txBody>
      </p:sp>
      <p:cxnSp>
        <p:nvCxnSpPr>
          <p:cNvPr id="34" name="Straight Connector 33"/>
          <p:cNvCxnSpPr/>
          <p:nvPr/>
        </p:nvCxnSpPr>
        <p:spPr>
          <a:xfrm>
            <a:off x="2400300" y="3276600"/>
            <a:ext cx="773113"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p:nvCxnSpPr>
        <p:spPr>
          <a:xfrm>
            <a:off x="1866900" y="4059238"/>
            <a:ext cx="1116013"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a:spLocks noChangeArrowheads="1"/>
          </p:cNvSpPr>
          <p:nvPr/>
        </p:nvSpPr>
        <p:spPr bwMode="auto">
          <a:xfrm>
            <a:off x="1884363" y="3597275"/>
            <a:ext cx="95408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US" sz="2400">
                <a:latin typeface="Times New Roman" pitchFamily="18" charset="0"/>
                <a:cs typeface="Times New Roman" pitchFamily="18" charset="0"/>
              </a:rPr>
              <a:t>14460</a:t>
            </a:r>
          </a:p>
        </p:txBody>
      </p:sp>
      <p:sp>
        <p:nvSpPr>
          <p:cNvPr id="14" name="TextBox 13"/>
          <p:cNvSpPr txBox="1">
            <a:spLocks noChangeArrowheads="1"/>
          </p:cNvSpPr>
          <p:nvPr/>
        </p:nvSpPr>
        <p:spPr bwMode="auto">
          <a:xfrm>
            <a:off x="1866900" y="4033838"/>
            <a:ext cx="2093913"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eaLnBrk="1" hangingPunct="1"/>
            <a:r>
              <a:rPr lang="en-US" sz="2400">
                <a:latin typeface="Times New Roman" pitchFamily="18" charset="0"/>
                <a:cs typeface="Times New Roman" pitchFamily="18" charset="0"/>
              </a:rPr>
              <a:t>147974</a:t>
            </a:r>
          </a:p>
        </p:txBody>
      </p:sp>
    </p:spTree>
    <p:extLst>
      <p:ext uri="{BB962C8B-B14F-4D97-AF65-F5344CB8AC3E}">
        <p14:creationId xmlns:p14="http://schemas.microsoft.com/office/powerpoint/2010/main" val="226771766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31760"/>
                                        </p:tgtEl>
                                        <p:attrNameLst>
                                          <p:attrName>style.visibility</p:attrName>
                                        </p:attrNameLst>
                                      </p:cBhvr>
                                      <p:to>
                                        <p:strVal val="visible"/>
                                      </p:to>
                                    </p:set>
                                    <p:anim calcmode="lin" valueType="num">
                                      <p:cBhvr>
                                        <p:cTn id="7" dur="1000" fill="hold"/>
                                        <p:tgtEl>
                                          <p:spTgt spid="31760"/>
                                        </p:tgtEl>
                                        <p:attrNameLst>
                                          <p:attrName>ppt_x</p:attrName>
                                        </p:attrNameLst>
                                      </p:cBhvr>
                                      <p:tavLst>
                                        <p:tav tm="0">
                                          <p:val>
                                            <p:strVal val="#ppt_x-.2"/>
                                          </p:val>
                                        </p:tav>
                                        <p:tav tm="100000">
                                          <p:val>
                                            <p:strVal val="#ppt_x"/>
                                          </p:val>
                                        </p:tav>
                                      </p:tavLst>
                                    </p:anim>
                                    <p:anim calcmode="lin" valueType="num">
                                      <p:cBhvr>
                                        <p:cTn id="8" dur="1000" fill="hold"/>
                                        <p:tgtEl>
                                          <p:spTgt spid="31760"/>
                                        </p:tgtEl>
                                        <p:attrNameLst>
                                          <p:attrName>ppt_y</p:attrName>
                                        </p:attrNameLst>
                                      </p:cBhvr>
                                      <p:tavLst>
                                        <p:tav tm="0">
                                          <p:val>
                                            <p:strVal val="#ppt_y"/>
                                          </p:val>
                                        </p:tav>
                                        <p:tav tm="100000">
                                          <p:val>
                                            <p:strVal val="#ppt_y"/>
                                          </p:val>
                                        </p:tav>
                                      </p:tavLst>
                                    </p:anim>
                                    <p:animEffect transition="in" filter="wipe(right)" prLst="gradientSize: 0.1">
                                      <p:cBhvr>
                                        <p:cTn id="9" dur="1000"/>
                                        <p:tgtEl>
                                          <p:spTgt spid="3176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500"/>
                                        <p:tgtEl>
                                          <p:spTgt spid="6"/>
                                        </p:tgtEl>
                                      </p:cBhvr>
                                    </p:animEffect>
                                  </p:childTnLst>
                                </p:cTn>
                              </p:par>
                              <p:par>
                                <p:cTn id="15" presetID="2" presetClass="entr" presetSubtype="4" fill="hold" nodeType="withEffect">
                                  <p:stCondLst>
                                    <p:cond delay="0"/>
                                  </p:stCondLst>
                                  <p:childTnLst>
                                    <p:set>
                                      <p:cBhvr>
                                        <p:cTn id="16" dur="1" fill="hold">
                                          <p:stCondLst>
                                            <p:cond delay="0"/>
                                          </p:stCondLst>
                                        </p:cTn>
                                        <p:tgtEl>
                                          <p:spTgt spid="8"/>
                                        </p:tgtEl>
                                        <p:attrNameLst>
                                          <p:attrName>style.visibility</p:attrName>
                                        </p:attrNameLst>
                                      </p:cBhvr>
                                      <p:to>
                                        <p:strVal val="visible"/>
                                      </p:to>
                                    </p:set>
                                    <p:anim calcmode="lin" valueType="num">
                                      <p:cBhvr additive="base">
                                        <p:cTn id="17" dur="500" fill="hold"/>
                                        <p:tgtEl>
                                          <p:spTgt spid="8"/>
                                        </p:tgtEl>
                                        <p:attrNameLst>
                                          <p:attrName>ppt_x</p:attrName>
                                        </p:attrNameLst>
                                      </p:cBhvr>
                                      <p:tavLst>
                                        <p:tav tm="0">
                                          <p:val>
                                            <p:strVal val="#ppt_x"/>
                                          </p:val>
                                        </p:tav>
                                        <p:tav tm="100000">
                                          <p:val>
                                            <p:strVal val="#ppt_x"/>
                                          </p:val>
                                        </p:tav>
                                      </p:tavLst>
                                    </p:anim>
                                    <p:anim calcmode="lin" valueType="num">
                                      <p:cBhvr additive="base">
                                        <p:cTn id="18" dur="500" fill="hold"/>
                                        <p:tgtEl>
                                          <p:spTgt spid="8"/>
                                        </p:tgtEl>
                                        <p:attrNameLst>
                                          <p:attrName>ppt_y</p:attrName>
                                        </p:attrNameLst>
                                      </p:cBhvr>
                                      <p:tavLst>
                                        <p:tav tm="0">
                                          <p:val>
                                            <p:strVal val="1+#ppt_h/2"/>
                                          </p:val>
                                        </p:tav>
                                        <p:tav tm="100000">
                                          <p:val>
                                            <p:strVal val="#ppt_y"/>
                                          </p:val>
                                        </p:tav>
                                      </p:tavLst>
                                    </p:anim>
                                  </p:childTnLst>
                                </p:cTn>
                              </p:par>
                              <p:par>
                                <p:cTn id="19" presetID="10"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fade">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34"/>
                                        </p:tgtEl>
                                        <p:attrNameLst>
                                          <p:attrName>style.visibility</p:attrName>
                                        </p:attrNameLst>
                                      </p:cBhvr>
                                      <p:to>
                                        <p:strVal val="visible"/>
                                      </p:to>
                                    </p:set>
                                    <p:anim calcmode="lin" valueType="num">
                                      <p:cBhvr additive="base">
                                        <p:cTn id="26" dur="500" fill="hold"/>
                                        <p:tgtEl>
                                          <p:spTgt spid="34"/>
                                        </p:tgtEl>
                                        <p:attrNameLst>
                                          <p:attrName>ppt_x</p:attrName>
                                        </p:attrNameLst>
                                      </p:cBhvr>
                                      <p:tavLst>
                                        <p:tav tm="0">
                                          <p:val>
                                            <p:strVal val="#ppt_x"/>
                                          </p:val>
                                        </p:tav>
                                        <p:tav tm="100000">
                                          <p:val>
                                            <p:strVal val="#ppt_x"/>
                                          </p:val>
                                        </p:tav>
                                      </p:tavLst>
                                    </p:anim>
                                    <p:anim calcmode="lin" valueType="num">
                                      <p:cBhvr additive="base">
                                        <p:cTn id="27" dur="500" fill="hold"/>
                                        <p:tgtEl>
                                          <p:spTgt spid="34"/>
                                        </p:tgtEl>
                                        <p:attrNameLst>
                                          <p:attrName>ppt_y</p:attrName>
                                        </p:attrNameLst>
                                      </p:cBhvr>
                                      <p:tavLst>
                                        <p:tav tm="0">
                                          <p:val>
                                            <p:strVal val="1+#ppt_h/2"/>
                                          </p:val>
                                        </p:tav>
                                        <p:tav tm="100000">
                                          <p:val>
                                            <p:strVal val="#ppt_y"/>
                                          </p:val>
                                        </p:tav>
                                      </p:tavLst>
                                    </p:anim>
                                  </p:childTnLst>
                                </p:cTn>
                              </p:par>
                              <p:par>
                                <p:cTn id="28" presetID="2" presetClass="entr" presetSubtype="4" fill="hold" grpId="0" nodeType="withEffect">
                                  <p:stCondLst>
                                    <p:cond delay="0"/>
                                  </p:stCondLst>
                                  <p:childTnLst>
                                    <p:set>
                                      <p:cBhvr>
                                        <p:cTn id="29" dur="1" fill="hold">
                                          <p:stCondLst>
                                            <p:cond delay="0"/>
                                          </p:stCondLst>
                                        </p:cTn>
                                        <p:tgtEl>
                                          <p:spTgt spid="10"/>
                                        </p:tgtEl>
                                        <p:attrNameLst>
                                          <p:attrName>style.visibility</p:attrName>
                                        </p:attrNameLst>
                                      </p:cBhvr>
                                      <p:to>
                                        <p:strVal val="visible"/>
                                      </p:to>
                                    </p:set>
                                    <p:anim calcmode="lin" valueType="num">
                                      <p:cBhvr additive="base">
                                        <p:cTn id="30" dur="500" fill="hold"/>
                                        <p:tgtEl>
                                          <p:spTgt spid="10"/>
                                        </p:tgtEl>
                                        <p:attrNameLst>
                                          <p:attrName>ppt_x</p:attrName>
                                        </p:attrNameLst>
                                      </p:cBhvr>
                                      <p:tavLst>
                                        <p:tav tm="0">
                                          <p:val>
                                            <p:strVal val="#ppt_x"/>
                                          </p:val>
                                        </p:tav>
                                        <p:tav tm="100000">
                                          <p:val>
                                            <p:strVal val="#ppt_x"/>
                                          </p:val>
                                        </p:tav>
                                      </p:tavLst>
                                    </p:anim>
                                    <p:anim calcmode="lin" valueType="num">
                                      <p:cBhvr additive="base">
                                        <p:cTn id="31" dur="500" fill="hold"/>
                                        <p:tgtEl>
                                          <p:spTgt spid="10"/>
                                        </p:tgtEl>
                                        <p:attrNameLst>
                                          <p:attrName>ppt_y</p:attrName>
                                        </p:attrNameLst>
                                      </p:cBhvr>
                                      <p:tavLst>
                                        <p:tav tm="0">
                                          <p:val>
                                            <p:strVal val="1+#ppt_h/2"/>
                                          </p:val>
                                        </p:tav>
                                        <p:tav tm="100000">
                                          <p:val>
                                            <p:strVal val="#ppt_y"/>
                                          </p:val>
                                        </p:tav>
                                      </p:tavLst>
                                    </p:anim>
                                  </p:childTnLst>
                                </p:cTn>
                              </p:par>
                              <p:par>
                                <p:cTn id="32" presetID="2" presetClass="entr" presetSubtype="4" fill="hold" grpId="0" nodeType="withEffect">
                                  <p:stCondLst>
                                    <p:cond delay="0"/>
                                  </p:stCondLst>
                                  <p:childTnLst>
                                    <p:set>
                                      <p:cBhvr>
                                        <p:cTn id="33" dur="1" fill="hold">
                                          <p:stCondLst>
                                            <p:cond delay="0"/>
                                          </p:stCondLst>
                                        </p:cTn>
                                        <p:tgtEl>
                                          <p:spTgt spid="11"/>
                                        </p:tgtEl>
                                        <p:attrNameLst>
                                          <p:attrName>style.visibility</p:attrName>
                                        </p:attrNameLst>
                                      </p:cBhvr>
                                      <p:to>
                                        <p:strVal val="visible"/>
                                      </p:to>
                                    </p:set>
                                    <p:anim calcmode="lin" valueType="num">
                                      <p:cBhvr additive="base">
                                        <p:cTn id="34" dur="500" fill="hold"/>
                                        <p:tgtEl>
                                          <p:spTgt spid="11"/>
                                        </p:tgtEl>
                                        <p:attrNameLst>
                                          <p:attrName>ppt_x</p:attrName>
                                        </p:attrNameLst>
                                      </p:cBhvr>
                                      <p:tavLst>
                                        <p:tav tm="0">
                                          <p:val>
                                            <p:strVal val="#ppt_x"/>
                                          </p:val>
                                        </p:tav>
                                        <p:tav tm="100000">
                                          <p:val>
                                            <p:strVal val="#ppt_x"/>
                                          </p:val>
                                        </p:tav>
                                      </p:tavLst>
                                    </p:anim>
                                    <p:anim calcmode="lin" valueType="num">
                                      <p:cBhvr additive="base">
                                        <p:cTn id="35" dur="500" fill="hold"/>
                                        <p:tgtEl>
                                          <p:spTgt spid="11"/>
                                        </p:tgtEl>
                                        <p:attrNameLst>
                                          <p:attrName>ppt_y</p:attrName>
                                        </p:attrNameLst>
                                      </p:cBhvr>
                                      <p:tavLst>
                                        <p:tav tm="0">
                                          <p:val>
                                            <p:strVal val="1+#ppt_h/2"/>
                                          </p:val>
                                        </p:tav>
                                        <p:tav tm="100000">
                                          <p:val>
                                            <p:strVal val="#ppt_y"/>
                                          </p:val>
                                        </p:tav>
                                      </p:tavLst>
                                    </p:anim>
                                  </p:childTnLst>
                                </p:cTn>
                              </p:par>
                              <p:par>
                                <p:cTn id="36" presetID="2" presetClass="entr" presetSubtype="4" fill="hold" grpId="0" nodeType="withEffect">
                                  <p:stCondLst>
                                    <p:cond delay="0"/>
                                  </p:stCondLst>
                                  <p:childTnLst>
                                    <p:set>
                                      <p:cBhvr>
                                        <p:cTn id="37" dur="1" fill="hold">
                                          <p:stCondLst>
                                            <p:cond delay="0"/>
                                          </p:stCondLst>
                                        </p:cTn>
                                        <p:tgtEl>
                                          <p:spTgt spid="14"/>
                                        </p:tgtEl>
                                        <p:attrNameLst>
                                          <p:attrName>style.visibility</p:attrName>
                                        </p:attrNameLst>
                                      </p:cBhvr>
                                      <p:to>
                                        <p:strVal val="visible"/>
                                      </p:to>
                                    </p:set>
                                    <p:anim calcmode="lin" valueType="num">
                                      <p:cBhvr additive="base">
                                        <p:cTn id="38" dur="500" fill="hold"/>
                                        <p:tgtEl>
                                          <p:spTgt spid="14"/>
                                        </p:tgtEl>
                                        <p:attrNameLst>
                                          <p:attrName>ppt_x</p:attrName>
                                        </p:attrNameLst>
                                      </p:cBhvr>
                                      <p:tavLst>
                                        <p:tav tm="0">
                                          <p:val>
                                            <p:strVal val="#ppt_x"/>
                                          </p:val>
                                        </p:tav>
                                        <p:tav tm="100000">
                                          <p:val>
                                            <p:strVal val="#ppt_x"/>
                                          </p:val>
                                        </p:tav>
                                      </p:tavLst>
                                    </p:anim>
                                    <p:anim calcmode="lin" valueType="num">
                                      <p:cBhvr additive="base">
                                        <p:cTn id="39" dur="500" fill="hold"/>
                                        <p:tgtEl>
                                          <p:spTgt spid="14"/>
                                        </p:tgtEl>
                                        <p:attrNameLst>
                                          <p:attrName>ppt_y</p:attrName>
                                        </p:attrNameLst>
                                      </p:cBhvr>
                                      <p:tavLst>
                                        <p:tav tm="0">
                                          <p:val>
                                            <p:strVal val="1+#ppt_h/2"/>
                                          </p:val>
                                        </p:tav>
                                        <p:tav tm="100000">
                                          <p:val>
                                            <p:strVal val="#ppt_y"/>
                                          </p:val>
                                        </p:tav>
                                      </p:tavLst>
                                    </p:anim>
                                  </p:childTnLst>
                                </p:cTn>
                              </p:par>
                              <p:par>
                                <p:cTn id="40" presetID="2" presetClass="entr" presetSubtype="4" fill="hold" grpId="0" nodeType="withEffect">
                                  <p:stCondLst>
                                    <p:cond delay="0"/>
                                  </p:stCondLst>
                                  <p:childTnLst>
                                    <p:set>
                                      <p:cBhvr>
                                        <p:cTn id="41" dur="1" fill="hold">
                                          <p:stCondLst>
                                            <p:cond delay="0"/>
                                          </p:stCondLst>
                                        </p:cTn>
                                        <p:tgtEl>
                                          <p:spTgt spid="33"/>
                                        </p:tgtEl>
                                        <p:attrNameLst>
                                          <p:attrName>style.visibility</p:attrName>
                                        </p:attrNameLst>
                                      </p:cBhvr>
                                      <p:to>
                                        <p:strVal val="visible"/>
                                      </p:to>
                                    </p:set>
                                    <p:anim calcmode="lin" valueType="num">
                                      <p:cBhvr additive="base">
                                        <p:cTn id="42" dur="500" fill="hold"/>
                                        <p:tgtEl>
                                          <p:spTgt spid="33"/>
                                        </p:tgtEl>
                                        <p:attrNameLst>
                                          <p:attrName>ppt_x</p:attrName>
                                        </p:attrNameLst>
                                      </p:cBhvr>
                                      <p:tavLst>
                                        <p:tav tm="0">
                                          <p:val>
                                            <p:strVal val="#ppt_x"/>
                                          </p:val>
                                        </p:tav>
                                        <p:tav tm="100000">
                                          <p:val>
                                            <p:strVal val="#ppt_x"/>
                                          </p:val>
                                        </p:tav>
                                      </p:tavLst>
                                    </p:anim>
                                    <p:anim calcmode="lin" valueType="num">
                                      <p:cBhvr additive="base">
                                        <p:cTn id="43" dur="500" fill="hold"/>
                                        <p:tgtEl>
                                          <p:spTgt spid="33"/>
                                        </p:tgtEl>
                                        <p:attrNameLst>
                                          <p:attrName>ppt_y</p:attrName>
                                        </p:attrNameLst>
                                      </p:cBhvr>
                                      <p:tavLst>
                                        <p:tav tm="0">
                                          <p:val>
                                            <p:strVal val="1+#ppt_h/2"/>
                                          </p:val>
                                        </p:tav>
                                        <p:tav tm="100000">
                                          <p:val>
                                            <p:strVal val="#ppt_y"/>
                                          </p:val>
                                        </p:tav>
                                      </p:tavLst>
                                    </p:anim>
                                  </p:childTnLst>
                                </p:cTn>
                              </p:par>
                              <p:par>
                                <p:cTn id="44" presetID="2" presetClass="entr" presetSubtype="4" fill="hold" nodeType="withEffect">
                                  <p:stCondLst>
                                    <p:cond delay="0"/>
                                  </p:stCondLst>
                                  <p:childTnLst>
                                    <p:set>
                                      <p:cBhvr>
                                        <p:cTn id="45" dur="1" fill="hold">
                                          <p:stCondLst>
                                            <p:cond delay="0"/>
                                          </p:stCondLst>
                                        </p:cTn>
                                        <p:tgtEl>
                                          <p:spTgt spid="35"/>
                                        </p:tgtEl>
                                        <p:attrNameLst>
                                          <p:attrName>style.visibility</p:attrName>
                                        </p:attrNameLst>
                                      </p:cBhvr>
                                      <p:to>
                                        <p:strVal val="visible"/>
                                      </p:to>
                                    </p:set>
                                    <p:anim calcmode="lin" valueType="num">
                                      <p:cBhvr additive="base">
                                        <p:cTn id="46" dur="500" fill="hold"/>
                                        <p:tgtEl>
                                          <p:spTgt spid="35"/>
                                        </p:tgtEl>
                                        <p:attrNameLst>
                                          <p:attrName>ppt_x</p:attrName>
                                        </p:attrNameLst>
                                      </p:cBhvr>
                                      <p:tavLst>
                                        <p:tav tm="0">
                                          <p:val>
                                            <p:strVal val="#ppt_x"/>
                                          </p:val>
                                        </p:tav>
                                        <p:tav tm="100000">
                                          <p:val>
                                            <p:strVal val="#ppt_x"/>
                                          </p:val>
                                        </p:tav>
                                      </p:tavLst>
                                    </p:anim>
                                    <p:anim calcmode="lin" valueType="num">
                                      <p:cBhvr additive="base">
                                        <p:cTn id="47"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48" fill="hold" nodeType="clickPar">
                      <p:stCondLst>
                        <p:cond delay="indefinite"/>
                      </p:stCondLst>
                      <p:childTnLst>
                        <p:par>
                          <p:cTn id="49" fill="hold" nodeType="withGroup">
                            <p:stCondLst>
                              <p:cond delay="0"/>
                            </p:stCondLst>
                            <p:childTnLst>
                              <p:par>
                                <p:cTn id="50" presetID="31" presetClass="entr" presetSubtype="0" fill="hold" nodeType="clickEffect">
                                  <p:stCondLst>
                                    <p:cond delay="0"/>
                                  </p:stCondLst>
                                  <p:childTnLst>
                                    <p:set>
                                      <p:cBhvr>
                                        <p:cTn id="51" dur="1" fill="hold">
                                          <p:stCondLst>
                                            <p:cond delay="0"/>
                                          </p:stCondLst>
                                        </p:cTn>
                                        <p:tgtEl>
                                          <p:spTgt spid="2"/>
                                        </p:tgtEl>
                                        <p:attrNameLst>
                                          <p:attrName>style.visibility</p:attrName>
                                        </p:attrNameLst>
                                      </p:cBhvr>
                                      <p:to>
                                        <p:strVal val="visible"/>
                                      </p:to>
                                    </p:set>
                                    <p:anim calcmode="lin" valueType="num">
                                      <p:cBhvr>
                                        <p:cTn id="52" dur="1000" fill="hold"/>
                                        <p:tgtEl>
                                          <p:spTgt spid="2"/>
                                        </p:tgtEl>
                                        <p:attrNameLst>
                                          <p:attrName>ppt_w</p:attrName>
                                        </p:attrNameLst>
                                      </p:cBhvr>
                                      <p:tavLst>
                                        <p:tav tm="0">
                                          <p:val>
                                            <p:fltVal val="0"/>
                                          </p:val>
                                        </p:tav>
                                        <p:tav tm="100000">
                                          <p:val>
                                            <p:strVal val="#ppt_w"/>
                                          </p:val>
                                        </p:tav>
                                      </p:tavLst>
                                    </p:anim>
                                    <p:anim calcmode="lin" valueType="num">
                                      <p:cBhvr>
                                        <p:cTn id="53" dur="1000" fill="hold"/>
                                        <p:tgtEl>
                                          <p:spTgt spid="2"/>
                                        </p:tgtEl>
                                        <p:attrNameLst>
                                          <p:attrName>ppt_h</p:attrName>
                                        </p:attrNameLst>
                                      </p:cBhvr>
                                      <p:tavLst>
                                        <p:tav tm="0">
                                          <p:val>
                                            <p:fltVal val="0"/>
                                          </p:val>
                                        </p:tav>
                                        <p:tav tm="100000">
                                          <p:val>
                                            <p:strVal val="#ppt_h"/>
                                          </p:val>
                                        </p:tav>
                                      </p:tavLst>
                                    </p:anim>
                                    <p:anim calcmode="lin" valueType="num">
                                      <p:cBhvr>
                                        <p:cTn id="54" dur="1000" fill="hold"/>
                                        <p:tgtEl>
                                          <p:spTgt spid="2"/>
                                        </p:tgtEl>
                                        <p:attrNameLst>
                                          <p:attrName>style.rotation</p:attrName>
                                        </p:attrNameLst>
                                      </p:cBhvr>
                                      <p:tavLst>
                                        <p:tav tm="0">
                                          <p:val>
                                            <p:fltVal val="90"/>
                                          </p:val>
                                        </p:tav>
                                        <p:tav tm="100000">
                                          <p:val>
                                            <p:fltVal val="0"/>
                                          </p:val>
                                        </p:tav>
                                      </p:tavLst>
                                    </p:anim>
                                    <p:animEffect transition="in" filter="fade">
                                      <p:cBhvr>
                                        <p:cTn id="55" dur="1000"/>
                                        <p:tgtEl>
                                          <p:spTgt spid="2"/>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50" presetClass="entr" presetSubtype="0" decel="100000" fill="hold" nodeType="clickEffect">
                                  <p:stCondLst>
                                    <p:cond delay="0"/>
                                  </p:stCondLst>
                                  <p:childTnLst>
                                    <p:set>
                                      <p:cBhvr>
                                        <p:cTn id="59" dur="1" fill="hold">
                                          <p:stCondLst>
                                            <p:cond delay="0"/>
                                          </p:stCondLst>
                                        </p:cTn>
                                        <p:tgtEl>
                                          <p:spTgt spid="3"/>
                                        </p:tgtEl>
                                        <p:attrNameLst>
                                          <p:attrName>style.visibility</p:attrName>
                                        </p:attrNameLst>
                                      </p:cBhvr>
                                      <p:to>
                                        <p:strVal val="visible"/>
                                      </p:to>
                                    </p:set>
                                    <p:anim calcmode="lin" valueType="num">
                                      <p:cBhvr>
                                        <p:cTn id="60" dur="1000" fill="hold"/>
                                        <p:tgtEl>
                                          <p:spTgt spid="3"/>
                                        </p:tgtEl>
                                        <p:attrNameLst>
                                          <p:attrName>ppt_w</p:attrName>
                                        </p:attrNameLst>
                                      </p:cBhvr>
                                      <p:tavLst>
                                        <p:tav tm="0">
                                          <p:val>
                                            <p:strVal val="#ppt_w+.3"/>
                                          </p:val>
                                        </p:tav>
                                        <p:tav tm="100000">
                                          <p:val>
                                            <p:strVal val="#ppt_w"/>
                                          </p:val>
                                        </p:tav>
                                      </p:tavLst>
                                    </p:anim>
                                    <p:anim calcmode="lin" valueType="num">
                                      <p:cBhvr>
                                        <p:cTn id="61" dur="1000" fill="hold"/>
                                        <p:tgtEl>
                                          <p:spTgt spid="3"/>
                                        </p:tgtEl>
                                        <p:attrNameLst>
                                          <p:attrName>ppt_h</p:attrName>
                                        </p:attrNameLst>
                                      </p:cBhvr>
                                      <p:tavLst>
                                        <p:tav tm="0">
                                          <p:val>
                                            <p:strVal val="#ppt_h"/>
                                          </p:val>
                                        </p:tav>
                                        <p:tav tm="100000">
                                          <p:val>
                                            <p:strVal val="#ppt_h"/>
                                          </p:val>
                                        </p:tav>
                                      </p:tavLst>
                                    </p:anim>
                                    <p:animEffect transition="in" filter="fade">
                                      <p:cBhvr>
                                        <p:cTn id="62"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60" grpId="0"/>
      <p:bldP spid="6" grpId="0"/>
      <p:bldP spid="9" grpId="0"/>
      <p:bldP spid="10" grpId="0"/>
      <p:bldP spid="33" grpId="0"/>
      <p:bldP spid="11" grpId="0"/>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0" y="-27384"/>
            <a:ext cx="9144000" cy="3970318"/>
          </a:xfrm>
          <a:prstGeom prst="rect">
            <a:avLst/>
          </a:prstGeom>
        </p:spPr>
        <p:txBody>
          <a:bodyPr wrap="square">
            <a:spAutoFit/>
          </a:bodyPr>
          <a:lstStyle/>
          <a:p>
            <a:r>
              <a:rPr lang="vi-VN" sz="2800" u="sng" dirty="0" smtClean="0">
                <a:solidFill>
                  <a:srgbClr val="FF0000"/>
                </a:solidFill>
                <a:latin typeface="+mj-lt"/>
              </a:rPr>
              <a:t>Bài 3 </a:t>
            </a:r>
            <a:r>
              <a:rPr lang="vi-VN" sz="2800" dirty="0" smtClean="0">
                <a:solidFill>
                  <a:srgbClr val="FF0000"/>
                </a:solidFill>
                <a:latin typeface="+mj-lt"/>
              </a:rPr>
              <a:t>: </a:t>
            </a:r>
            <a:r>
              <a:rPr lang="vi-VN" sz="2800" dirty="0" smtClean="0">
                <a:latin typeface="+mj-lt"/>
              </a:rPr>
              <a:t>Cho </a:t>
            </a:r>
            <a:r>
              <a:rPr lang="vi-VN" sz="2800" dirty="0">
                <a:latin typeface="+mj-lt"/>
              </a:rPr>
              <a:t>hình chữ nhật ABCD có chiều dài 12cm, chiều rộng 5cm. Nối đỉnh A với trung điểm N của cạnh DC. Nối đỉnh C với trung điểm M của cạnh AB. Cho biết tứ giác AMCN là hình bình hành có chiều cao MN bằng chiều rộng của hình chữ nhật</a:t>
            </a:r>
            <a:r>
              <a:rPr lang="vi-VN" sz="2800" dirty="0" smtClean="0">
                <a:latin typeface="+mj-lt"/>
              </a:rPr>
              <a:t>.</a:t>
            </a:r>
          </a:p>
          <a:p>
            <a:r>
              <a:rPr lang="vi-VN" sz="2800" dirty="0" smtClean="0">
                <a:latin typeface="+mj-lt"/>
              </a:rPr>
              <a:t>a) GT tại sao đoạn thẳng AN và MC song song và bằng nhau.</a:t>
            </a:r>
          </a:p>
          <a:p>
            <a:r>
              <a:rPr lang="vi-VN" sz="2800" dirty="0" smtClean="0">
                <a:latin typeface="+mj-lt"/>
              </a:rPr>
              <a:t>b) Diện tích hình chữ nhật ABCD gấp mấy lần diện tích hình bình hành AMCN?</a:t>
            </a:r>
          </a:p>
          <a:p>
            <a:endParaRPr lang="vi-VN" sz="2800" dirty="0">
              <a:latin typeface="+mj-lt"/>
            </a:endParaRPr>
          </a:p>
        </p:txBody>
      </p:sp>
      <p:grpSp>
        <p:nvGrpSpPr>
          <p:cNvPr id="22" name="Group 21"/>
          <p:cNvGrpSpPr/>
          <p:nvPr/>
        </p:nvGrpSpPr>
        <p:grpSpPr>
          <a:xfrm>
            <a:off x="844066" y="3429000"/>
            <a:ext cx="7832390" cy="3154247"/>
            <a:chOff x="844066" y="3769876"/>
            <a:chExt cx="7832390" cy="3154247"/>
          </a:xfrm>
        </p:grpSpPr>
        <p:grpSp>
          <p:nvGrpSpPr>
            <p:cNvPr id="15" name="Group 14"/>
            <p:cNvGrpSpPr/>
            <p:nvPr/>
          </p:nvGrpSpPr>
          <p:grpSpPr>
            <a:xfrm>
              <a:off x="1115616" y="4293096"/>
              <a:ext cx="6948772" cy="2151524"/>
              <a:chOff x="1115616" y="4373820"/>
              <a:chExt cx="6948772" cy="2151524"/>
            </a:xfrm>
          </p:grpSpPr>
          <p:sp>
            <p:nvSpPr>
              <p:cNvPr id="6" name="Rectangle 5"/>
              <p:cNvSpPr/>
              <p:nvPr/>
            </p:nvSpPr>
            <p:spPr>
              <a:xfrm>
                <a:off x="1115616" y="4373821"/>
                <a:ext cx="6948772" cy="2151523"/>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vi-VN"/>
              </a:p>
            </p:txBody>
          </p:sp>
          <p:cxnSp>
            <p:nvCxnSpPr>
              <p:cNvPr id="8" name="Straight Connector 7"/>
              <p:cNvCxnSpPr/>
              <p:nvPr/>
            </p:nvCxnSpPr>
            <p:spPr>
              <a:xfrm>
                <a:off x="4572000" y="4373820"/>
                <a:ext cx="18002" cy="2151523"/>
              </a:xfrm>
              <a:prstGeom prst="line">
                <a:avLst/>
              </a:prstGeom>
            </p:spPr>
            <p:style>
              <a:lnRef idx="2">
                <a:schemeClr val="dk1"/>
              </a:lnRef>
              <a:fillRef idx="0">
                <a:schemeClr val="dk1"/>
              </a:fillRef>
              <a:effectRef idx="1">
                <a:schemeClr val="dk1"/>
              </a:effectRef>
              <a:fontRef idx="minor">
                <a:schemeClr val="tx1"/>
              </a:fontRef>
            </p:style>
          </p:cxnSp>
          <p:cxnSp>
            <p:nvCxnSpPr>
              <p:cNvPr id="10" name="Straight Connector 9"/>
              <p:cNvCxnSpPr/>
              <p:nvPr/>
            </p:nvCxnSpPr>
            <p:spPr>
              <a:xfrm>
                <a:off x="1115616" y="4373820"/>
                <a:ext cx="3474386" cy="2151523"/>
              </a:xfrm>
              <a:prstGeom prst="line">
                <a:avLst/>
              </a:prstGeom>
            </p:spPr>
            <p:style>
              <a:lnRef idx="2">
                <a:schemeClr val="dk1"/>
              </a:lnRef>
              <a:fillRef idx="0">
                <a:schemeClr val="dk1"/>
              </a:fillRef>
              <a:effectRef idx="1">
                <a:schemeClr val="dk1"/>
              </a:effectRef>
              <a:fontRef idx="minor">
                <a:schemeClr val="tx1"/>
              </a:fontRef>
            </p:style>
          </p:cxnSp>
          <p:cxnSp>
            <p:nvCxnSpPr>
              <p:cNvPr id="11" name="Straight Connector 10"/>
              <p:cNvCxnSpPr/>
              <p:nvPr/>
            </p:nvCxnSpPr>
            <p:spPr>
              <a:xfrm>
                <a:off x="4572000" y="4373820"/>
                <a:ext cx="3492388" cy="2151523"/>
              </a:xfrm>
              <a:prstGeom prst="line">
                <a:avLst/>
              </a:prstGeom>
            </p:spPr>
            <p:style>
              <a:lnRef idx="2">
                <a:schemeClr val="dk1"/>
              </a:lnRef>
              <a:fillRef idx="0">
                <a:schemeClr val="dk1"/>
              </a:fillRef>
              <a:effectRef idx="1">
                <a:schemeClr val="dk1"/>
              </a:effectRef>
              <a:fontRef idx="minor">
                <a:schemeClr val="tx1"/>
              </a:fontRef>
            </p:style>
          </p:cxnSp>
        </p:grpSp>
        <p:sp>
          <p:nvSpPr>
            <p:cNvPr id="16" name="TextBox 15"/>
            <p:cNvSpPr txBox="1"/>
            <p:nvPr/>
          </p:nvSpPr>
          <p:spPr>
            <a:xfrm>
              <a:off x="844066" y="3804318"/>
              <a:ext cx="648072" cy="523220"/>
            </a:xfrm>
            <a:prstGeom prst="rect">
              <a:avLst/>
            </a:prstGeom>
            <a:noFill/>
          </p:spPr>
          <p:txBody>
            <a:bodyPr wrap="square" rtlCol="0">
              <a:spAutoFit/>
            </a:bodyPr>
            <a:lstStyle/>
            <a:p>
              <a:r>
                <a:rPr lang="vi-VN" sz="2800" dirty="0" smtClean="0">
                  <a:latin typeface="+mj-lt"/>
                </a:rPr>
                <a:t>A</a:t>
              </a:r>
              <a:endParaRPr lang="vi-VN" sz="2800" dirty="0">
                <a:latin typeface="+mj-lt"/>
              </a:endParaRPr>
            </a:p>
          </p:txBody>
        </p:sp>
        <p:sp>
          <p:nvSpPr>
            <p:cNvPr id="17" name="TextBox 16"/>
            <p:cNvSpPr txBox="1"/>
            <p:nvPr/>
          </p:nvSpPr>
          <p:spPr>
            <a:xfrm>
              <a:off x="8028384" y="6325477"/>
              <a:ext cx="648072" cy="523220"/>
            </a:xfrm>
            <a:prstGeom prst="rect">
              <a:avLst/>
            </a:prstGeom>
            <a:noFill/>
          </p:spPr>
          <p:txBody>
            <a:bodyPr wrap="square" rtlCol="0">
              <a:spAutoFit/>
            </a:bodyPr>
            <a:lstStyle/>
            <a:p>
              <a:r>
                <a:rPr lang="vi-VN" sz="2800" dirty="0">
                  <a:latin typeface="+mj-lt"/>
                </a:rPr>
                <a:t>C</a:t>
              </a:r>
            </a:p>
          </p:txBody>
        </p:sp>
        <p:sp>
          <p:nvSpPr>
            <p:cNvPr id="18" name="TextBox 17"/>
            <p:cNvSpPr txBox="1"/>
            <p:nvPr/>
          </p:nvSpPr>
          <p:spPr>
            <a:xfrm>
              <a:off x="8028384" y="3789040"/>
              <a:ext cx="648072" cy="523220"/>
            </a:xfrm>
            <a:prstGeom prst="rect">
              <a:avLst/>
            </a:prstGeom>
            <a:noFill/>
          </p:spPr>
          <p:txBody>
            <a:bodyPr wrap="square" rtlCol="0">
              <a:spAutoFit/>
            </a:bodyPr>
            <a:lstStyle/>
            <a:p>
              <a:r>
                <a:rPr lang="vi-VN" sz="2800" dirty="0">
                  <a:latin typeface="+mj-lt"/>
                </a:rPr>
                <a:t>B</a:t>
              </a:r>
            </a:p>
          </p:txBody>
        </p:sp>
        <p:sp>
          <p:nvSpPr>
            <p:cNvPr id="19" name="TextBox 18"/>
            <p:cNvSpPr txBox="1"/>
            <p:nvPr/>
          </p:nvSpPr>
          <p:spPr>
            <a:xfrm>
              <a:off x="4400221" y="6400903"/>
              <a:ext cx="648072" cy="523220"/>
            </a:xfrm>
            <a:prstGeom prst="rect">
              <a:avLst/>
            </a:prstGeom>
            <a:noFill/>
          </p:spPr>
          <p:txBody>
            <a:bodyPr wrap="square" rtlCol="0">
              <a:spAutoFit/>
            </a:bodyPr>
            <a:lstStyle/>
            <a:p>
              <a:r>
                <a:rPr lang="vi-VN" sz="2800" dirty="0">
                  <a:latin typeface="+mj-lt"/>
                </a:rPr>
                <a:t>N</a:t>
              </a:r>
            </a:p>
          </p:txBody>
        </p:sp>
        <p:sp>
          <p:nvSpPr>
            <p:cNvPr id="20" name="TextBox 19"/>
            <p:cNvSpPr txBox="1"/>
            <p:nvPr/>
          </p:nvSpPr>
          <p:spPr>
            <a:xfrm>
              <a:off x="4444466" y="3769876"/>
              <a:ext cx="648072" cy="523220"/>
            </a:xfrm>
            <a:prstGeom prst="rect">
              <a:avLst/>
            </a:prstGeom>
            <a:noFill/>
          </p:spPr>
          <p:txBody>
            <a:bodyPr wrap="square" rtlCol="0">
              <a:spAutoFit/>
            </a:bodyPr>
            <a:lstStyle/>
            <a:p>
              <a:r>
                <a:rPr lang="vi-VN" sz="2800" dirty="0">
                  <a:latin typeface="+mj-lt"/>
                </a:rPr>
                <a:t>M</a:t>
              </a:r>
            </a:p>
          </p:txBody>
        </p:sp>
        <p:sp>
          <p:nvSpPr>
            <p:cNvPr id="21" name="TextBox 20"/>
            <p:cNvSpPr txBox="1"/>
            <p:nvPr/>
          </p:nvSpPr>
          <p:spPr>
            <a:xfrm>
              <a:off x="844066" y="6362164"/>
              <a:ext cx="648072" cy="523220"/>
            </a:xfrm>
            <a:prstGeom prst="rect">
              <a:avLst/>
            </a:prstGeom>
            <a:noFill/>
          </p:spPr>
          <p:txBody>
            <a:bodyPr wrap="square" rtlCol="0">
              <a:spAutoFit/>
            </a:bodyPr>
            <a:lstStyle/>
            <a:p>
              <a:r>
                <a:rPr lang="vi-VN" sz="2800" dirty="0">
                  <a:latin typeface="+mj-lt"/>
                </a:rPr>
                <a:t>D</a:t>
              </a:r>
            </a:p>
          </p:txBody>
        </p:sp>
      </p:grpSp>
    </p:spTree>
    <p:extLst>
      <p:ext uri="{BB962C8B-B14F-4D97-AF65-F5344CB8AC3E}">
        <p14:creationId xmlns:p14="http://schemas.microsoft.com/office/powerpoint/2010/main" val="112251480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TotalTime>
  <Words>934</Words>
  <Application>Microsoft Office PowerPoint</Application>
  <PresentationFormat>On-screen Show (4:3)</PresentationFormat>
  <Paragraphs>170</Paragraphs>
  <Slides>11</Slides>
  <Notes>2</Notes>
  <HiddenSlides>0</HiddenSlides>
  <MMClips>0</MMClips>
  <ScaleCrop>false</ScaleCrop>
  <HeadingPairs>
    <vt:vector size="4" baseType="variant">
      <vt:variant>
        <vt:lpstr>Theme</vt:lpstr>
      </vt:variant>
      <vt:variant>
        <vt:i4>2</vt:i4>
      </vt:variant>
      <vt:variant>
        <vt:lpstr>Slide Titles</vt:lpstr>
      </vt:variant>
      <vt:variant>
        <vt:i4>11</vt:i4>
      </vt:variant>
    </vt:vector>
  </HeadingPairs>
  <TitlesOfParts>
    <vt:vector size="13" baseType="lpstr">
      <vt:lpstr>Office Theme</vt:lpstr>
      <vt:lpstr>1_Office Theme</vt:lpstr>
      <vt:lpstr>TRƯỜNG TIỂU HỌC ÁI MỘ 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Phương pháp giải: - Áp dụng tính chất: Hình bình hành có các cặp cạnh đối diện song song và bằng nhau. - Diện tích hình chữ nhật = chiều dài × chiều rộng. - Diện tích hình bình hành = độ dài đáy × chiều cao tương ứng.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21AK22</dc:creator>
  <cp:lastModifiedBy>Sony 622</cp:lastModifiedBy>
  <cp:revision>9</cp:revision>
  <dcterms:created xsi:type="dcterms:W3CDTF">2022-02-18T14:03:51Z</dcterms:created>
  <dcterms:modified xsi:type="dcterms:W3CDTF">2022-02-19T01:55:43Z</dcterms:modified>
</cp:coreProperties>
</file>