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90" r:id="rId3"/>
    <p:sldId id="289" r:id="rId4"/>
    <p:sldId id="271" r:id="rId5"/>
    <p:sldId id="284" r:id="rId6"/>
    <p:sldId id="276" r:id="rId7"/>
    <p:sldId id="272" r:id="rId8"/>
    <p:sldId id="279" r:id="rId9"/>
    <p:sldId id="281" r:id="rId10"/>
    <p:sldId id="274" r:id="rId11"/>
    <p:sldId id="270" r:id="rId12"/>
    <p:sldId id="287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107C-899A-4FC0-93C9-C19B982281F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6A91-F7F7-4E0C-8F43-661F6A20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4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smtClean="0"/>
          </a:p>
        </p:txBody>
      </p:sp>
      <p:pic>
        <p:nvPicPr>
          <p:cNvPr id="5124" name="Picture 2" descr="F:\Bình Nguyên\dễ thương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7814"/>
            <a:ext cx="707231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F4DFA76-DC16-4C85-ADD0-8B92FFC55BF8}"/>
                  </a:ext>
                </a:extLst>
              </p:cNvPr>
              <p:cNvSpPr txBox="1"/>
              <p:nvPr/>
            </p:nvSpPr>
            <p:spPr>
              <a:xfrm>
                <a:off x="3106420" y="533400"/>
                <a:ext cx="7028180" cy="1284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5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6</m:t>
                        </m:r>
                      </m:den>
                    </m:f>
                    <m:r>
                      <a:rPr lang="en-US" sz="3600" b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8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15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4DFA76-DC16-4C85-ADD0-8B92FFC55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20" y="533400"/>
                <a:ext cx="7028180" cy="1284582"/>
              </a:xfrm>
              <a:prstGeom prst="rect">
                <a:avLst/>
              </a:prstGeom>
              <a:blipFill>
                <a:blip r:embed="rId3"/>
                <a:stretch>
                  <a:fillRect l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B12BCA72-26BC-4462-8060-99B572050369}"/>
                  </a:ext>
                </a:extLst>
              </p:cNvPr>
              <p:cNvSpPr txBox="1"/>
              <p:nvPr/>
            </p:nvSpPr>
            <p:spPr>
              <a:xfrm>
                <a:off x="2951687" y="2339366"/>
                <a:ext cx="2352119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5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2BCA72-26BC-4462-8060-99B572050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87" y="2339366"/>
                <a:ext cx="2352119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B96421CB-642A-4C5E-BA00-FC9EFD954C5B}"/>
                  </a:ext>
                </a:extLst>
              </p:cNvPr>
              <p:cNvSpPr/>
              <p:nvPr/>
            </p:nvSpPr>
            <p:spPr>
              <a:xfrm>
                <a:off x="6096000" y="2315457"/>
                <a:ext cx="98975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6421CB-642A-4C5E-BA00-FC9EFD954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15457"/>
                <a:ext cx="98975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7B14377C-9DC0-481E-99FB-BC9E4DA70C79}"/>
                  </a:ext>
                </a:extLst>
              </p:cNvPr>
              <p:cNvSpPr/>
              <p:nvPr/>
            </p:nvSpPr>
            <p:spPr>
              <a:xfrm>
                <a:off x="5283934" y="2297591"/>
                <a:ext cx="92724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14377C-9DC0-481E-99FB-BC9E4DA70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934" y="2297591"/>
                <a:ext cx="92724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1">
            <a:extLst>
              <a:ext uri="{FF2B5EF4-FFF2-40B4-BE49-F238E27FC236}">
                <a16:creationId xmlns:a16="http://schemas.microsoft.com/office/drawing/2014/main" xmlns="" id="{C6E87791-0CE0-4A1B-964A-C10420F7F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0010" y="2359685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xmlns="" id="{D20A258D-31F6-49A1-B9DC-126F90628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9134" y="2357121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xmlns="" id="{FCE8A6E9-4D07-43B0-AE2C-86DE83BF3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1727" y="2862962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xmlns="" id="{A8476C22-26FD-4599-B6BB-5EE26F0DF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0170" y="2862962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xmlns="" id="{7CFDE17E-D849-415A-9973-E53FC04B0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9827" y="2349525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xmlns="" id="{A1AE5CC7-6E84-4BFC-A6E9-C983970B9B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8520" y="2871969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A5FCBE0C-EF4A-471D-B74F-67138A5DCF89}"/>
                  </a:ext>
                </a:extLst>
              </p:cNvPr>
              <p:cNvSpPr/>
              <p:nvPr/>
            </p:nvSpPr>
            <p:spPr>
              <a:xfrm>
                <a:off x="4857345" y="3581400"/>
                <a:ext cx="3027175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5FCBE0C-EF4A-471D-B74F-67138A5DC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5" y="3581400"/>
                <a:ext cx="3027175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6DD8B142-16CF-46BA-84C0-DE72A78D1032}"/>
                  </a:ext>
                </a:extLst>
              </p:cNvPr>
              <p:cNvSpPr/>
              <p:nvPr/>
            </p:nvSpPr>
            <p:spPr>
              <a:xfrm>
                <a:off x="7761906" y="3795395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D8B142-16CF-46BA-84C0-DE72A78D1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906" y="3795395"/>
                <a:ext cx="8486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62C65546-6C5E-47CE-A1C0-FADE34653E11}"/>
                  </a:ext>
                </a:extLst>
              </p:cNvPr>
              <p:cNvSpPr/>
              <p:nvPr/>
            </p:nvSpPr>
            <p:spPr>
              <a:xfrm>
                <a:off x="2772570" y="3581400"/>
                <a:ext cx="2206565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8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15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C65546-6C5E-47CE-A1C0-FADE3465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70" y="3581400"/>
                <a:ext cx="2206565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13">
            <a:extLst>
              <a:ext uri="{FF2B5EF4-FFF2-40B4-BE49-F238E27FC236}">
                <a16:creationId xmlns:a16="http://schemas.microsoft.com/office/drawing/2014/main" xmlns="" id="{FB90BD1E-6275-4251-A2AC-C58A9264EF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0319" y="4145915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xmlns="" id="{70301B94-2C94-4E98-8A64-3710FCDAC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096" y="4176117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5">
            <a:extLst>
              <a:ext uri="{FF2B5EF4-FFF2-40B4-BE49-F238E27FC236}">
                <a16:creationId xmlns:a16="http://schemas.microsoft.com/office/drawing/2014/main" xmlns="" id="{A2E64948-7CCA-45B0-B8C0-1F6281227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8379" y="3655725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xmlns="" id="{377E1867-6F91-4C21-9971-620AC4879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2680" y="3627120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>
            <a:extLst>
              <a:ext uri="{FF2B5EF4-FFF2-40B4-BE49-F238E27FC236}">
                <a16:creationId xmlns:a16="http://schemas.microsoft.com/office/drawing/2014/main" xmlns="" id="{D777EEFA-96FC-4E3C-A481-AB8F607BEA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5396" y="3637280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xmlns="" id="{E8AB1C1C-4E5B-4C21-A487-A69CC77F0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5000" y="3637280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4">
            <a:extLst>
              <a:ext uri="{FF2B5EF4-FFF2-40B4-BE49-F238E27FC236}">
                <a16:creationId xmlns:a16="http://schemas.microsoft.com/office/drawing/2014/main" xmlns="" id="{03908748-61E4-4E86-A184-8DED42782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6793" y="4176117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5">
            <a:extLst>
              <a:ext uri="{FF2B5EF4-FFF2-40B4-BE49-F238E27FC236}">
                <a16:creationId xmlns:a16="http://schemas.microsoft.com/office/drawing/2014/main" xmlns="" id="{68234EF1-96EA-4A9C-9528-FF153238BA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236" y="4165957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xmlns="" id="{57C8D24E-36E9-47F8-9C52-1E2B02DA9D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5213" y="3637280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xmlns="" id="{C7ED007D-13EA-41D3-89C1-B79337278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4226" y="4160520"/>
            <a:ext cx="304800" cy="3048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2C65546-6C5E-47CE-A1C0-FADE34653E11}"/>
                  </a:ext>
                </a:extLst>
              </p:cNvPr>
              <p:cNvSpPr/>
              <p:nvPr/>
            </p:nvSpPr>
            <p:spPr>
              <a:xfrm>
                <a:off x="2770511" y="4856129"/>
                <a:ext cx="2206565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8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15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2C65546-6C5E-47CE-A1C0-FADE3465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511" y="4856129"/>
                <a:ext cx="2206565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7B14377C-9DC0-481E-99FB-BC9E4DA70C79}"/>
                  </a:ext>
                </a:extLst>
              </p:cNvPr>
              <p:cNvSpPr/>
              <p:nvPr/>
            </p:nvSpPr>
            <p:spPr>
              <a:xfrm>
                <a:off x="4930605" y="4829480"/>
                <a:ext cx="130875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B14377C-9DC0-481E-99FB-BC9E4DA70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05" y="4829480"/>
                <a:ext cx="1308756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6DD8B142-16CF-46BA-84C0-DE72A78D1032}"/>
                  </a:ext>
                </a:extLst>
              </p:cNvPr>
              <p:cNvSpPr/>
              <p:nvPr/>
            </p:nvSpPr>
            <p:spPr>
              <a:xfrm>
                <a:off x="6193266" y="5062114"/>
                <a:ext cx="8486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DD8B142-16CF-46BA-84C0-DE72A78D1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66" y="5062114"/>
                <a:ext cx="8486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8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9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18558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3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n Tre N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5000" y="2057401"/>
            <a:ext cx="83058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Chúc các em chăm ngoan và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4000" b="1" i="1">
                <a:solidFill>
                  <a:srgbClr val="FFFF00"/>
                </a:solidFill>
                <a:cs typeface="Times New Roman" panose="02020603050405020304" pitchFamily="18" charset="0"/>
              </a:rPr>
              <a:t>học giỏi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2590800" y="5257801"/>
            <a:ext cx="6229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CHÀO TẠM BIỆT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5257800" y="296863"/>
            <a:ext cx="1371600" cy="1143000"/>
          </a:xfrm>
          <a:prstGeom prst="star24">
            <a:avLst>
              <a:gd name="adj" fmla="val 14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8991600" y="220663"/>
            <a:ext cx="1371600" cy="990600"/>
          </a:xfrm>
          <a:prstGeom prst="star32">
            <a:avLst>
              <a:gd name="adj" fmla="val 23958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1981200" y="449263"/>
            <a:ext cx="1295400" cy="762000"/>
          </a:xfrm>
          <a:prstGeom prst="star32">
            <a:avLst>
              <a:gd name="adj" fmla="val 22426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45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2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62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69" grpId="1" animBg="1"/>
      <p:bldP spid="62469" grpId="2" animBg="1"/>
      <p:bldP spid="62470" grpId="0" animBg="1"/>
      <p:bldP spid="62470" grpId="1" animBg="1"/>
      <p:bldP spid="62470" grpId="2" animBg="1"/>
      <p:bldP spid="62471" grpId="0" animBg="1"/>
      <p:bldP spid="62471" grpId="1" animBg="1"/>
      <p:bldP spid="6247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9962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&gt;  &lt; 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2223954"/>
                <a:ext cx="19812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23954"/>
                <a:ext cx="1981200" cy="900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1000" y="2333406"/>
                <a:ext cx="1600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333406"/>
                <a:ext cx="1600200" cy="878126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67000" y="3657601"/>
                <a:ext cx="14478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2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657601"/>
                <a:ext cx="14478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57800" y="3609128"/>
                <a:ext cx="14478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09128"/>
                <a:ext cx="144780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24800" y="3581401"/>
                <a:ext cx="1371600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581401"/>
                <a:ext cx="1371600" cy="883703"/>
              </a:xfrm>
              <a:prstGeom prst="rect">
                <a:avLst/>
              </a:prstGeom>
              <a:blipFill>
                <a:blip r:embed="rId6"/>
                <a:stretch>
                  <a:fillRect l="-13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90800" y="2209801"/>
                <a:ext cx="1600200" cy="89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14 </m:t>
                          </m:r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09801"/>
                <a:ext cx="1600200" cy="8991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7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1550" y="304800"/>
            <a:ext cx="20574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73313" y="920750"/>
            <a:ext cx="5638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600">
                <a:solidFill>
                  <a:srgbClr val="0033CC"/>
                </a:solidFill>
              </a:rPr>
              <a:t>Luyện tập chung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819400" y="2043113"/>
            <a:ext cx="609600" cy="1066800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33CC"/>
                </a:solidFill>
              </a:rPr>
              <a:t>&gt;</a:t>
            </a:r>
          </a:p>
          <a:p>
            <a:pPr algn="ctr"/>
            <a:r>
              <a:rPr lang="en-US" altLang="en-US" sz="2800">
                <a:solidFill>
                  <a:srgbClr val="0033CC"/>
                </a:solidFill>
              </a:rPr>
              <a:t>&lt;</a:t>
            </a:r>
          </a:p>
          <a:p>
            <a:pPr algn="ctr"/>
            <a:r>
              <a:rPr lang="en-US" altLang="en-US" sz="2800">
                <a:solidFill>
                  <a:srgbClr val="0033CC"/>
                </a:solidFill>
              </a:rPr>
              <a:t>=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530600" y="221615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>
              <a:solidFill>
                <a:srgbClr val="0033CC"/>
              </a:solidFill>
            </a:endParaRPr>
          </a:p>
          <a:p>
            <a:pPr algn="ctr"/>
            <a:r>
              <a:rPr lang="en-US" altLang="en-US" sz="2800">
                <a:solidFill>
                  <a:srgbClr val="0033CC"/>
                </a:solidFill>
              </a:rPr>
              <a:t>?</a:t>
            </a:r>
          </a:p>
          <a:p>
            <a:pPr algn="ctr"/>
            <a:endParaRPr lang="en-US" altLang="en-US" sz="2800">
              <a:solidFill>
                <a:srgbClr val="0033CC"/>
              </a:solidFill>
            </a:endParaRP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492625" y="1981200"/>
          <a:ext cx="45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203112" imgH="393529" progId="Equation.DSMT4">
                  <p:embed/>
                </p:oleObj>
              </mc:Choice>
              <mc:Fallback>
                <p:oleObj name="Equation" r:id="rId3" imgW="203112" imgH="393529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981200"/>
                        <a:ext cx="450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233988" y="1981200"/>
          <a:ext cx="45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1981200"/>
                        <a:ext cx="450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867275" y="206692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…</a:t>
            </a:r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5992814" y="1962150"/>
          <a:ext cx="479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215713" imgH="393359" progId="Equation.DSMT4">
                  <p:embed/>
                </p:oleObj>
              </mc:Choice>
              <mc:Fallback>
                <p:oleObj name="Equation" r:id="rId7" imgW="215713" imgH="393359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4" y="1962150"/>
                        <a:ext cx="4794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6734176" y="1962150"/>
          <a:ext cx="4794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6" y="1962150"/>
                        <a:ext cx="4794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381750" y="204787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…</a:t>
            </a:r>
          </a:p>
        </p:txBody>
      </p:sp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7531100" y="1962150"/>
          <a:ext cx="45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11" imgW="203112" imgH="393529" progId="Equation.DSMT4">
                  <p:embed/>
                </p:oleObj>
              </mc:Choice>
              <mc:Fallback>
                <p:oleObj name="Equation" r:id="rId11" imgW="203112" imgH="393529" progId="Equation.DSMT4">
                  <p:embed/>
                  <p:pic>
                    <p:nvPicPr>
                      <p:cNvPr id="20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1962150"/>
                        <a:ext cx="450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8397875" y="2216150"/>
          <a:ext cx="198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13" imgW="88707" imgH="164742" progId="Equation.DSMT4">
                  <p:embed/>
                </p:oleObj>
              </mc:Choice>
              <mc:Fallback>
                <p:oleObj name="Equation" r:id="rId13" imgW="88707" imgH="164742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5" y="2216150"/>
                        <a:ext cx="198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7905750" y="204787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…</a:t>
            </a:r>
          </a:p>
        </p:txBody>
      </p:sp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4552951" y="3257550"/>
          <a:ext cx="3095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5" imgW="139639" imgH="393529" progId="Equation.DSMT4">
                  <p:embed/>
                </p:oleObj>
              </mc:Choice>
              <mc:Fallback>
                <p:oleObj name="Equation" r:id="rId15" imgW="139639" imgH="393529" progId="Equation.DSMT4">
                  <p:embed/>
                  <p:pic>
                    <p:nvPicPr>
                      <p:cNvPr id="20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1" y="3257550"/>
                        <a:ext cx="3095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5195888" y="3257550"/>
          <a:ext cx="50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7" imgW="228501" imgH="393529" progId="Equation.DSMT4">
                  <p:embed/>
                </p:oleObj>
              </mc:Choice>
              <mc:Fallback>
                <p:oleObj name="Equation" r:id="rId17" imgW="228501" imgH="393529" progId="Equation.DSMT4">
                  <p:embed/>
                  <p:pic>
                    <p:nvPicPr>
                      <p:cNvPr id="20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57550"/>
                        <a:ext cx="508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857750" y="334327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…</a:t>
            </a:r>
          </a:p>
        </p:txBody>
      </p:sp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7521575" y="3473450"/>
          <a:ext cx="196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19" imgW="88707" imgH="164742" progId="Equation.DSMT4">
                  <p:embed/>
                </p:oleObj>
              </mc:Choice>
              <mc:Fallback>
                <p:oleObj name="Equation" r:id="rId19" imgW="88707" imgH="164742" progId="Equation.DSMT4">
                  <p:embed/>
                  <p:pic>
                    <p:nvPicPr>
                      <p:cNvPr id="20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473450"/>
                        <a:ext cx="196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8135938" y="3219450"/>
          <a:ext cx="4508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21" imgW="203112" imgH="393529" progId="Equation.DSMT4">
                  <p:embed/>
                </p:oleObj>
              </mc:Choice>
              <mc:Fallback>
                <p:oleObj name="Equation" r:id="rId21" imgW="203112" imgH="393529" progId="Equation.DSMT4">
                  <p:embed/>
                  <p:pic>
                    <p:nvPicPr>
                      <p:cNvPr id="20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938" y="3219450"/>
                        <a:ext cx="4508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7769225" y="330517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…</a:t>
            </a:r>
          </a:p>
        </p:txBody>
      </p:sp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6016625" y="3205163"/>
          <a:ext cx="50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23" imgW="228501" imgH="393529" progId="Equation.DSMT4">
                  <p:embed/>
                </p:oleObj>
              </mc:Choice>
              <mc:Fallback>
                <p:oleObj name="Equation" r:id="rId23" imgW="228501" imgH="393529" progId="Equation.DSMT4">
                  <p:embed/>
                  <p:pic>
                    <p:nvPicPr>
                      <p:cNvPr id="20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3205163"/>
                        <a:ext cx="508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6715125" y="3205163"/>
          <a:ext cx="50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25" imgW="228501" imgH="393529" progId="Equation.DSMT4">
                  <p:embed/>
                </p:oleObj>
              </mc:Choice>
              <mc:Fallback>
                <p:oleObj name="Equation" r:id="rId25" imgW="228501" imgH="393529" progId="Equation.DSMT4">
                  <p:embed/>
                  <p:pic>
                    <p:nvPicPr>
                      <p:cNvPr id="20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3205163"/>
                        <a:ext cx="508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6419850" y="3305175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…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6362700" y="3403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838700" y="21717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6350000" y="2159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7810500" y="21590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7683500" y="3403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4800600" y="34417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2268538" y="2184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/>
              <a:t>1</a:t>
            </a: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2324100" y="4953000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>
                <a:solidFill>
                  <a:schemeClr val="tx2"/>
                </a:solidFill>
              </a:rPr>
              <a:t>- Nêu quy tắc so sánh hai phân số cùng mẫu số?</a:t>
            </a:r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2119313" y="4953000"/>
            <a:ext cx="762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>
                <a:solidFill>
                  <a:srgbClr val="FF3300"/>
                </a:solidFill>
              </a:rPr>
              <a:t>- Trong hai phân số (khác 0) có tử số bằng nhau, phân số nào có mẫu số bé hơn thì phân số đó lớn hơn.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2268538" y="4851400"/>
            <a:ext cx="76200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>
                <a:solidFill>
                  <a:schemeClr val="tx2"/>
                </a:solidFill>
              </a:rPr>
              <a:t>- Nêu quy tắc so sánh hai phân số cùng tử số?</a:t>
            </a:r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1887538" y="485140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FF3300"/>
                </a:solidFill>
              </a:rPr>
              <a:t>Trong hai phân số cùng mẫu số</a:t>
            </a:r>
            <a:br>
              <a:rPr lang="en-US" altLang="en-US" sz="3000">
                <a:solidFill>
                  <a:srgbClr val="FF3300"/>
                </a:solidFill>
              </a:rPr>
            </a:br>
            <a:r>
              <a:rPr lang="en-US" altLang="en-US" sz="3000">
                <a:solidFill>
                  <a:srgbClr val="FF3300"/>
                </a:solidFill>
              </a:rPr>
              <a:t>- Phân số nào có tử số bé hơn thì bé hơn.</a:t>
            </a:r>
            <a:br>
              <a:rPr lang="en-US" altLang="en-US" sz="3000">
                <a:solidFill>
                  <a:srgbClr val="FF3300"/>
                </a:solidFill>
              </a:rPr>
            </a:br>
            <a:r>
              <a:rPr lang="en-US" altLang="en-US" sz="3000">
                <a:solidFill>
                  <a:srgbClr val="FF3300"/>
                </a:solidFill>
              </a:rPr>
              <a:t>- Phân số nào có tử số lớn hơn thì lớn hơn.</a:t>
            </a:r>
            <a:br>
              <a:rPr lang="en-US" altLang="en-US" sz="3000">
                <a:solidFill>
                  <a:srgbClr val="FF3300"/>
                </a:solidFill>
              </a:rPr>
            </a:br>
            <a:r>
              <a:rPr lang="en-US" altLang="en-US" sz="3000">
                <a:solidFill>
                  <a:srgbClr val="FF3300"/>
                </a:solidFill>
              </a:rPr>
              <a:t>- Nếu tử số bằng nhau thì hai phân số đó bằng nhau.</a:t>
            </a:r>
          </a:p>
        </p:txBody>
      </p:sp>
    </p:spTree>
    <p:extLst>
      <p:ext uri="{BB962C8B-B14F-4D97-AF65-F5344CB8AC3E}">
        <p14:creationId xmlns:p14="http://schemas.microsoft.com/office/powerpoint/2010/main" val="3066759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 animBg="1"/>
      <p:bldP spid="2055" grpId="0"/>
      <p:bldP spid="2059" grpId="0"/>
      <p:bldP spid="2059" grpId="1"/>
      <p:bldP spid="2064" grpId="0"/>
      <p:bldP spid="2064" grpId="1"/>
      <p:bldP spid="2068" grpId="0"/>
      <p:bldP spid="2068" grpId="1"/>
      <p:bldP spid="2072" grpId="0"/>
      <p:bldP spid="2072" grpId="1"/>
      <p:bldP spid="2080" grpId="0"/>
      <p:bldP spid="2080" grpId="1"/>
      <p:bldP spid="2084" grpId="0"/>
      <p:bldP spid="2084" grpId="1"/>
      <p:bldP spid="2086" grpId="0"/>
      <p:bldP spid="2087" grpId="0"/>
      <p:bldP spid="2088" grpId="0"/>
      <p:bldP spid="2089" grpId="0"/>
      <p:bldP spid="2090" grpId="0"/>
      <p:bldP spid="2091" grpId="0"/>
      <p:bldP spid="2112" grpId="0" animBg="1"/>
      <p:bldP spid="2114" grpId="0"/>
      <p:bldP spid="2114" grpId="1"/>
      <p:bldP spid="2115" grpId="0"/>
      <p:bldP spid="2115" grpId="1"/>
      <p:bldP spid="2116" grpId="0"/>
      <p:bldP spid="2116" grpId="1"/>
      <p:bldP spid="2117" grpId="0"/>
      <p:bldP spid="21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3633F-05B8-4B86-A950-F54E0AA310F7}"/>
              </a:ext>
            </a:extLst>
          </p:cNvPr>
          <p:cNvSpPr txBox="1"/>
          <p:nvPr/>
        </p:nvSpPr>
        <p:spPr>
          <a:xfrm>
            <a:off x="660357" y="2986645"/>
            <a:ext cx="10280182" cy="19389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6000" b="1" u="sng" dirty="0">
                <a:cs typeface="Times New Roman" panose="02020603050405020304" pitchFamily="18" charset="0"/>
              </a:rPr>
              <a:t>Toán</a:t>
            </a:r>
            <a:r>
              <a:rPr lang="en-US" sz="6000" b="1" dirty="0">
                <a:cs typeface="Times New Roman" panose="02020603050405020304" pitchFamily="18" charset="0"/>
              </a:rPr>
              <a:t> </a:t>
            </a:r>
            <a:r>
              <a:rPr lang="en-US" sz="6000" dirty="0">
                <a:cs typeface="Times New Roman" panose="02020603050405020304" pitchFamily="18" charset="0"/>
              </a:rPr>
              <a:t/>
            </a:r>
            <a:br>
              <a:rPr lang="en-US" sz="6000" dirty="0">
                <a:cs typeface="Times New Roman" panose="02020603050405020304" pitchFamily="18" charset="0"/>
              </a:rPr>
            </a:br>
            <a:r>
              <a:rPr lang="en-US" sz="6000" dirty="0">
                <a:cs typeface="Times New Roman" panose="02020603050405020304" pitchFamily="18" charset="0"/>
              </a:rPr>
              <a:t>BÀI: 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TẬP CHUNG 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TR123)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513" y="1548842"/>
            <a:ext cx="9945884" cy="93358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5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TIỂU HỌC ÁI MỘ A</a:t>
            </a:r>
            <a:endParaRPr lang="en-US" sz="5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669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14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n</a:t>
            </a: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 2022</a:t>
            </a:r>
          </a:p>
          <a:p>
            <a:pPr lvl="0" algn="ctr"/>
            <a:r>
              <a:rPr lang="en-US" sz="4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</p:spTree>
    <p:extLst>
      <p:ext uri="{BB962C8B-B14F-4D97-AF65-F5344CB8AC3E}">
        <p14:creationId xmlns:p14="http://schemas.microsoft.com/office/powerpoint/2010/main" val="5781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9621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&gt;  &lt; 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2223954"/>
                <a:ext cx="19812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…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23954"/>
                <a:ext cx="1981200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1000" y="2246074"/>
                <a:ext cx="1600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…1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246074"/>
                <a:ext cx="1600200" cy="878126"/>
              </a:xfrm>
              <a:prstGeom prst="rect">
                <a:avLst/>
              </a:prstGeom>
              <a:blipFill>
                <a:blip r:embed="rId4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67000" y="3657601"/>
                <a:ext cx="1447800" cy="87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657601"/>
                <a:ext cx="1447800" cy="878767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57800" y="3609128"/>
                <a:ext cx="144780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09128"/>
                <a:ext cx="1447800" cy="87921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24800" y="3581401"/>
                <a:ext cx="1371600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581401"/>
                <a:ext cx="1371600" cy="883703"/>
              </a:xfrm>
              <a:prstGeom prst="rect">
                <a:avLst/>
              </a:prstGeom>
              <a:blipFill>
                <a:blip r:embed="rId7"/>
                <a:stretch>
                  <a:fillRect l="-13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90800" y="2209801"/>
                <a:ext cx="14478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09801"/>
                <a:ext cx="1447800" cy="875753"/>
              </a:xfrm>
              <a:prstGeom prst="rect">
                <a:avLst/>
              </a:prstGeom>
              <a:blipFill>
                <a:blip r:embed="rId8"/>
                <a:stretch>
                  <a:fillRect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71600" y="518160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Bài</a:t>
            </a:r>
            <a:r>
              <a:rPr lang="en-US" sz="2400" dirty="0" smtClean="0"/>
              <a:t> 1/S</a:t>
            </a:r>
          </a:p>
          <a:p>
            <a:r>
              <a:rPr lang="en-US" sz="2400" dirty="0" err="1" smtClean="0"/>
              <a:t>Bài</a:t>
            </a:r>
            <a:r>
              <a:rPr lang="en-US" sz="2400" dirty="0" smtClean="0"/>
              <a:t> 2,3,4 ?V</a:t>
            </a:r>
          </a:p>
        </p:txBody>
      </p:sp>
    </p:spTree>
    <p:extLst>
      <p:ext uri="{BB962C8B-B14F-4D97-AF65-F5344CB8AC3E}">
        <p14:creationId xmlns:p14="http://schemas.microsoft.com/office/powerpoint/2010/main" val="3123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1295401"/>
                <a:ext cx="8686800" cy="3644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6600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14 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…1</a:t>
                </a:r>
              </a:p>
              <a:p>
                <a:endParaRPr lang="en-US" sz="6000" dirty="0">
                  <a:solidFill>
                    <a:srgbClr val="0000CC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rgbClr val="00660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6000" i="1" dirty="0">
                            <a:solidFill>
                              <a:srgbClr val="006600"/>
                            </a:solidFill>
                            <a:latin typeface="Cambria Math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6600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CC"/>
                    </a:solidFill>
                  </a:rPr>
                  <a:t>       1…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6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US" sz="6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8686800" cy="3644011"/>
              </a:xfrm>
              <a:prstGeom prst="rect">
                <a:avLst/>
              </a:prstGeom>
              <a:blipFill>
                <a:blip r:embed="rId2"/>
                <a:stretch>
                  <a:fillRect r="-3298" b="-5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15986" y="152400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144780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6400" y="144780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370873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200" y="3733801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370873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2286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en-US" sz="48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: &gt;  &lt;  = ?</a:t>
            </a:r>
          </a:p>
        </p:txBody>
      </p:sp>
    </p:spTree>
    <p:extLst>
      <p:ext uri="{BB962C8B-B14F-4D97-AF65-F5344CB8AC3E}">
        <p14:creationId xmlns:p14="http://schemas.microsoft.com/office/powerpoint/2010/main" val="328112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95601" y="137160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2.Với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87692" y="2590800"/>
                <a:ext cx="147550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692" y="2590800"/>
                <a:ext cx="1475509" cy="892552"/>
              </a:xfrm>
              <a:prstGeom prst="rect">
                <a:avLst/>
              </a:prstGeom>
              <a:blipFill>
                <a:blip r:embed="rId3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63892" y="4419600"/>
                <a:ext cx="1399309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92" y="4419600"/>
                <a:ext cx="1399309" cy="900824"/>
              </a:xfrm>
              <a:prstGeom prst="rect">
                <a:avLst/>
              </a:prstGeom>
              <a:blipFill>
                <a:blip r:embed="rId4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/>
          <p:cNvSpPr/>
          <p:nvPr/>
        </p:nvSpPr>
        <p:spPr>
          <a:xfrm>
            <a:off x="5985164" y="2514601"/>
            <a:ext cx="2854037" cy="941829"/>
          </a:xfrm>
          <a:prstGeom prst="wedgeRoundRectCallout">
            <a:avLst>
              <a:gd name="adj1" fmla="val -72562"/>
              <a:gd name="adj2" fmla="val 79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019800" y="4392172"/>
            <a:ext cx="2854036" cy="941828"/>
          </a:xfrm>
          <a:prstGeom prst="wedgeRoundRectCallout">
            <a:avLst>
              <a:gd name="adj1" fmla="val -70750"/>
              <a:gd name="adj2" fmla="val -4545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1" y="2753606"/>
            <a:ext cx="362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1" y="4001278"/>
            <a:ext cx="370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5199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  <p:bldP spid="25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371601"/>
                <a:ext cx="9220200" cy="2723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20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f>
                      <m:fPr>
                        <m:ctrlPr>
                          <a:rPr lang="en-US" sz="5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f>
                      <m:fPr>
                        <m:ctrlPr>
                          <a:rPr lang="en-US" sz="5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371601"/>
                <a:ext cx="9220200" cy="2723759"/>
              </a:xfrm>
              <a:prstGeom prst="rect">
                <a:avLst/>
              </a:prstGeom>
              <a:blipFill>
                <a:blip r:embed="rId3"/>
                <a:stretch>
                  <a:fillRect l="-1983" b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0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544623"/>
                <a:ext cx="8763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44623"/>
                <a:ext cx="8763000" cy="5632311"/>
              </a:xfrm>
              <a:prstGeom prst="rect">
                <a:avLst/>
              </a:prstGeom>
              <a:blipFill>
                <a:blip r:embed="rId2"/>
                <a:stretch>
                  <a:fillRect l="-2157" r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76800" y="160020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8AF4515-DF67-4DBB-B147-EC59075EC726}"/>
                  </a:ext>
                </a:extLst>
              </p:cNvPr>
              <p:cNvSpPr txBox="1"/>
              <p:nvPr/>
            </p:nvSpPr>
            <p:spPr>
              <a:xfrm>
                <a:off x="2971801" y="181148"/>
                <a:ext cx="250164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6 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AF4515-DF67-4DBB-B147-EC59075E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181148"/>
                <a:ext cx="2501647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9B2CF67B-0FA2-4B0A-A7E6-AB64A24E9338}"/>
                  </a:ext>
                </a:extLst>
              </p:cNvPr>
              <p:cNvSpPr/>
              <p:nvPr/>
            </p:nvSpPr>
            <p:spPr>
              <a:xfrm>
                <a:off x="1981200" y="1156338"/>
                <a:ext cx="4135876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20  : 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2CF67B-0FA2-4B0A-A7E6-AB64A24E9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56338"/>
                <a:ext cx="4135876" cy="879215"/>
              </a:xfrm>
              <a:prstGeom prst="rect">
                <a:avLst/>
              </a:prstGeom>
              <a:blipFill>
                <a:blip r:embed="rId3"/>
                <a:stretch>
                  <a:fillRect l="-442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38B02E4-6552-4B87-87FB-6C14F925653F}"/>
                  </a:ext>
                </a:extLst>
              </p:cNvPr>
              <p:cNvSpPr/>
              <p:nvPr/>
            </p:nvSpPr>
            <p:spPr>
              <a:xfrm>
                <a:off x="7162800" y="1143000"/>
                <a:ext cx="2589170" cy="87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12  : 3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8B02E4-6552-4B87-87FB-6C14F9256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143000"/>
                <a:ext cx="2589170" cy="878574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90D1644-801A-45B1-AD2D-FFA79279DE5C}"/>
                  </a:ext>
                </a:extLst>
              </p:cNvPr>
              <p:cNvSpPr/>
              <p:nvPr/>
            </p:nvSpPr>
            <p:spPr>
              <a:xfrm>
                <a:off x="5105400" y="2209800"/>
                <a:ext cx="2574744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0D1644-801A-45B1-AD2D-FFA79279D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09800"/>
                <a:ext cx="2574744" cy="879600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6748DE7-7B84-4AE1-97A8-BFD87819081C}"/>
                  </a:ext>
                </a:extLst>
              </p:cNvPr>
              <p:cNvSpPr/>
              <p:nvPr/>
            </p:nvSpPr>
            <p:spPr>
              <a:xfrm>
                <a:off x="2310019" y="3289937"/>
                <a:ext cx="5562741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60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748DE7-7B84-4AE1-97A8-BFD878190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19" y="3289937"/>
                <a:ext cx="5562741" cy="879600"/>
              </a:xfrm>
              <a:prstGeom prst="rect">
                <a:avLst/>
              </a:prstGeom>
              <a:blipFill>
                <a:blip r:embed="rId6"/>
                <a:stretch>
                  <a:fillRect l="-339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F50B528-92D0-4685-BA71-DC1B788D9216}"/>
                  </a:ext>
                </a:extLst>
              </p:cNvPr>
              <p:cNvSpPr/>
              <p:nvPr/>
            </p:nvSpPr>
            <p:spPr>
              <a:xfrm>
                <a:off x="1981200" y="4122382"/>
                <a:ext cx="8470980" cy="245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6 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viết theo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den>
                    </m:f>
                    <m:r>
                      <a:rPr lang="en-US" sz="3600"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F50B528-92D0-4685-BA71-DC1B788D9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22382"/>
                <a:ext cx="8470980" cy="2452979"/>
              </a:xfrm>
              <a:prstGeom prst="rect">
                <a:avLst/>
              </a:prstGeom>
              <a:blipFill>
                <a:blip r:embed="rId7"/>
                <a:stretch>
                  <a:fillRect l="-2158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7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818</Words>
  <Application>Microsoft Office PowerPoint</Application>
  <PresentationFormat>Custom</PresentationFormat>
  <Paragraphs>93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Sony 622</cp:lastModifiedBy>
  <cp:revision>56</cp:revision>
  <dcterms:created xsi:type="dcterms:W3CDTF">2020-04-03T15:29:43Z</dcterms:created>
  <dcterms:modified xsi:type="dcterms:W3CDTF">2022-02-03T15:06:11Z</dcterms:modified>
</cp:coreProperties>
</file>