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2" r:id="rId4"/>
    <p:sldId id="268" r:id="rId5"/>
    <p:sldId id="271" r:id="rId6"/>
    <p:sldId id="269" r:id="rId7"/>
    <p:sldId id="270" r:id="rId8"/>
    <p:sldId id="273" r:id="rId9"/>
    <p:sldId id="285" r:id="rId10"/>
    <p:sldId id="287" r:id="rId11"/>
    <p:sldId id="288" r:id="rId12"/>
    <p:sldId id="290" r:id="rId13"/>
    <p:sldId id="286" r:id="rId14"/>
    <p:sldId id="289" r:id="rId15"/>
    <p:sldId id="284" r:id="rId16"/>
    <p:sldId id="265" r:id="rId17"/>
    <p:sldId id="257" r:id="rId18"/>
    <p:sldId id="258" r:id="rId19"/>
    <p:sldId id="266" r:id="rId20"/>
    <p:sldId id="267" r:id="rId21"/>
    <p:sldId id="260" r:id="rId22"/>
    <p:sldId id="261" r:id="rId23"/>
  </p:sldIdLst>
  <p:sldSz cx="12192000" cy="6858000"/>
  <p:notesSz cx="6858000" cy="9144000"/>
  <p:embeddedFontLst>
    <p:embeddedFont>
      <p:font typeface="Algerian" panose="04020705040A02060702" pitchFamily="82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Berlin Sans FB Demi" panose="020E0802020502020306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oper Black" panose="0208090404030B0204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41"/>
    <a:srgbClr val="008E40"/>
    <a:srgbClr val="FB25C3"/>
    <a:srgbClr val="FFCF03"/>
    <a:srgbClr val="FAEC43"/>
    <a:srgbClr val="FD7BDB"/>
    <a:srgbClr val="FB1DC1"/>
    <a:srgbClr val="00B050"/>
    <a:srgbClr val="00EA6A"/>
    <a:srgbClr val="FDC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7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Diagonal Corner Rectangle 20"/>
          <p:cNvSpPr/>
          <p:nvPr userDrawn="1"/>
        </p:nvSpPr>
        <p:spPr>
          <a:xfrm>
            <a:off x="289560" y="274320"/>
            <a:ext cx="11612880" cy="6309360"/>
          </a:xfrm>
          <a:prstGeom prst="round2DiagRect">
            <a:avLst>
              <a:gd name="adj1" fmla="val 5770"/>
              <a:gd name="adj2" fmla="val 0"/>
            </a:avLst>
          </a:prstGeom>
          <a:ln w="57150" cmpd="thickThin">
            <a:solidFill>
              <a:srgbClr val="F639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226124" y="-153165"/>
            <a:ext cx="1509232" cy="1206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250" y="5692876"/>
            <a:ext cx="743674" cy="1146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4511" y="5817087"/>
            <a:ext cx="817489" cy="1021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76842" y="19050"/>
            <a:ext cx="619908" cy="749889"/>
          </a:xfrm>
          <a:prstGeom prst="rect">
            <a:avLst/>
          </a:prstGeom>
        </p:spPr>
      </p:pic>
      <p:pic>
        <p:nvPicPr>
          <p:cNvPr id="23" name="图片 19" descr="4e7355571030e572ee5dbaf8f75acb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8605091">
            <a:off x="6016719" y="56087"/>
            <a:ext cx="354529" cy="3802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1804667"/>
            <a:ext cx="434093" cy="431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3499370">
            <a:off x="10760095" y="69596"/>
            <a:ext cx="367262" cy="3650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24962" y="1404"/>
            <a:ext cx="434093" cy="431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757907" y="4429880"/>
            <a:ext cx="434093" cy="4317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21633" y="-11839"/>
            <a:ext cx="367770" cy="36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645740"/>
            <a:ext cx="367770" cy="3657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911780" y="1438907"/>
            <a:ext cx="36777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19.png"/><Relationship Id="rId5" Type="http://schemas.openxmlformats.org/officeDocument/2006/relationships/audio" Target="../media/audio7.wav"/><Relationship Id="rId15" Type="http://schemas.openxmlformats.org/officeDocument/2006/relationships/image" Target="../media/image23.png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7.wav"/><Relationship Id="rId11" Type="http://schemas.openxmlformats.org/officeDocument/2006/relationships/image" Target="../media/image33.png"/><Relationship Id="rId5" Type="http://schemas.openxmlformats.org/officeDocument/2006/relationships/audio" Target="../media/audio16.wav"/><Relationship Id="rId10" Type="http://schemas.openxmlformats.org/officeDocument/2006/relationships/image" Target="../media/image32.jpeg"/><Relationship Id="rId4" Type="http://schemas.openxmlformats.org/officeDocument/2006/relationships/audio" Target="../media/audio15.wav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4"/>
          <p:cNvSpPr txBox="1"/>
          <p:nvPr/>
        </p:nvSpPr>
        <p:spPr>
          <a:xfrm>
            <a:off x="2212562" y="1643963"/>
            <a:ext cx="7766874" cy="4227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14 -  LESSON 1</a:t>
            </a:r>
            <a:endParaRPr lang="zh-CN" altLang="en-US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MsPham5"/>
          <p:cNvSpPr txBox="1"/>
          <p:nvPr/>
        </p:nvSpPr>
        <p:spPr>
          <a:xfrm>
            <a:off x="830714" y="2672384"/>
            <a:ext cx="10530571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What happened </a:t>
            </a:r>
          </a:p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in the story?</a:t>
            </a:r>
            <a:endParaRPr lang="en-US" altLang="zh-CN" sz="8000" dirty="0">
              <a:ln w="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trồng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trồng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tìm thấy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thấy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tìm thấy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Grew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trồng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trồng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cho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37" y="7621008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09" y="7029981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4693" y="2497976"/>
            <a:ext cx="720261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3155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69254" y="501674"/>
            <a:ext cx="10119675" cy="6069854"/>
            <a:chOff x="-617525" y="457200"/>
            <a:chExt cx="19149041" cy="12011025"/>
          </a:xfrm>
        </p:grpSpPr>
        <p:pic>
          <p:nvPicPr>
            <p:cNvPr id="1030" name="Picture 6" descr="https://s.sachmem.vn/public/images/v2/TA5T2SHS/U14-L1-1-a_5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525" y="457200"/>
              <a:ext cx="10079573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4-L1-1-b_5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0837" y="457200"/>
              <a:ext cx="9290679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https://s.sachmem.vn/public/images/v2/TA5T2SHS/U14-L1-1-c_44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889" y="6298640"/>
              <a:ext cx="7938776" cy="614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5T2SHS/U14-L1-1-d_56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4027" y="6657975"/>
              <a:ext cx="9725024" cy="581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3329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272" y="1296410"/>
            <a:ext cx="2409131" cy="163121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Vietnamese story about watermelons called The Story of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Tiem.</a:t>
            </a: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3469" y="501673"/>
            <a:ext cx="2107535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Watermelons 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so delicious!</a:t>
            </a: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19375" y="2713273"/>
            <a:ext cx="3078462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really? What happened in the story?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5820" y="2619615"/>
            <a:ext cx="4081732" cy="10156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 one day, An Tiem </a:t>
            </a:r>
            <a:r>
              <a:rPr lang="en-US" sz="20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 some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black seeds and he grew them. The seeds gave watermelons.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84085" y="466732"/>
            <a:ext cx="4325146" cy="10156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 King Hung ordered Mai An Tiem and his family to live on an island. The island was very far away.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0123" y="5694313"/>
            <a:ext cx="4195396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 An Tiem's family exchanged the watermelons for food and drink.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9752" y="5495983"/>
            <a:ext cx="1953159" cy="11079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they werelucky in the end, right?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19521" y="5043754"/>
            <a:ext cx="3007068" cy="132343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end, King Hung heard about the story and he let An Tiem and his family go back home.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167" y="840520"/>
            <a:ext cx="419773" cy="4190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84460" y="6557014"/>
            <a:ext cx="179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text to hear.</a:t>
            </a:r>
          </a:p>
        </p:txBody>
      </p:sp>
    </p:spTree>
    <p:extLst>
      <p:ext uri="{BB962C8B-B14F-4D97-AF65-F5344CB8AC3E}">
        <p14:creationId xmlns:p14="http://schemas.microsoft.com/office/powerpoint/2010/main" val="35623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4 What happened in the stor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4 What happened in the stor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4 What happened in the stor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4 What happened in the stor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4 What happened in the stor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4 What happened in the stor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4 What happened in the stor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4 What happened in the stor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11" grpId="0" animBg="1"/>
      <p:bldP spid="22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43962" y="2654944"/>
            <a:ext cx="4551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King Hung ordered Mai An Tiem and his family to live on an island. The island was very far away.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3837" y="2673826"/>
            <a:ext cx="1035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First,</a:t>
            </a:r>
            <a:endParaRPr lang="en-US" sz="2200" b="1" dirty="0"/>
          </a:p>
        </p:txBody>
      </p:sp>
      <p:sp>
        <p:nvSpPr>
          <p:cNvPr id="13" name="Rectangle 12"/>
          <p:cNvSpPr/>
          <p:nvPr/>
        </p:nvSpPr>
        <p:spPr>
          <a:xfrm>
            <a:off x="818997" y="5535834"/>
            <a:ext cx="5091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	An Tiem's family exchanged the watermelons for food and drink.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2. Point and say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11583" y="1119606"/>
            <a:ext cx="7936571" cy="4252870"/>
            <a:chOff x="-5297503" y="1886870"/>
            <a:chExt cx="7177309" cy="3846014"/>
          </a:xfrm>
        </p:grpSpPr>
        <p:pic>
          <p:nvPicPr>
            <p:cNvPr id="2057" name="Picture 9" descr="https://s.sachmem.vn/public/images/TA5T2SHS/U14-L1-2-1-15b576340050d99dce49019c46e3d9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7503" y="191381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4-L1-2-2-46c7f53972dcf54fa1d5060f759f151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547" y="1886870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5T2SHS/U14-L1-2-3-4e62f35c8f7046dcc18288151d99922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7503" y="440980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s.sachmem.vn/public/images/TA5T2SHS/U14-L1-2-4-a6f9afc52ef433bdafea6f26dec579d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547" y="440980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3592348" y="467596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0791" y="2606333"/>
            <a:ext cx="10875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200" b="1" dirty="0">
                <a:latin typeface="Helvetica Neue"/>
              </a:rPr>
              <a:t>Then</a:t>
            </a:r>
            <a:endParaRPr lang="en-US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869720" y="5525943"/>
            <a:ext cx="10492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Next,</a:t>
            </a:r>
            <a:endParaRPr lang="en-US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6408045" y="5384786"/>
            <a:ext cx="2014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In the end,</a:t>
            </a:r>
            <a:endParaRPr lang="en-US" sz="2200" b="1" dirty="0"/>
          </a:p>
        </p:txBody>
      </p:sp>
      <p:sp>
        <p:nvSpPr>
          <p:cNvPr id="12" name="Rectangle 11"/>
          <p:cNvSpPr/>
          <p:nvPr/>
        </p:nvSpPr>
        <p:spPr>
          <a:xfrm>
            <a:off x="6503831" y="2606333"/>
            <a:ext cx="53160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one day, An Tiem found some black seeds and he grew them. The seeds gave watermelons.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2287" y="5366897"/>
            <a:ext cx="52795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         King Hung heard about the story and he let An Tiem and his family go back home.</a:t>
            </a:r>
            <a:endParaRPr lang="en-US" alt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738" y="528889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Helvetica Neue"/>
              </a:rPr>
              <a:t>Ask and answer questions about The Story of Mai An Tiem.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655" y="405884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1025" name="Picture 1" descr="Ma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21" y="1579864"/>
            <a:ext cx="731520" cy="731520"/>
          </a:xfrm>
          <a:prstGeom prst="ellipse">
            <a:avLst/>
          </a:prstGeom>
          <a:noFill/>
          <a:ln>
            <a:solidFill>
              <a:srgbClr val="FD7B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62" y="2808361"/>
            <a:ext cx="731520" cy="731520"/>
          </a:xfrm>
          <a:prstGeom prst="ellipse">
            <a:avLst/>
          </a:prstGeom>
          <a:noFill/>
          <a:ln>
            <a:solidFill>
              <a:srgbClr val="FD7B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08682" y="176095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5738" y="280836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_______________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end, 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012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068" y="2497976"/>
            <a:ext cx="76578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8433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111" y="46249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number.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37178" y="787179"/>
            <a:ext cx="7361394" cy="2528710"/>
            <a:chOff x="1173006" y="1052044"/>
            <a:chExt cx="9094944" cy="3124201"/>
          </a:xfrm>
        </p:grpSpPr>
        <p:pic>
          <p:nvPicPr>
            <p:cNvPr id="3074" name="Picture 2" descr="https://s.sachmem.vn/public/images/TA5T2SHS/U14-L1-4-1-e7b953ecc4c40f6f3b172154630d882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06" y="1052044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4-L1-4-2-235409571bcb1bfe304728a4c0062543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1052044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085548" y="3610747"/>
            <a:ext cx="10477803" cy="2500470"/>
            <a:chOff x="970839" y="3172596"/>
            <a:chExt cx="13091444" cy="3124201"/>
          </a:xfrm>
        </p:grpSpPr>
        <p:pic>
          <p:nvPicPr>
            <p:cNvPr id="3078" name="Picture 6" descr="https://s.sachmem.vn/public/images/TA5T2SHS/U14-L1-4-3-d4f0667960c6c5b0e00181b23775e272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39" y="3172596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06773" y="3172596"/>
              <a:ext cx="4219575" cy="3124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42708" y="3172596"/>
              <a:ext cx="4219575" cy="3124200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2321656" y="110608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607906" y="110608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856948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91306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68464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3837" y="2607257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75737" y="2607257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23714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78689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521508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6202" y="933971"/>
            <a:ext cx="517793" cy="51684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Sun 2"/>
          <p:cNvSpPr/>
          <p:nvPr/>
        </p:nvSpPr>
        <p:spPr>
          <a:xfrm>
            <a:off x="10808580" y="1567676"/>
            <a:ext cx="573037" cy="573037"/>
          </a:xfrm>
          <a:prstGeom prst="sun">
            <a:avLst>
              <a:gd name="adj" fmla="val 20319"/>
            </a:avLst>
          </a:prstGeom>
          <a:solidFill>
            <a:srgbClr val="FB25C3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Sun 34"/>
          <p:cNvSpPr/>
          <p:nvPr/>
        </p:nvSpPr>
        <p:spPr>
          <a:xfrm>
            <a:off x="10808580" y="2257572"/>
            <a:ext cx="573037" cy="573037"/>
          </a:xfrm>
          <a:prstGeom prst="sun">
            <a:avLst>
              <a:gd name="adj" fmla="val 20319"/>
            </a:avLst>
          </a:prstGeom>
          <a:solidFill>
            <a:srgbClr val="008E4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Sun 35"/>
          <p:cNvSpPr/>
          <p:nvPr/>
        </p:nvSpPr>
        <p:spPr>
          <a:xfrm>
            <a:off x="10808580" y="2947468"/>
            <a:ext cx="573037" cy="573037"/>
          </a:xfrm>
          <a:prstGeom prst="sun">
            <a:avLst>
              <a:gd name="adj" fmla="val 20319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Sun 36"/>
          <p:cNvSpPr/>
          <p:nvPr/>
        </p:nvSpPr>
        <p:spPr>
          <a:xfrm>
            <a:off x="10808580" y="3637364"/>
            <a:ext cx="573037" cy="573037"/>
          </a:xfrm>
          <a:prstGeom prst="sun">
            <a:avLst>
              <a:gd name="adj" fmla="val 20319"/>
            </a:avLst>
          </a:prstGeom>
          <a:solidFill>
            <a:srgbClr val="FF0D41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Sun 37"/>
          <p:cNvSpPr/>
          <p:nvPr/>
        </p:nvSpPr>
        <p:spPr>
          <a:xfrm>
            <a:off x="10836202" y="4287944"/>
            <a:ext cx="573037" cy="573037"/>
          </a:xfrm>
          <a:prstGeom prst="sun">
            <a:avLst>
              <a:gd name="adj" fmla="val 2031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105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4 What happened in the story- - Lesson 1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4 What happened in the story- - Lesson 1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4 What happened in the story- - Lesson 1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4 What happened in the story- - Lesson 1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4 What happened in the story- - Lesson 1 - 4 Listen and number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655" y="40588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54639" y="1699205"/>
            <a:ext cx="10638145" cy="4719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years ago, there was a very beautiful (1)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 lived in a castle. The princess had a problem with her (2)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couldn't walk. One day, a prince visited the castle and met the beautiful princess. He gave her an (3)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said, “This magic apple can make you walk!” The princess was very happy. She ate the apple. Then the next morning, she (4)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was so surprised because she could walk and run and dance. (5)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prince and the princess got married and lived happily ever after.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4024" y="4824397"/>
            <a:ext cx="1474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up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900679" y="1713279"/>
            <a:ext cx="179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princess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049699" y="2716375"/>
            <a:ext cx="118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682156" y="3784464"/>
            <a:ext cx="1379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518455" y="5334738"/>
            <a:ext cx="2122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861244" y="1032329"/>
            <a:ext cx="1181100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legs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1324099" y="1032329"/>
            <a:ext cx="137924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5392415" y="1032329"/>
            <a:ext cx="2185388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princess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9325785" y="1032329"/>
            <a:ext cx="147449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up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2986782" y="1032329"/>
            <a:ext cx="212219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641548" y="1217069"/>
            <a:ext cx="1847850" cy="10660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89831" y="1234672"/>
            <a:ext cx="923925" cy="7153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467202" y="1212356"/>
            <a:ext cx="1093036" cy="15123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3"/>
          </p:cNvCxnSpPr>
          <p:nvPr/>
        </p:nvCxnSpPr>
        <p:spPr>
          <a:xfrm flipH="1">
            <a:off x="9402727" y="1260929"/>
            <a:ext cx="1397550" cy="24267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7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8164" y="463034"/>
            <a:ext cx="1573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Let’s sing.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29" t="21094" r="16178" b="22395"/>
          <a:stretch/>
        </p:blipFill>
        <p:spPr>
          <a:xfrm>
            <a:off x="635764" y="832366"/>
            <a:ext cx="10990008" cy="5377934"/>
          </a:xfrm>
          <a:prstGeom prst="roundRect">
            <a:avLst>
              <a:gd name="adj" fmla="val 22370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78" y="832366"/>
            <a:ext cx="472833" cy="474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714" y="463034"/>
            <a:ext cx="472833" cy="474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69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3075" y="2216673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3075" y="2846763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3075" y="3476853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5075" y="4027667"/>
            <a:ext cx="3535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5075" y="4657756"/>
            <a:ext cx="333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exchanged A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3075" y="1586583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5075" y="877213"/>
            <a:ext cx="116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3075" y="410694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5038" y="373542"/>
            <a:ext cx="1411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3075" y="956492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5075" y="2137394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5075" y="1507303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5075" y="2767485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5075" y="3397576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3075" y="4630164"/>
            <a:ext cx="31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0539" y="2217091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ra lệnh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50539" y="2847181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x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50539" y="3477271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gọi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50539" y="1587001"/>
            <a:ext cx="345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đ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cho, cho phép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50539" y="410694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tìm thấy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0539" y="95691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nghe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4048" y="5180976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đ</a:t>
            </a:r>
            <a:r>
              <a:rPr lang="vi-VN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346885" y="2767484"/>
            <a:ext cx="1056067" cy="550812"/>
          </a:xfrm>
          <a:prstGeom prst="rightArrow">
            <a:avLst/>
          </a:prstGeom>
          <a:solidFill>
            <a:srgbClr val="FF0D41"/>
          </a:solidFill>
          <a:ln>
            <a:solidFill>
              <a:srgbClr val="FD7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708033" y="2137394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708033" y="276748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708033" y="3397574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11954" y="1506886"/>
            <a:ext cx="38186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cho, đã cho phép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08033" y="4027247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tìm thấy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08033" y="877213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đã nghe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35075" y="515338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3074" y="5735186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0539" y="5729109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trồng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35075" y="5710273"/>
            <a:ext cx="112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grew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72540" y="5704196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đã  trồng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nghe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đi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happened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3068805" y="1757386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trồng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655</Words>
  <Application>Microsoft Office PowerPoint</Application>
  <PresentationFormat>Widescreen</PresentationFormat>
  <Paragraphs>149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Algerian</vt:lpstr>
      <vt:lpstr>Helvetica Neue</vt:lpstr>
      <vt:lpstr>Arial</vt:lpstr>
      <vt:lpstr>Arial Black</vt:lpstr>
      <vt:lpstr>Cooper Black</vt:lpstr>
      <vt:lpstr>Berlin Sans FB Demi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104</cp:revision>
  <dcterms:created xsi:type="dcterms:W3CDTF">2021-01-15T02:54:44Z</dcterms:created>
  <dcterms:modified xsi:type="dcterms:W3CDTF">2022-02-27T03:49:19Z</dcterms:modified>
</cp:coreProperties>
</file>