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6" r:id="rId2"/>
    <p:sldId id="300" r:id="rId3"/>
    <p:sldId id="299" r:id="rId4"/>
    <p:sldId id="298" r:id="rId5"/>
    <p:sldId id="295" r:id="rId6"/>
    <p:sldId id="297" r:id="rId7"/>
    <p:sldId id="306" r:id="rId8"/>
    <p:sldId id="301" r:id="rId9"/>
    <p:sldId id="302" r:id="rId10"/>
    <p:sldId id="303" r:id="rId11"/>
    <p:sldId id="304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05" r:id="rId23"/>
    <p:sldId id="257" r:id="rId24"/>
    <p:sldId id="258" r:id="rId25"/>
    <p:sldId id="263" r:id="rId26"/>
    <p:sldId id="264" r:id="rId27"/>
    <p:sldId id="265" r:id="rId28"/>
    <p:sldId id="317" r:id="rId29"/>
    <p:sldId id="260" r:id="rId30"/>
    <p:sldId id="261" r:id="rId31"/>
    <p:sldId id="262" r:id="rId32"/>
    <p:sldId id="318" r:id="rId33"/>
    <p:sldId id="319" r:id="rId34"/>
    <p:sldId id="332" r:id="rId35"/>
    <p:sldId id="321" r:id="rId36"/>
    <p:sldId id="333" r:id="rId37"/>
    <p:sldId id="335" r:id="rId38"/>
    <p:sldId id="334" r:id="rId39"/>
    <p:sldId id="320" r:id="rId40"/>
    <p:sldId id="337" r:id="rId41"/>
    <p:sldId id="336" r:id="rId42"/>
    <p:sldId id="338" r:id="rId43"/>
    <p:sldId id="339" r:id="rId44"/>
  </p:sldIdLst>
  <p:sldSz cx="12192000" cy="6858000"/>
  <p:notesSz cx="6858000" cy="9144000"/>
  <p:embeddedFontLst>
    <p:embeddedFont>
      <p:font typeface="Arial Black" panose="020B0A04020102020204" pitchFamily="34" charset="0"/>
      <p:bold r:id="rId47"/>
    </p:embeddedFont>
    <p:embeddedFont>
      <p:font typeface="Berlin Sans FB" panose="020E0602020502020306" pitchFamily="34" charset="0"/>
      <p:regular r:id="rId48"/>
      <p:bold r:id="rId49"/>
    </p:embeddedFont>
    <p:embeddedFont>
      <p:font typeface="Bookman Old Style" panose="02050604050505020204" pitchFamily="18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entury Gothic" panose="020B0502020202020204" pitchFamily="34" charset="0"/>
      <p:regular r:id="rId60"/>
      <p:bold r:id="rId61"/>
      <p:italic r:id="rId62"/>
      <p:boldItalic r:id="rId63"/>
    </p:embeddedFont>
    <p:embeddedFont>
      <p:font typeface="Cooper Black" panose="0208090404030B020404" pitchFamily="18" charset="0"/>
      <p:regular r:id="rId64"/>
    </p:embeddedFont>
    <p:embeddedFont>
      <p:font typeface="Impact" panose="020B0806030902050204" pitchFamily="34" charset="0"/>
      <p:regular r:id="rId65"/>
    </p:embeddedFont>
    <p:embeddedFont>
      <p:font typeface="Tahoma" panose="020B0604030504040204" pitchFamily="34" charset="0"/>
      <p:regular r:id="rId66"/>
      <p:bold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4F2CC"/>
    <a:srgbClr val="F8F5D6"/>
    <a:srgbClr val="F4F0CB"/>
    <a:srgbClr val="FFD96D"/>
    <a:srgbClr val="FFE18B"/>
    <a:srgbClr val="FFFFFE"/>
    <a:srgbClr val="10A7C0"/>
    <a:srgbClr val="41D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36" autoAdjust="0"/>
    <p:restoredTop sz="94660"/>
  </p:normalViewPr>
  <p:slideViewPr>
    <p:cSldViewPr snapToGrid="0">
      <p:cViewPr varScale="1">
        <p:scale>
          <a:sx n="69" d="100"/>
          <a:sy n="69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D03D0-0934-490F-8C6A-22D25909D96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EC7CB-A25E-453F-9C92-9CC9E06E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60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1B4D5-D623-4449-A090-7620934D77C9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DE0AC-F9BB-4189-A887-D768E858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62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24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10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58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4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7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50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5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76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27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65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16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83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64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12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61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00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02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934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8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/>
          <a:srcRect b="10566"/>
          <a:stretch/>
        </p:blipFill>
        <p:spPr>
          <a:xfrm>
            <a:off x="-101600" y="-24048"/>
            <a:ext cx="12293598" cy="6903819"/>
          </a:xfrm>
          <a:prstGeom prst="rect">
            <a:avLst/>
          </a:prstGeom>
        </p:spPr>
      </p:pic>
      <p:sp>
        <p:nvSpPr>
          <p:cNvPr id="16" name="Wave 15"/>
          <p:cNvSpPr/>
          <p:nvPr userDrawn="1"/>
        </p:nvSpPr>
        <p:spPr>
          <a:xfrm>
            <a:off x="210457" y="177005"/>
            <a:ext cx="11771086" cy="6503990"/>
          </a:xfrm>
          <a:prstGeom prst="wave">
            <a:avLst>
              <a:gd name="adj1" fmla="val 1355"/>
              <a:gd name="adj2" fmla="val 0"/>
            </a:avLst>
          </a:prstGeom>
          <a:ln w="19050">
            <a:solidFill>
              <a:srgbClr val="10A7C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/>
          <a:srcRect l="56770"/>
          <a:stretch/>
        </p:blipFill>
        <p:spPr>
          <a:xfrm>
            <a:off x="11188228" y="304154"/>
            <a:ext cx="987833" cy="730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4000" y="135794"/>
            <a:ext cx="666579" cy="63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66286" y="-66521"/>
            <a:ext cx="689160" cy="7501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-327877" y="5851255"/>
            <a:ext cx="1488359" cy="8950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/>
          <a:srcRect t="1945" r="41952" b="-2126"/>
          <a:stretch/>
        </p:blipFill>
        <p:spPr>
          <a:xfrm>
            <a:off x="10874483" y="5538500"/>
            <a:ext cx="1336567" cy="1471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/>
          <a:srcRect t="46662" r="68542"/>
          <a:stretch/>
        </p:blipFill>
        <p:spPr>
          <a:xfrm>
            <a:off x="10169386" y="-36779"/>
            <a:ext cx="844939" cy="458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7"/>
          <a:srcRect t="46662" r="68542"/>
          <a:stretch/>
        </p:blipFill>
        <p:spPr>
          <a:xfrm>
            <a:off x="11623449" y="5158485"/>
            <a:ext cx="716188" cy="3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1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7.tiff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5.png"/><Relationship Id="rId1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37.tiff"/><Relationship Id="rId10" Type="http://schemas.openxmlformats.org/officeDocument/2006/relationships/image" Target="../media/image32.png"/><Relationship Id="rId19" Type="http://schemas.openxmlformats.org/officeDocument/2006/relationships/image" Target="../media/image14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png"/><Relationship Id="rId1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14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Relationship Id="rId14" Type="http://schemas.openxmlformats.org/officeDocument/2006/relationships/image" Target="../media/image37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1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7.tiff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41.jpeg"/><Relationship Id="rId4" Type="http://schemas.openxmlformats.org/officeDocument/2006/relationships/image" Target="../media/image25.png"/><Relationship Id="rId9" Type="http://schemas.openxmlformats.org/officeDocument/2006/relationships/image" Target="../media/image34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5.png"/><Relationship Id="rId18" Type="http://schemas.openxmlformats.org/officeDocument/2006/relationships/image" Target="../media/image14.png"/><Relationship Id="rId3" Type="http://schemas.openxmlformats.org/officeDocument/2006/relationships/audio" Target="../media/audio1.wav"/><Relationship Id="rId21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37.tiff"/><Relationship Id="rId23" Type="http://schemas.openxmlformats.org/officeDocument/2006/relationships/image" Target="../media/image8.png"/><Relationship Id="rId10" Type="http://schemas.openxmlformats.org/officeDocument/2006/relationships/image" Target="../media/image32.png"/><Relationship Id="rId19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6.png"/><Relationship Id="rId2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png"/><Relationship Id="rId1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1.jpeg"/><Relationship Id="rId4" Type="http://schemas.openxmlformats.org/officeDocument/2006/relationships/image" Target="../media/image25.png"/><Relationship Id="rId9" Type="http://schemas.openxmlformats.org/officeDocument/2006/relationships/image" Target="../media/image32.png"/><Relationship Id="rId14" Type="http://schemas.openxmlformats.org/officeDocument/2006/relationships/image" Target="../media/image3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7.tiff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5.png"/><Relationship Id="rId18" Type="http://schemas.openxmlformats.org/officeDocument/2006/relationships/image" Target="../media/image41.jpe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37.tiff"/><Relationship Id="rId10" Type="http://schemas.openxmlformats.org/officeDocument/2006/relationships/image" Target="../media/image32.png"/><Relationship Id="rId19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37.tiff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Relationship Id="rId14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7.tiff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37.tiff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43.png"/><Relationship Id="rId5" Type="http://schemas.openxmlformats.org/officeDocument/2006/relationships/audio" Target="../media/audio5.wav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audio" Target="../media/audio11.wav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47.png"/><Relationship Id="rId10" Type="http://schemas.openxmlformats.org/officeDocument/2006/relationships/image" Target="../media/image53.jpeg"/><Relationship Id="rId4" Type="http://schemas.openxmlformats.org/officeDocument/2006/relationships/audio" Target="../media/audio12.wav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5.wav"/><Relationship Id="rId7" Type="http://schemas.openxmlformats.org/officeDocument/2006/relationships/image" Target="../media/image66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38.png"/><Relationship Id="rId4" Type="http://schemas.openxmlformats.org/officeDocument/2006/relationships/audio" Target="../media/audio16.wav"/><Relationship Id="rId9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5.wav"/><Relationship Id="rId7" Type="http://schemas.openxmlformats.org/officeDocument/2006/relationships/image" Target="../media/image66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38.png"/><Relationship Id="rId4" Type="http://schemas.openxmlformats.org/officeDocument/2006/relationships/audio" Target="../media/audio16.wav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6.wav"/><Relationship Id="rId7" Type="http://schemas.openxmlformats.org/officeDocument/2006/relationships/image" Target="../media/image66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38.png"/><Relationship Id="rId4" Type="http://schemas.openxmlformats.org/officeDocument/2006/relationships/audio" Target="../media/audio15.wav"/><Relationship Id="rId9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6.wav"/><Relationship Id="rId7" Type="http://schemas.openxmlformats.org/officeDocument/2006/relationships/image" Target="../media/image66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38.png"/><Relationship Id="rId4" Type="http://schemas.openxmlformats.org/officeDocument/2006/relationships/audio" Target="../media/audio15.wav"/><Relationship Id="rId9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5.wav"/><Relationship Id="rId7" Type="http://schemas.openxmlformats.org/officeDocument/2006/relationships/image" Target="../media/image66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38.png"/><Relationship Id="rId4" Type="http://schemas.openxmlformats.org/officeDocument/2006/relationships/audio" Target="../media/audio16.wav"/><Relationship Id="rId9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6.wav"/><Relationship Id="rId7" Type="http://schemas.openxmlformats.org/officeDocument/2006/relationships/image" Target="../media/image66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38.png"/><Relationship Id="rId4" Type="http://schemas.openxmlformats.org/officeDocument/2006/relationships/audio" Target="../media/audio15.wav"/><Relationship Id="rId9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6.wav"/><Relationship Id="rId7" Type="http://schemas.openxmlformats.org/officeDocument/2006/relationships/image" Target="../media/image66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38.png"/><Relationship Id="rId4" Type="http://schemas.openxmlformats.org/officeDocument/2006/relationships/audio" Target="../media/audio15.wav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6.wav"/><Relationship Id="rId7" Type="http://schemas.openxmlformats.org/officeDocument/2006/relationships/image" Target="../media/image66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38.png"/><Relationship Id="rId4" Type="http://schemas.openxmlformats.org/officeDocument/2006/relationships/audio" Target="../media/audio15.wav"/><Relationship Id="rId9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6.wav"/><Relationship Id="rId7" Type="http://schemas.openxmlformats.org/officeDocument/2006/relationships/image" Target="../media/image66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38.png"/><Relationship Id="rId4" Type="http://schemas.openxmlformats.org/officeDocument/2006/relationships/audio" Target="../media/audio15.wav"/><Relationship Id="rId9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6.wav"/><Relationship Id="rId7" Type="http://schemas.openxmlformats.org/officeDocument/2006/relationships/image" Target="../media/image66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38.png"/><Relationship Id="rId4" Type="http://schemas.openxmlformats.org/officeDocument/2006/relationships/audio" Target="../media/audio15.wav"/><Relationship Id="rId9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6.wav"/><Relationship Id="rId7" Type="http://schemas.openxmlformats.org/officeDocument/2006/relationships/image" Target="../media/image66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38.png"/><Relationship Id="rId4" Type="http://schemas.openxmlformats.org/officeDocument/2006/relationships/audio" Target="../media/audio15.wav"/><Relationship Id="rId9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png"/><Relationship Id="rId1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Relationship Id="rId14" Type="http://schemas.openxmlformats.org/officeDocument/2006/relationships/image" Target="../media/image3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5"/>
          <p:cNvSpPr txBox="1"/>
          <p:nvPr/>
        </p:nvSpPr>
        <p:spPr>
          <a:xfrm>
            <a:off x="1444883" y="1905506"/>
            <a:ext cx="9146973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9600" dirty="0">
                <a:ln w="0">
                  <a:solidFill>
                    <a:srgbClr val="A4EBE5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When is </a:t>
            </a:r>
          </a:p>
          <a:p>
            <a:pPr lvl="0" algn="ctr" defTabSz="1500505"/>
            <a:r>
              <a:rPr lang="en-US" sz="9600" dirty="0">
                <a:ln w="0">
                  <a:solidFill>
                    <a:srgbClr val="A4EBE5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Children's Day? </a:t>
            </a:r>
            <a:endParaRPr lang="en-US" altLang="zh-CN" sz="9600" dirty="0">
              <a:ln w="0">
                <a:solidFill>
                  <a:srgbClr val="A4EBE5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4"/>
          <p:cNvSpPr txBox="1"/>
          <p:nvPr/>
        </p:nvSpPr>
        <p:spPr>
          <a:xfrm>
            <a:off x="1444883" y="995071"/>
            <a:ext cx="2286000" cy="5807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1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b="1" dirty="0">
                <a:ln w="12700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15</a:t>
            </a:r>
            <a:endParaRPr lang="zh-CN" altLang="en-US" b="1" dirty="0">
              <a:ln w="12700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MsPham4"/>
          <p:cNvSpPr txBox="1"/>
          <p:nvPr/>
        </p:nvSpPr>
        <p:spPr>
          <a:xfrm>
            <a:off x="8305856" y="5388765"/>
            <a:ext cx="2286000" cy="5911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1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b="1" dirty="0">
                <a:ln w="12700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Lesson 1</a:t>
            </a:r>
            <a:endParaRPr lang="zh-CN" altLang="en-US" b="1" dirty="0">
              <a:ln w="12700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183" y="7949381"/>
            <a:ext cx="1221345" cy="16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0913806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256347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4" name="Oval 33"/>
          <p:cNvSpPr/>
          <p:nvPr/>
        </p:nvSpPr>
        <p:spPr>
          <a:xfrm>
            <a:off x="3756880" y="5245168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" name="Oval 36"/>
          <p:cNvSpPr/>
          <p:nvPr/>
        </p:nvSpPr>
        <p:spPr>
          <a:xfrm>
            <a:off x="6265680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49" name="Picture 2" descr="Lịch sử và ý nghĩa của ngày Nhà giáo Việt Nam 20/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15" y="534677"/>
            <a:ext cx="1191087" cy="84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3562278" y="622741"/>
            <a:ext cx="4849341" cy="7704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 	b. 		c. 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636623">
            <a:off x="4620349" y="540088"/>
            <a:ext cx="739261" cy="76950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714213">
            <a:off x="6407614" y="505697"/>
            <a:ext cx="800357" cy="8395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63978" y="534677"/>
            <a:ext cx="806510" cy="8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0913806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256347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" name="Oval 32"/>
          <p:cNvSpPr/>
          <p:nvPr/>
        </p:nvSpPr>
        <p:spPr>
          <a:xfrm>
            <a:off x="3756880" y="5245168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Oval 33"/>
          <p:cNvSpPr/>
          <p:nvPr/>
        </p:nvSpPr>
        <p:spPr>
          <a:xfrm>
            <a:off x="6265680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17883" y="452863"/>
            <a:ext cx="1344395" cy="99894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562278" y="622741"/>
            <a:ext cx="4849341" cy="7704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 	b. 		c.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636623">
            <a:off x="6574530" y="540696"/>
            <a:ext cx="739261" cy="7695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714213">
            <a:off x="8270974" y="522077"/>
            <a:ext cx="800357" cy="8395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80386">
            <a:off x="4591270" y="505697"/>
            <a:ext cx="800357" cy="8395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057175" y="2547417"/>
            <a:ext cx="806510" cy="8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0913806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1256347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7" name="Oval 76"/>
          <p:cNvSpPr/>
          <p:nvPr/>
        </p:nvSpPr>
        <p:spPr>
          <a:xfrm>
            <a:off x="3756880" y="5245168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sp>
        <p:nvSpPr>
          <p:cNvPr id="76" name="Oval 75"/>
          <p:cNvSpPr/>
          <p:nvPr/>
        </p:nvSpPr>
        <p:spPr>
          <a:xfrm>
            <a:off x="6265680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62278" y="622741"/>
            <a:ext cx="4849341" cy="7704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 	b. 		c 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36623">
            <a:off x="8152605" y="500601"/>
            <a:ext cx="739261" cy="76950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714213">
            <a:off x="4663342" y="543098"/>
            <a:ext cx="800357" cy="8395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8"/>
          <a:srcRect l="6684" t="59588" r="61523"/>
          <a:stretch/>
        </p:blipFill>
        <p:spPr>
          <a:xfrm>
            <a:off x="2303415" y="499211"/>
            <a:ext cx="1231452" cy="91120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80386">
            <a:off x="6474975" y="528829"/>
            <a:ext cx="800357" cy="83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0913806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256347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4" name="Oval 33"/>
          <p:cNvSpPr/>
          <p:nvPr/>
        </p:nvSpPr>
        <p:spPr>
          <a:xfrm>
            <a:off x="3756880" y="5245168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" name="Oval 36"/>
          <p:cNvSpPr/>
          <p:nvPr/>
        </p:nvSpPr>
        <p:spPr>
          <a:xfrm>
            <a:off x="6265680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562278" y="622741"/>
            <a:ext cx="4849341" cy="7704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 	b. 		c. 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36623">
            <a:off x="2563736" y="484291"/>
            <a:ext cx="901034" cy="937891"/>
          </a:xfrm>
          <a:prstGeom prst="rect">
            <a:avLst/>
          </a:prstGeom>
        </p:spPr>
      </p:pic>
      <p:pic>
        <p:nvPicPr>
          <p:cNvPr id="49" name="Picture 2" descr="Lịch sử và ý nghĩa của ngày Nhà giáo Việt Nam 20/1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63" y="517507"/>
            <a:ext cx="1191087" cy="84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8"/>
          <a:srcRect l="6684" t="59588" r="61523"/>
          <a:stretch/>
        </p:blipFill>
        <p:spPr>
          <a:xfrm>
            <a:off x="6211478" y="486244"/>
            <a:ext cx="1231452" cy="911201"/>
          </a:xfrm>
          <a:prstGeom prst="rect">
            <a:avLst/>
          </a:prstGeom>
        </p:spPr>
      </p:pic>
      <p:pic>
        <p:nvPicPr>
          <p:cNvPr id="42" name="MsPham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8"/>
          <a:stretch/>
        </p:blipFill>
        <p:spPr>
          <a:xfrm>
            <a:off x="7990955" y="563131"/>
            <a:ext cx="1245491" cy="86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0913806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256347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" name="Oval 32"/>
          <p:cNvSpPr/>
          <p:nvPr/>
        </p:nvSpPr>
        <p:spPr>
          <a:xfrm>
            <a:off x="3756880" y="5245168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Oval 33"/>
          <p:cNvSpPr/>
          <p:nvPr/>
        </p:nvSpPr>
        <p:spPr>
          <a:xfrm>
            <a:off x="6265680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562278" y="622741"/>
            <a:ext cx="4849341" cy="7704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 	b. 		c.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36623">
            <a:off x="-1437266" y="1626824"/>
            <a:ext cx="739261" cy="7695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714213">
            <a:off x="-1532251" y="3627768"/>
            <a:ext cx="800357" cy="8395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80386">
            <a:off x="2432666" y="468762"/>
            <a:ext cx="884974" cy="9282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057175" y="2547417"/>
            <a:ext cx="806510" cy="839501"/>
          </a:xfrm>
          <a:prstGeom prst="rect">
            <a:avLst/>
          </a:prstGeom>
        </p:spPr>
      </p:pic>
      <p:pic>
        <p:nvPicPr>
          <p:cNvPr id="38" name="Picture 2" descr="Lịch sử và ý nghĩa của ngày Nhà giáo Việt Nam 20/1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1880" y="526532"/>
            <a:ext cx="1191087" cy="84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/>
          <a:srcRect l="6684" t="59588" r="61523"/>
          <a:stretch/>
        </p:blipFill>
        <p:spPr>
          <a:xfrm>
            <a:off x="4370376" y="473071"/>
            <a:ext cx="1231452" cy="911201"/>
          </a:xfrm>
          <a:prstGeom prst="rect">
            <a:avLst/>
          </a:prstGeom>
        </p:spPr>
      </p:pic>
      <p:pic>
        <p:nvPicPr>
          <p:cNvPr id="48" name="MsPham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8"/>
          <a:stretch/>
        </p:blipFill>
        <p:spPr>
          <a:xfrm>
            <a:off x="6210198" y="531797"/>
            <a:ext cx="1245491" cy="861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37444" y="575859"/>
            <a:ext cx="1054248" cy="78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1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0913806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1256347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7" name="Oval 76"/>
          <p:cNvSpPr/>
          <p:nvPr/>
        </p:nvSpPr>
        <p:spPr>
          <a:xfrm>
            <a:off x="3756880" y="5245168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sp>
        <p:nvSpPr>
          <p:cNvPr id="76" name="Oval 75"/>
          <p:cNvSpPr/>
          <p:nvPr/>
        </p:nvSpPr>
        <p:spPr>
          <a:xfrm>
            <a:off x="6265680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62278" y="622741"/>
            <a:ext cx="4849341" cy="7704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 	b. 		c. 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6"/>
          <a:srcRect l="6684" t="59588" r="61523"/>
          <a:stretch/>
        </p:blipFill>
        <p:spPr>
          <a:xfrm>
            <a:off x="-1539510" y="2138012"/>
            <a:ext cx="1231452" cy="911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714213">
            <a:off x="2564436" y="458243"/>
            <a:ext cx="994707" cy="104335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7272" y="545077"/>
            <a:ext cx="1054248" cy="783353"/>
          </a:xfrm>
          <a:prstGeom prst="rect">
            <a:avLst/>
          </a:prstGeom>
        </p:spPr>
      </p:pic>
      <p:pic>
        <p:nvPicPr>
          <p:cNvPr id="43" name="MsPham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8"/>
          <a:stretch/>
        </p:blipFill>
        <p:spPr>
          <a:xfrm>
            <a:off x="4428117" y="549111"/>
            <a:ext cx="1245491" cy="861618"/>
          </a:xfrm>
          <a:prstGeom prst="rect">
            <a:avLst/>
          </a:prstGeom>
        </p:spPr>
      </p:pic>
      <p:pic>
        <p:nvPicPr>
          <p:cNvPr id="44" name="Picture 2" descr="Lịch sử và ý nghĩa của ngày Nhà giáo Việt Nam 20/1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04" y="531135"/>
            <a:ext cx="1191087" cy="84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9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0913806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256347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4" name="Oval 33"/>
          <p:cNvSpPr/>
          <p:nvPr/>
        </p:nvSpPr>
        <p:spPr>
          <a:xfrm>
            <a:off x="3756880" y="5245168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" name="Oval 36"/>
          <p:cNvSpPr/>
          <p:nvPr/>
        </p:nvSpPr>
        <p:spPr>
          <a:xfrm>
            <a:off x="6265680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562278" y="622741"/>
            <a:ext cx="4849341" cy="7704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 	b. 		c. </a:t>
            </a:r>
          </a:p>
        </p:txBody>
      </p:sp>
      <p:pic>
        <p:nvPicPr>
          <p:cNvPr id="49" name="Picture 2" descr="Lịch sử và ý nghĩa của ngày Nhà giáo Việt Nam 20/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98" y="517507"/>
            <a:ext cx="1191087" cy="84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/>
          <a:srcRect l="6684" t="59588" r="61523"/>
          <a:stretch/>
        </p:blipFill>
        <p:spPr>
          <a:xfrm>
            <a:off x="4430263" y="500569"/>
            <a:ext cx="1231452" cy="911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62617" y="486244"/>
            <a:ext cx="917138" cy="95465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83026" y="588068"/>
            <a:ext cx="1054248" cy="78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0913806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256347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" name="Oval 32"/>
          <p:cNvSpPr/>
          <p:nvPr/>
        </p:nvSpPr>
        <p:spPr>
          <a:xfrm>
            <a:off x="3756880" y="5245168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Oval 33"/>
          <p:cNvSpPr/>
          <p:nvPr/>
        </p:nvSpPr>
        <p:spPr>
          <a:xfrm>
            <a:off x="6265680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562278" y="622741"/>
            <a:ext cx="4849341" cy="7704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 	b. 		c. 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80386">
            <a:off x="2432666" y="468762"/>
            <a:ext cx="884974" cy="9282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7"/>
          <a:srcRect l="6684" t="59588" r="61523"/>
          <a:stretch/>
        </p:blipFill>
        <p:spPr>
          <a:xfrm>
            <a:off x="4370376" y="473071"/>
            <a:ext cx="1231452" cy="911201"/>
          </a:xfrm>
          <a:prstGeom prst="rect">
            <a:avLst/>
          </a:prstGeom>
        </p:spPr>
      </p:pic>
      <p:pic>
        <p:nvPicPr>
          <p:cNvPr id="48" name="MsPham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8"/>
          <a:stretch/>
        </p:blipFill>
        <p:spPr>
          <a:xfrm>
            <a:off x="6210198" y="531797"/>
            <a:ext cx="1245491" cy="861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37444" y="575859"/>
            <a:ext cx="1054248" cy="78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6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0913806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256347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" name="Oval 32"/>
          <p:cNvSpPr/>
          <p:nvPr/>
        </p:nvSpPr>
        <p:spPr>
          <a:xfrm>
            <a:off x="3756880" y="5245168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Oval 33"/>
          <p:cNvSpPr/>
          <p:nvPr/>
        </p:nvSpPr>
        <p:spPr>
          <a:xfrm>
            <a:off x="6265680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80386">
            <a:off x="2387563" y="490779"/>
            <a:ext cx="884974" cy="928255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3591607" y="606167"/>
            <a:ext cx="5769198" cy="7704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Children’s Day         b. Christmas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New year</a:t>
            </a:r>
          </a:p>
        </p:txBody>
      </p:sp>
    </p:spTree>
    <p:extLst>
      <p:ext uri="{BB962C8B-B14F-4D97-AF65-F5344CB8AC3E}">
        <p14:creationId xmlns:p14="http://schemas.microsoft.com/office/powerpoint/2010/main" val="346848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0913806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1256347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7" name="Oval 76"/>
          <p:cNvSpPr/>
          <p:nvPr/>
        </p:nvSpPr>
        <p:spPr>
          <a:xfrm>
            <a:off x="3756880" y="5245168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sp>
        <p:nvSpPr>
          <p:cNvPr id="76" name="Oval 75"/>
          <p:cNvSpPr/>
          <p:nvPr/>
        </p:nvSpPr>
        <p:spPr>
          <a:xfrm>
            <a:off x="6265680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62617" y="486244"/>
            <a:ext cx="917138" cy="95465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591607" y="606167"/>
            <a:ext cx="5421741" cy="7704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AutoNum type="alphaLcPeriod"/>
            </a:pP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year		b. Teachers’ Day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Christmas</a:t>
            </a:r>
          </a:p>
        </p:txBody>
      </p:sp>
    </p:spTree>
    <p:extLst>
      <p:ext uri="{BB962C8B-B14F-4D97-AF65-F5344CB8AC3E}">
        <p14:creationId xmlns:p14="http://schemas.microsoft.com/office/powerpoint/2010/main" val="39337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49" y="1212082"/>
            <a:ext cx="5791702" cy="4285859"/>
          </a:xfrm>
          <a:prstGeom prst="rect">
            <a:avLst/>
          </a:prstGeom>
        </p:spPr>
      </p:pic>
      <p:pic>
        <p:nvPicPr>
          <p:cNvPr id="16" name="Tiếng Anh 4 Tập 2 - Unit 15 When's Children's Day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6" end="25701.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388" y="-1022866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563663" y="2940230"/>
            <a:ext cx="3690521" cy="80926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year</a:t>
            </a:r>
            <a:endParaRPr lang="en-US" sz="40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63663" y="3603394"/>
            <a:ext cx="3690521" cy="59420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/ˌnjuː ˈjɜːr/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6094426" y="5040741"/>
            <a:ext cx="459025" cy="45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8060" y="26548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r="702" b="1119"/>
          <a:stretch/>
        </p:blipFill>
        <p:spPr>
          <a:xfrm rot="720320">
            <a:off x="-1728783" y="850681"/>
            <a:ext cx="1342220" cy="1468990"/>
          </a:xfrm>
          <a:prstGeom prst="roundRect">
            <a:avLst>
              <a:gd name="adj" fmla="val 5987"/>
            </a:avLst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569" y="872663"/>
            <a:ext cx="1503459" cy="157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8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0913806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256347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4" name="Oval 33"/>
          <p:cNvSpPr/>
          <p:nvPr/>
        </p:nvSpPr>
        <p:spPr>
          <a:xfrm>
            <a:off x="3756880" y="5245168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" name="Oval 36"/>
          <p:cNvSpPr/>
          <p:nvPr/>
        </p:nvSpPr>
        <p:spPr>
          <a:xfrm>
            <a:off x="6265680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591607" y="606167"/>
            <a:ext cx="5421741" cy="7704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Children’s Day 	b. Christmas 	c. New year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714213">
            <a:off x="2329349" y="398847"/>
            <a:ext cx="1038324" cy="108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0913806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256347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" name="Oval 32"/>
          <p:cNvSpPr/>
          <p:nvPr/>
        </p:nvSpPr>
        <p:spPr>
          <a:xfrm>
            <a:off x="3756880" y="5245168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Oval 33"/>
          <p:cNvSpPr/>
          <p:nvPr/>
        </p:nvSpPr>
        <p:spPr>
          <a:xfrm>
            <a:off x="6265680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36623">
            <a:off x="2398480" y="384925"/>
            <a:ext cx="1049658" cy="109259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591607" y="606167"/>
            <a:ext cx="5421741" cy="7704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Christmas 	b. Teachers’ Day 	c. Children’s Day</a:t>
            </a:r>
          </a:p>
        </p:txBody>
      </p:sp>
    </p:spTree>
    <p:extLst>
      <p:ext uri="{BB962C8B-B14F-4D97-AF65-F5344CB8AC3E}">
        <p14:creationId xmlns:p14="http://schemas.microsoft.com/office/powerpoint/2010/main" val="32874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0759" y="2337609"/>
            <a:ext cx="2706859" cy="3346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497" y="4990281"/>
            <a:ext cx="12235732" cy="1902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2668758" y="1925479"/>
            <a:ext cx="7762628" cy="10818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Berlin Sans FB" panose="020E0602020502020306" pitchFamily="34" charset="0"/>
              </a:rPr>
              <a:t>Thank you!</a:t>
            </a:r>
            <a:endParaRPr lang="en-US" sz="115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87EE9-9606-E544-A012-F24C14A4B67E}"/>
              </a:ext>
            </a:extLst>
          </p:cNvPr>
          <p:cNvSpPr/>
          <p:nvPr/>
        </p:nvSpPr>
        <p:spPr>
          <a:xfrm>
            <a:off x="8331876" y="4990281"/>
            <a:ext cx="1869476" cy="659036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STOP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id="{99FC6307-3B26-7F44-B239-A8FEDE1058E3}"/>
              </a:ext>
            </a:extLst>
          </p:cNvPr>
          <p:cNvSpPr/>
          <p:nvPr/>
        </p:nvSpPr>
        <p:spPr>
          <a:xfrm>
            <a:off x="4487304" y="3860182"/>
            <a:ext cx="3125164" cy="10504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888" y="3087028"/>
            <a:ext cx="1612189" cy="168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08469" y="406398"/>
            <a:ext cx="9624105" cy="6035040"/>
            <a:chOff x="-3929216" y="-2181534"/>
            <a:chExt cx="17030700" cy="10839452"/>
          </a:xfrm>
        </p:grpSpPr>
        <p:pic>
          <p:nvPicPr>
            <p:cNvPr id="1026" name="Picture 2" descr="https://s.sachmem.vn/public/images/v2/TA4T2SHS/U15-L1-1-a_5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29216" y="-1705284"/>
              <a:ext cx="9258300" cy="552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4T2SHS/U15-L1-1-b_46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8609" y="-2181534"/>
              <a:ext cx="7762875" cy="6000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s.sachmem.vn/public/images/v2/TA4T2SHS/U15-L1-1-c_48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29216" y="3952567"/>
              <a:ext cx="8191500" cy="470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s.sachmem.vn/public/images/v2/TA4T2SHS/U15-L1-1-d_52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284" y="4085918"/>
              <a:ext cx="88392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962151" y="696049"/>
            <a:ext cx="470353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0" i="0" dirty="0">
                <a:solidFill>
                  <a:srgbClr val="002060"/>
                </a:solidFill>
                <a:effectLst/>
                <a:latin typeface="Helvetica Neue"/>
              </a:rPr>
              <a:t>Hi, Mai. You look very smart today!</a:t>
            </a:r>
          </a:p>
        </p:txBody>
      </p:sp>
      <p:sp>
        <p:nvSpPr>
          <p:cNvPr id="8" name="Rectangle 7"/>
          <p:cNvSpPr/>
          <p:nvPr/>
        </p:nvSpPr>
        <p:spPr>
          <a:xfrm>
            <a:off x="4086316" y="3009726"/>
            <a:ext cx="275186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0" i="0" dirty="0">
                <a:solidFill>
                  <a:srgbClr val="002060"/>
                </a:solidFill>
                <a:effectLst/>
                <a:latin typeface="Helvetica Neue"/>
              </a:rPr>
              <a:t>Yes, because</a:t>
            </a:r>
            <a:r>
              <a:rPr lang="en-US" sz="2300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Helvetica Neue"/>
              </a:rPr>
              <a:t>we're having</a:t>
            </a:r>
            <a:r>
              <a:rPr lang="en-US" sz="2300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Helvetica Neue"/>
              </a:rPr>
              <a:t>a</a:t>
            </a:r>
            <a:r>
              <a:rPr lang="en-US" sz="2300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Helvetica Neue"/>
              </a:rPr>
              <a:t>party.</a:t>
            </a:r>
          </a:p>
        </p:txBody>
      </p:sp>
      <p:sp>
        <p:nvSpPr>
          <p:cNvPr id="4" name="Rectangle 3"/>
          <p:cNvSpPr/>
          <p:nvPr/>
        </p:nvSpPr>
        <p:spPr>
          <a:xfrm>
            <a:off x="8795657" y="387348"/>
            <a:ext cx="233691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Helvetica Neue"/>
              </a:rPr>
              <a:t>What party is it?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85455" y="732230"/>
            <a:ext cx="213954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Helvetica Neue"/>
              </a:rPr>
              <a:t>It's a party for Children's Day.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47235" y="6008597"/>
            <a:ext cx="339156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Helvetica Neue"/>
              </a:rPr>
              <a:t>It's on the first of June.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47234" y="3838753"/>
            <a:ext cx="167100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Helvetica Neue"/>
              </a:rPr>
              <a:t>When is it?</a:t>
            </a:r>
          </a:p>
        </p:txBody>
      </p:sp>
      <p:sp>
        <p:nvSpPr>
          <p:cNvPr id="6" name="Rectangle 5"/>
          <p:cNvSpPr/>
          <p:nvPr/>
        </p:nvSpPr>
        <p:spPr>
          <a:xfrm>
            <a:off x="6254954" y="4473974"/>
            <a:ext cx="247683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Helvetica Neue"/>
              </a:rPr>
              <a:t>Yes! Thank you.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24700" y="3894597"/>
            <a:ext cx="260704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Helvetica Neue"/>
              </a:rPr>
              <a:t>Come and join us.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0531" y="348734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Look, listen and repeat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763" y="-1072787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644" y="752848"/>
            <a:ext cx="423769" cy="41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763" y="-1072787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763" y="-1072787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763" y="-1072787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689" y="3864187"/>
            <a:ext cx="423769" cy="41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671" y="950958"/>
            <a:ext cx="423769" cy="41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20689" y="3958230"/>
            <a:ext cx="423769" cy="41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71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58758" y="5210406"/>
            <a:ext cx="6274484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When is 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 on 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_______________________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1029" y="5297037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New Year</a:t>
            </a:r>
          </a:p>
        </p:txBody>
      </p:sp>
      <p:sp>
        <p:nvSpPr>
          <p:cNvPr id="7" name="Rectangle 6"/>
          <p:cNvSpPr/>
          <p:nvPr/>
        </p:nvSpPr>
        <p:spPr>
          <a:xfrm>
            <a:off x="4294077" y="5856284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on the first of January</a:t>
            </a:r>
            <a:endParaRPr lang="en-US" sz="2800" dirty="0">
              <a:solidFill>
                <a:srgbClr val="C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14366" y="533400"/>
            <a:ext cx="6139083" cy="4362640"/>
            <a:chOff x="1861917" y="657319"/>
            <a:chExt cx="3304578" cy="23483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1094" y="707667"/>
              <a:ext cx="3105401" cy="229799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14213">
              <a:off x="1861917" y="657319"/>
              <a:ext cx="962885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075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58758" y="5210406"/>
            <a:ext cx="6274484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When is 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 on 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_______________________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1029" y="5297037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Children’s Day</a:t>
            </a:r>
          </a:p>
        </p:txBody>
      </p:sp>
      <p:sp>
        <p:nvSpPr>
          <p:cNvPr id="7" name="Rectangle 6"/>
          <p:cNvSpPr/>
          <p:nvPr/>
        </p:nvSpPr>
        <p:spPr>
          <a:xfrm>
            <a:off x="4294077" y="5856284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latin typeface="Helvetica Neue"/>
              </a:rPr>
              <a:t>the first of June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77478" y="498692"/>
            <a:ext cx="5837043" cy="4388775"/>
            <a:chOff x="7025564" y="494906"/>
            <a:chExt cx="3375124" cy="25376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6684" t="59588" r="61523"/>
            <a:stretch/>
          </p:blipFill>
          <p:spPr>
            <a:xfrm>
              <a:off x="7025564" y="710742"/>
              <a:ext cx="3150816" cy="23218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80386">
              <a:off x="9437803" y="494906"/>
              <a:ext cx="962885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382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58758" y="5210406"/>
            <a:ext cx="7118692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When is 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 on 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_________________________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1029" y="5297037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Teacher’s Day</a:t>
            </a:r>
          </a:p>
        </p:txBody>
      </p:sp>
      <p:sp>
        <p:nvSpPr>
          <p:cNvPr id="7" name="Rectangle 6"/>
          <p:cNvSpPr/>
          <p:nvPr/>
        </p:nvSpPr>
        <p:spPr>
          <a:xfrm>
            <a:off x="4294077" y="5856284"/>
            <a:ext cx="5783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latin typeface="Helvetica Neue"/>
              </a:rPr>
              <a:t>the twentieth of November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22088" y="389551"/>
            <a:ext cx="6290444" cy="4652069"/>
            <a:chOff x="1931438" y="3546726"/>
            <a:chExt cx="3235056" cy="2392471"/>
          </a:xfrm>
        </p:grpSpPr>
        <p:pic>
          <p:nvPicPr>
            <p:cNvPr id="10" name="Picture 2" descr="Lịch sử và ý nghĩa của ngày Nhà giáo Việt Nam 20/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1094" y="3743236"/>
              <a:ext cx="3105400" cy="219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1438" y="3546726"/>
              <a:ext cx="970288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25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58758" y="5210406"/>
            <a:ext cx="6966292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When is 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 on 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__________________________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1029" y="5297037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Christmas</a:t>
            </a:r>
          </a:p>
        </p:txBody>
      </p:sp>
      <p:sp>
        <p:nvSpPr>
          <p:cNvPr id="7" name="Rectangle 6"/>
          <p:cNvSpPr/>
          <p:nvPr/>
        </p:nvSpPr>
        <p:spPr>
          <a:xfrm>
            <a:off x="4294077" y="5856284"/>
            <a:ext cx="6373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latin typeface="Helvetica Neue"/>
              </a:rPr>
              <a:t>the twenty-fifth of December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69424" y="493913"/>
            <a:ext cx="6563818" cy="4480185"/>
            <a:chOff x="4101494" y="1369658"/>
            <a:chExt cx="3379960" cy="2307018"/>
          </a:xfrm>
        </p:grpSpPr>
        <p:pic>
          <p:nvPicPr>
            <p:cNvPr id="9" name="MsPham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18"/>
            <a:stretch/>
          </p:blipFill>
          <p:spPr>
            <a:xfrm>
              <a:off x="4294077" y="1480715"/>
              <a:ext cx="3187377" cy="219596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636623">
              <a:off x="4101494" y="1369658"/>
              <a:ext cx="970288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2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>
          <a:xfrm flipH="1">
            <a:off x="2854559" y="1886856"/>
            <a:ext cx="3241441" cy="158205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715938" y="1886856"/>
            <a:ext cx="1380062" cy="195334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36" idx="0"/>
          </p:cNvCxnSpPr>
          <p:nvPr/>
        </p:nvCxnSpPr>
        <p:spPr>
          <a:xfrm>
            <a:off x="6095374" y="1871655"/>
            <a:ext cx="1597190" cy="208641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5" idx="1"/>
          </p:cNvCxnSpPr>
          <p:nvPr/>
        </p:nvCxnSpPr>
        <p:spPr>
          <a:xfrm>
            <a:off x="6095374" y="1886856"/>
            <a:ext cx="3320611" cy="141989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Hexagon 1"/>
          <p:cNvSpPr/>
          <p:nvPr/>
        </p:nvSpPr>
        <p:spPr>
          <a:xfrm>
            <a:off x="2670628" y="725713"/>
            <a:ext cx="6850744" cy="1161143"/>
          </a:xfrm>
          <a:prstGeom prst="hexagon">
            <a:avLst>
              <a:gd name="adj" fmla="val 38044"/>
              <a:gd name="vf" fmla="val 115470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is ________________?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It’s on 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6" name="Group 25"/>
          <p:cNvGrpSpPr/>
          <p:nvPr/>
        </p:nvGrpSpPr>
        <p:grpSpPr>
          <a:xfrm flipH="1">
            <a:off x="9475166" y="2191280"/>
            <a:ext cx="2391697" cy="731520"/>
            <a:chOff x="1224041" y="4721884"/>
            <a:chExt cx="3002766" cy="1040326"/>
          </a:xfrm>
        </p:grpSpPr>
        <p:sp>
          <p:nvSpPr>
            <p:cNvPr id="27" name="Rounded Rectangle 26"/>
            <p:cNvSpPr/>
            <p:nvPr/>
          </p:nvSpPr>
          <p:spPr>
            <a:xfrm>
              <a:off x="1807076" y="5053620"/>
              <a:ext cx="2419731" cy="650204"/>
            </a:xfrm>
            <a:prstGeom prst="roundRect">
              <a:avLst>
                <a:gd name="adj" fmla="val 50000"/>
              </a:avLst>
            </a:prstGeom>
            <a:ln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year</a:t>
              </a:r>
              <a:endParaRPr lang="en-US" sz="2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848191" flipH="1">
              <a:off x="1265475" y="4680450"/>
              <a:ext cx="1040326" cy="112319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 flipH="1">
            <a:off x="3252898" y="3658950"/>
            <a:ext cx="2926080" cy="731520"/>
            <a:chOff x="4969070" y="3846945"/>
            <a:chExt cx="3926806" cy="1040326"/>
          </a:xfrm>
        </p:grpSpPr>
        <p:sp>
          <p:nvSpPr>
            <p:cNvPr id="30" name="Rounded Rectangle 29"/>
            <p:cNvSpPr/>
            <p:nvPr/>
          </p:nvSpPr>
          <p:spPr>
            <a:xfrm>
              <a:off x="5512596" y="4179469"/>
              <a:ext cx="3383280" cy="650204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Children’s Day</a:t>
              </a:r>
              <a:endParaRPr lang="en-US" sz="2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848191" flipH="1">
              <a:off x="5010504" y="3805511"/>
              <a:ext cx="1040326" cy="1123194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514688" y="2335337"/>
            <a:ext cx="2503912" cy="731520"/>
            <a:chOff x="6445512" y="5644884"/>
            <a:chExt cx="3160594" cy="1040326"/>
          </a:xfrm>
        </p:grpSpPr>
        <p:sp>
          <p:nvSpPr>
            <p:cNvPr id="33" name="Rounded Rectangle 32"/>
            <p:cNvSpPr/>
            <p:nvPr/>
          </p:nvSpPr>
          <p:spPr>
            <a:xfrm>
              <a:off x="6941818" y="5992968"/>
              <a:ext cx="2664288" cy="650204"/>
            </a:xfrm>
            <a:prstGeom prst="roundRect">
              <a:avLst>
                <a:gd name="adj" fmla="val 50000"/>
              </a:avLst>
            </a:prstGeom>
            <a:ln>
              <a:solidFill>
                <a:srgbClr val="7030A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Christmas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848191" flipH="1">
              <a:off x="6486946" y="5603450"/>
              <a:ext cx="1040326" cy="1123194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 flipH="1">
            <a:off x="6416127" y="3741862"/>
            <a:ext cx="2910492" cy="731520"/>
            <a:chOff x="1565784" y="5371016"/>
            <a:chExt cx="3857225" cy="1040326"/>
          </a:xfrm>
        </p:grpSpPr>
        <p:sp>
          <p:nvSpPr>
            <p:cNvPr id="36" name="Rounded Rectangle 35"/>
            <p:cNvSpPr/>
            <p:nvPr/>
          </p:nvSpPr>
          <p:spPr>
            <a:xfrm>
              <a:off x="2039729" y="5678487"/>
              <a:ext cx="3383280" cy="650204"/>
            </a:xfrm>
            <a:prstGeom prst="roundRect">
              <a:avLst>
                <a:gd name="adj" fmla="val 50000"/>
              </a:avLst>
            </a:prstGeom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Teacher’s Day</a:t>
              </a:r>
              <a:endParaRPr lang="en-US" sz="2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848191" flipH="1">
              <a:off x="1607218" y="5329582"/>
              <a:ext cx="1040326" cy="1123194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9415985" y="4257516"/>
            <a:ext cx="2064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C00000"/>
                </a:solidFill>
                <a:latin typeface="Helvetica Neue"/>
              </a:rPr>
              <a:t>the twenty-fifth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C00000"/>
                </a:solidFill>
                <a:latin typeface="Helvetica Neue"/>
              </a:rPr>
              <a:t>of December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851667" y="5797600"/>
            <a:ext cx="18012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C00000"/>
                </a:solidFill>
                <a:latin typeface="Helvetica Neue"/>
              </a:rPr>
              <a:t>the twentieth of November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428396" y="5797600"/>
            <a:ext cx="2093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C00000"/>
                </a:solidFill>
                <a:latin typeface="Helvetica Neue"/>
              </a:rPr>
              <a:t>the first of June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9948" y="4409443"/>
            <a:ext cx="15864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Helvetica Neue"/>
              </a:rPr>
              <a:t>on the first of January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81427" y="3059241"/>
            <a:ext cx="1873132" cy="1336587"/>
            <a:chOff x="1861917" y="657319"/>
            <a:chExt cx="3304578" cy="23483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1094" y="707667"/>
              <a:ext cx="3105401" cy="229799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14213">
              <a:off x="1861917" y="657319"/>
              <a:ext cx="962885" cy="10058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563582" y="4299301"/>
            <a:ext cx="1785976" cy="1442910"/>
            <a:chOff x="7260015" y="494906"/>
            <a:chExt cx="3150817" cy="25351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6684" t="59588" r="61523"/>
            <a:stretch/>
          </p:blipFill>
          <p:spPr>
            <a:xfrm>
              <a:off x="7260015" y="708194"/>
              <a:ext cx="3150817" cy="23218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80386">
              <a:off x="9437803" y="494906"/>
              <a:ext cx="962885" cy="100584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764074" y="4420696"/>
            <a:ext cx="1833725" cy="1361703"/>
            <a:chOff x="1931438" y="3546726"/>
            <a:chExt cx="3235056" cy="2392471"/>
          </a:xfrm>
        </p:grpSpPr>
        <p:pic>
          <p:nvPicPr>
            <p:cNvPr id="13" name="Picture 2" descr="Lịch sử và ý nghĩa của ngày Nhà giáo Việt Nam 20/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1094" y="3743236"/>
              <a:ext cx="3105400" cy="219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31438" y="3546726"/>
              <a:ext cx="970288" cy="100584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9405257" y="2944450"/>
            <a:ext cx="1915861" cy="1313066"/>
            <a:chOff x="6814701" y="3661289"/>
            <a:chExt cx="3379960" cy="2307018"/>
          </a:xfrm>
        </p:grpSpPr>
        <p:pic>
          <p:nvPicPr>
            <p:cNvPr id="4" name="MsPham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18"/>
            <a:stretch/>
          </p:blipFill>
          <p:spPr>
            <a:xfrm>
              <a:off x="7007284" y="3772346"/>
              <a:ext cx="3187377" cy="219596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36623">
              <a:off x="6814701" y="3661289"/>
              <a:ext cx="970288" cy="1005840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448040" y="684021"/>
            <a:ext cx="1141119" cy="123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8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62515" y="621592"/>
            <a:ext cx="8729286" cy="5859929"/>
            <a:chOff x="2546566" y="952356"/>
            <a:chExt cx="6620534" cy="4444334"/>
          </a:xfrm>
        </p:grpSpPr>
        <p:pic>
          <p:nvPicPr>
            <p:cNvPr id="1025" name="Picture 1" descr="https://s.sachmem.vn/public/images/TA4T2SHS/U15-L1-3-1-eevqdvraspgcgatj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566" y="1003249"/>
              <a:ext cx="1843087" cy="126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2SHS/U15-L1-3-2-ominidedqcuqocp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295" y="952356"/>
              <a:ext cx="1843087" cy="126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2SHS/U15-L1-3-3-ofimhiaqiayfwjhb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013" y="972157"/>
              <a:ext cx="1843087" cy="126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TA4T2SHS/U15-L1-3-4-dqgmvbpgghfmzsnq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693" y="2554389"/>
              <a:ext cx="1843087" cy="126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s.sachmem.vn/public/images/TA4T2SHS/U15-L1-3-5-gsbvzrmavqeeprat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353" y="2554389"/>
              <a:ext cx="1843087" cy="126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TA4T2SHS/U15-L1-3-6-srclsbipqkodllft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013" y="2554389"/>
              <a:ext cx="1843087" cy="126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s.sachmem.vn/public/images/TA4T2SHS/U15-L1-3-7-rhjmxnkvrayqdszc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693" y="4136620"/>
              <a:ext cx="1843087" cy="126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TA4T2SHS/U15-L1-3-8-akoijdwzupfqolxg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353" y="4136620"/>
              <a:ext cx="1843087" cy="126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TA4T2SHS/U15-L1-3-9-siiqqangdhwmvavz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013" y="4136620"/>
              <a:ext cx="1843087" cy="126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680531" y="348734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3. Listen and tick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914" y="872725"/>
            <a:ext cx="1075861" cy="1293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074" y="2846411"/>
            <a:ext cx="1075861" cy="1293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317" y="4820098"/>
            <a:ext cx="1075861" cy="129336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273844" y="1661264"/>
            <a:ext cx="36576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1244875" y="3643282"/>
            <a:ext cx="36576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1225825" y="5612709"/>
            <a:ext cx="36576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86318" y="1914813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106179" y="1914813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226040" y="1914813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986318" y="3996814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106179" y="3996814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226040" y="3996814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986318" y="6071405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106179" y="6071405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226040" y="6071405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78317" y="2433918"/>
            <a:ext cx="10617212" cy="107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78317" y="4556812"/>
            <a:ext cx="10617212" cy="107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ctagon 41"/>
          <p:cNvSpPr/>
          <p:nvPr/>
        </p:nvSpPr>
        <p:spPr>
          <a:xfrm>
            <a:off x="3580122" y="1914813"/>
            <a:ext cx="365760" cy="365760"/>
          </a:xfrm>
          <a:prstGeom prst="oc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43" name="Octagon 42"/>
          <p:cNvSpPr/>
          <p:nvPr/>
        </p:nvSpPr>
        <p:spPr>
          <a:xfrm>
            <a:off x="3580122" y="3996814"/>
            <a:ext cx="365760" cy="365760"/>
          </a:xfrm>
          <a:prstGeom prst="oc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44" name="Octagon 43"/>
          <p:cNvSpPr/>
          <p:nvPr/>
        </p:nvSpPr>
        <p:spPr>
          <a:xfrm>
            <a:off x="3580122" y="6071405"/>
            <a:ext cx="365760" cy="365760"/>
          </a:xfrm>
          <a:prstGeom prst="oc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45" name="Octagon 44"/>
          <p:cNvSpPr/>
          <p:nvPr/>
        </p:nvSpPr>
        <p:spPr>
          <a:xfrm>
            <a:off x="6683154" y="1914813"/>
            <a:ext cx="365760" cy="365760"/>
          </a:xfrm>
          <a:prstGeom prst="oc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6" name="Octagon 45"/>
          <p:cNvSpPr/>
          <p:nvPr/>
        </p:nvSpPr>
        <p:spPr>
          <a:xfrm>
            <a:off x="6683154" y="3996814"/>
            <a:ext cx="365760" cy="365760"/>
          </a:xfrm>
          <a:prstGeom prst="oc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7" name="Octagon 46"/>
          <p:cNvSpPr/>
          <p:nvPr/>
        </p:nvSpPr>
        <p:spPr>
          <a:xfrm>
            <a:off x="6683154" y="6071405"/>
            <a:ext cx="365760" cy="365760"/>
          </a:xfrm>
          <a:prstGeom prst="oc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8" name="Octagon 47"/>
          <p:cNvSpPr/>
          <p:nvPr/>
        </p:nvSpPr>
        <p:spPr>
          <a:xfrm>
            <a:off x="9809541" y="1914813"/>
            <a:ext cx="365760" cy="365760"/>
          </a:xfrm>
          <a:prstGeom prst="oc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49" name="Octagon 48"/>
          <p:cNvSpPr/>
          <p:nvPr/>
        </p:nvSpPr>
        <p:spPr>
          <a:xfrm>
            <a:off x="9809541" y="3996814"/>
            <a:ext cx="365760" cy="365760"/>
          </a:xfrm>
          <a:prstGeom prst="oc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50" name="Octagon 49"/>
          <p:cNvSpPr/>
          <p:nvPr/>
        </p:nvSpPr>
        <p:spPr>
          <a:xfrm>
            <a:off x="9809541" y="6071405"/>
            <a:ext cx="365760" cy="365760"/>
          </a:xfrm>
          <a:prstGeom prst="oc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51" name="huyentick"/>
          <p:cNvSpPr/>
          <p:nvPr/>
        </p:nvSpPr>
        <p:spPr bwMode="auto">
          <a:xfrm>
            <a:off x="7143127" y="1981112"/>
            <a:ext cx="335035" cy="25127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C00000"/>
          </a:solidFill>
          <a:ln w="25400">
            <a:solidFill>
              <a:schemeClr val="bg1"/>
            </a:solidFill>
          </a:ln>
          <a:effec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52" name="huyentick"/>
          <p:cNvSpPr/>
          <p:nvPr/>
        </p:nvSpPr>
        <p:spPr bwMode="auto">
          <a:xfrm>
            <a:off x="4022247" y="4034782"/>
            <a:ext cx="335035" cy="25127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C00000"/>
          </a:solidFill>
          <a:ln w="25400">
            <a:solidFill>
              <a:schemeClr val="bg1"/>
            </a:solidFill>
          </a:ln>
          <a:effec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53" name="huyentick"/>
          <p:cNvSpPr/>
          <p:nvPr/>
        </p:nvSpPr>
        <p:spPr bwMode="auto">
          <a:xfrm>
            <a:off x="10282134" y="6131895"/>
            <a:ext cx="335035" cy="25127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C00000"/>
          </a:solidFill>
          <a:ln w="25400">
            <a:solidFill>
              <a:schemeClr val="bg1"/>
            </a:solidFill>
          </a:ln>
          <a:effec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54" name="32-Point Star 53"/>
          <p:cNvSpPr/>
          <p:nvPr/>
        </p:nvSpPr>
        <p:spPr>
          <a:xfrm>
            <a:off x="6705909" y="-2033184"/>
            <a:ext cx="1209470" cy="950434"/>
          </a:xfrm>
          <a:prstGeom prst="star32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32-Point Star 54"/>
          <p:cNvSpPr/>
          <p:nvPr/>
        </p:nvSpPr>
        <p:spPr>
          <a:xfrm>
            <a:off x="4482592" y="-1557138"/>
            <a:ext cx="1209470" cy="950434"/>
          </a:xfrm>
          <a:prstGeom prst="star32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17169" y="1346032"/>
            <a:ext cx="423769" cy="41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2223" y="3084712"/>
            <a:ext cx="423769" cy="41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17169" y="4876509"/>
            <a:ext cx="423769" cy="41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6117" y="313401"/>
            <a:ext cx="423769" cy="41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80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750"/>
                            </p:stCondLst>
                            <p:childTnLst>
                              <p:par>
                                <p:cTn id="47" presetID="26" presetClass="emph" presetSubtype="0" fill="hold" grpId="0" nodeType="afterEffect">
                                  <p:stCondLst>
                                    <p:cond delay="2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684" t="59588" r="61523"/>
          <a:stretch/>
        </p:blipFill>
        <p:spPr>
          <a:xfrm>
            <a:off x="903164" y="934943"/>
            <a:ext cx="5733207" cy="4858143"/>
          </a:xfrm>
          <a:prstGeom prst="rect">
            <a:avLst/>
          </a:prstGeom>
        </p:spPr>
      </p:pic>
      <p:pic>
        <p:nvPicPr>
          <p:cNvPr id="16" name="Tiếng Anh 4 Tập 2 - Unit 15 When's Children's Day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33" end="18494.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388" y="-1022866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513743" y="2917738"/>
            <a:ext cx="3925732" cy="89255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Day</a:t>
            </a:r>
            <a:endParaRPr lang="en-US" sz="40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63663" y="3603394"/>
            <a:ext cx="3690521" cy="59420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/ˈʧɪldrənz deɪ/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6218617" y="5335886"/>
            <a:ext cx="459025" cy="45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58060" y="26548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0386">
            <a:off x="5380836" y="793890"/>
            <a:ext cx="1652817" cy="17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8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5. Look and write</a:t>
            </a:r>
            <a:endParaRPr 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852014" y="1046920"/>
            <a:ext cx="7151098" cy="146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When is Christmas?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It's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on _______________________.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1026" name="Picture 2" descr="https://s.sachmem.vn/public/images/TA4T2SHS/U15-L1-4-1-wfkcglftfjllcbl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37" y="894414"/>
            <a:ext cx="3121450" cy="17664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4T2SHS/U15-L1-4-2-suefehryrskbapx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37" y="2779841"/>
            <a:ext cx="3121450" cy="17664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2SHS/U15-L1-4-3-vlcvxikjihtjkt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37" y="4585946"/>
            <a:ext cx="3121450" cy="17664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852014" y="4738452"/>
            <a:ext cx="7151098" cy="146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When is Children's Day?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It's on _______________________.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852014" y="2965657"/>
            <a:ext cx="7151098" cy="139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When is Teacher's Day?</a:t>
            </a:r>
            <a:br>
              <a:rPr lang="en-US" altLang="en-US" sz="3200" b="1" dirty="0">
                <a:solidFill>
                  <a:srgbClr val="002060"/>
                </a:solidFill>
                <a:latin typeface="Helvetica Neue"/>
              </a:rPr>
            </a:b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It's on _______________________.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6221504" y="1746606"/>
            <a:ext cx="5147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latin typeface="Helvetica Neue"/>
              </a:rPr>
              <a:t>the twenty-fifth of December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67066" y="3631850"/>
            <a:ext cx="5147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latin typeface="Helvetica Neue"/>
              </a:rPr>
              <a:t>the twentieth of November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67067" y="5450118"/>
            <a:ext cx="5147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latin typeface="Helvetica Neue"/>
              </a:rPr>
              <a:t>the first of June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372"/>
          <a:stretch/>
        </p:blipFill>
        <p:spPr>
          <a:xfrm>
            <a:off x="1632857" y="450332"/>
            <a:ext cx="8926286" cy="60079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0531" y="348734"/>
            <a:ext cx="1509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6. Let’s sing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59705" y="901183"/>
            <a:ext cx="798876" cy="82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91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3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  When is Christmas?</a:t>
            </a: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  It's on ___________.</a:t>
            </a:r>
            <a:endParaRPr lang="en-US" altLang="en-US" sz="14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Helvetica Neue"/>
              </a:rPr>
              <a:t>the first of June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Helvetica Neue"/>
              </a:rPr>
              <a:t>the twentieth of November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Helvetica Neue"/>
              </a:rPr>
              <a:t>the twenty-fifth of December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7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Helvetica Neue"/>
              </a:rPr>
              <a:t>the first of June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Helvetica Neue"/>
              </a:rPr>
              <a:t>the first of December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the first of January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  When is New year?</a:t>
            </a: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  It's on ___________.</a:t>
            </a:r>
            <a:endParaRPr lang="en-US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Helvetica Neue"/>
              </a:rPr>
              <a:t>the twentieth of Octorber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Helvetica Neue"/>
              </a:rPr>
              <a:t>the twentieth of November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Helvetica Neue"/>
              </a:rPr>
              <a:t>the twentieth of June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  When is Teacher’s Day?</a:t>
            </a: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  It's on ___________.</a:t>
            </a:r>
            <a:endParaRPr lang="en-US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Helvetica Neue"/>
              </a:rPr>
              <a:t>the first of June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the first of November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the first of January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  When is Children’s Day?</a:t>
            </a: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  It's on ___________.</a:t>
            </a:r>
            <a:endParaRPr lang="en-US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2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Day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Teacher’s Day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Day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  When is _________?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  It's on the twentieth of November.</a:t>
            </a:r>
          </a:p>
        </p:txBody>
      </p:sp>
    </p:spTree>
    <p:extLst>
      <p:ext uri="{BB962C8B-B14F-4D97-AF65-F5344CB8AC3E}">
        <p14:creationId xmlns:p14="http://schemas.microsoft.com/office/powerpoint/2010/main" val="60159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Day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Christmas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year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  When is _________?</a:t>
            </a: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  It's on the twenty-fifth of December.</a:t>
            </a:r>
          </a:p>
        </p:txBody>
      </p:sp>
    </p:spTree>
    <p:extLst>
      <p:ext uri="{BB962C8B-B14F-4D97-AF65-F5344CB8AC3E}">
        <p14:creationId xmlns:p14="http://schemas.microsoft.com/office/powerpoint/2010/main" val="271344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 When is _________?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  It's on 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the first of January</a:t>
            </a: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year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Day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Teacher’s Day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6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ịch sử và ý nghĩa của ngày Nhà giáo Việt Nam 20/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21" y="1000124"/>
            <a:ext cx="66675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iếng Anh 4 Tập 2 - Unit 15 When's Children's Day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34" end="11232.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388" y="-1022866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563663" y="3019742"/>
            <a:ext cx="3690521" cy="81253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Teachers’ Day</a:t>
            </a:r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63663" y="3603394"/>
            <a:ext cx="3690521" cy="59420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/ˈti:ʧərz deɪ/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6888096" y="5257800"/>
            <a:ext cx="459025" cy="45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8060" y="26548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66" y="727153"/>
            <a:ext cx="1779092" cy="184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7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 When is _________?</a:t>
            </a: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  It's on the first of June.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Teacher’s Day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Day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year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3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 _____ is  Mother’s Day?</a:t>
            </a: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  It's on the eighth of March.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When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What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How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9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is  Halloween?</a:t>
            </a: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 </a:t>
            </a: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 It's ____ the thirty-first of Octorber.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is  Teacher’s Day?</a:t>
            </a: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 </a:t>
            </a: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It's on the twentieth _____ November.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of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in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on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1204373" y="1268213"/>
            <a:ext cx="5037215" cy="4365754"/>
          </a:xfrm>
          <a:prstGeom prst="rect">
            <a:avLst/>
          </a:prstGeom>
        </p:spPr>
      </p:pic>
      <p:pic>
        <p:nvPicPr>
          <p:cNvPr id="16" name="MsPha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04" end="4819.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388" y="-1022866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563663" y="3019742"/>
            <a:ext cx="3690521" cy="73757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Christmas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63663" y="3603394"/>
            <a:ext cx="3690521" cy="59420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/ˈkrɪsməs/</a:t>
            </a:r>
          </a:p>
        </p:txBody>
      </p:sp>
      <p:pic>
        <p:nvPicPr>
          <p:cNvPr id="19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5782563" y="5176767"/>
            <a:ext cx="459025" cy="45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8060" y="26548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903" y="996469"/>
            <a:ext cx="1509262" cy="156456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141194" y="8670280"/>
            <a:ext cx="3948469" cy="4136763"/>
            <a:chOff x="3986601" y="1219008"/>
            <a:chExt cx="4218798" cy="441998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86601" y="1219008"/>
              <a:ext cx="4218798" cy="441998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231827" y="2714171"/>
              <a:ext cx="3377652" cy="14834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25</a:t>
              </a:r>
            </a:p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DECEMBER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09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94" y="707667"/>
            <a:ext cx="3105401" cy="2297997"/>
          </a:xfrm>
          <a:prstGeom prst="rect">
            <a:avLst/>
          </a:prstGeom>
        </p:spPr>
      </p:pic>
      <p:pic>
        <p:nvPicPr>
          <p:cNvPr id="3" name="Tiếng Anh 4 Tập 2 - Unit 15 When's Children's Day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6" end="25701.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7738" y="-1708666"/>
            <a:ext cx="457200" cy="45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8534" y="3005664"/>
            <a:ext cx="3690521" cy="66588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year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4625228" y="2478035"/>
            <a:ext cx="550830" cy="5486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684" t="59588" r="61523"/>
          <a:stretch/>
        </p:blipFill>
        <p:spPr>
          <a:xfrm>
            <a:off x="7025564" y="710742"/>
            <a:ext cx="3150816" cy="2321863"/>
          </a:xfrm>
          <a:prstGeom prst="rect">
            <a:avLst/>
          </a:prstGeom>
        </p:spPr>
      </p:pic>
      <p:pic>
        <p:nvPicPr>
          <p:cNvPr id="8" name="Tiếng Anh 4 Tập 2 - Unit 15 When's Children's Day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33" end="18494.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388" y="-1022866"/>
            <a:ext cx="457200" cy="457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38106" y="3005664"/>
            <a:ext cx="3925732" cy="66588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Day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9643831" y="2478035"/>
            <a:ext cx="550830" cy="5486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ịch sử và ý nghĩa của ngày Nhà giáo Việt Nam 20/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94" y="3743236"/>
            <a:ext cx="3105400" cy="219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iếng Anh 4 Tập 2 - Unit 15 When's Children's Day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34" end="11232.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388" y="-1022866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9729" y="5863372"/>
            <a:ext cx="3148130" cy="73250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Teachers’ Day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4658123" y="5440679"/>
            <a:ext cx="550830" cy="5486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sPham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8"/>
          <a:stretch/>
        </p:blipFill>
        <p:spPr>
          <a:xfrm>
            <a:off x="7007284" y="3772346"/>
            <a:ext cx="3187377" cy="2195961"/>
          </a:xfrm>
          <a:prstGeom prst="rect">
            <a:avLst/>
          </a:prstGeom>
        </p:spPr>
      </p:pic>
      <p:pic>
        <p:nvPicPr>
          <p:cNvPr id="16" name="MsPha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04" end="4819.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9559" y="-509285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55712" y="5968307"/>
            <a:ext cx="3690521" cy="66588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Christmas</a:t>
            </a:r>
          </a:p>
        </p:txBody>
      </p:sp>
      <p:pic>
        <p:nvPicPr>
          <p:cNvPr id="18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9668563" y="5429035"/>
            <a:ext cx="550830" cy="5486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58060" y="26548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36623">
            <a:off x="6814701" y="3661289"/>
            <a:ext cx="970288" cy="10058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14213">
            <a:off x="1861917" y="657319"/>
            <a:ext cx="962885" cy="1005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80386">
            <a:off x="9437803" y="494906"/>
            <a:ext cx="962885" cy="10058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1438" y="3546726"/>
            <a:ext cx="970288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1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4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3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10383" y="769532"/>
            <a:ext cx="1915861" cy="1313066"/>
            <a:chOff x="6814701" y="3661289"/>
            <a:chExt cx="3379960" cy="2307018"/>
          </a:xfrm>
        </p:grpSpPr>
        <p:pic>
          <p:nvPicPr>
            <p:cNvPr id="5" name="MsPham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18"/>
            <a:stretch/>
          </p:blipFill>
          <p:spPr>
            <a:xfrm>
              <a:off x="7007284" y="3772346"/>
              <a:ext cx="3187377" cy="21959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636623">
              <a:off x="6814701" y="3661289"/>
              <a:ext cx="970288" cy="100584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1747" y="3587643"/>
            <a:ext cx="1873132" cy="1336587"/>
            <a:chOff x="1861917" y="657319"/>
            <a:chExt cx="3304578" cy="23483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094" y="707667"/>
              <a:ext cx="3105401" cy="229799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14213">
              <a:off x="1861917" y="657319"/>
              <a:ext cx="962885" cy="100584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744647" y="4995902"/>
            <a:ext cx="1785976" cy="1442910"/>
            <a:chOff x="7260015" y="494906"/>
            <a:chExt cx="3150817" cy="25351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6684" t="59588" r="61523"/>
            <a:stretch/>
          </p:blipFill>
          <p:spPr>
            <a:xfrm>
              <a:off x="7260015" y="708194"/>
              <a:ext cx="3150817" cy="23218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80386">
              <a:off x="9437803" y="494906"/>
              <a:ext cx="962885" cy="100584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651450" y="2154269"/>
            <a:ext cx="1833725" cy="1361703"/>
            <a:chOff x="1931438" y="3546726"/>
            <a:chExt cx="3235056" cy="2392471"/>
          </a:xfrm>
        </p:grpSpPr>
        <p:pic>
          <p:nvPicPr>
            <p:cNvPr id="4" name="Picture 2" descr="Lịch sử và ý nghĩa của ngày Nhà giáo Việt Nam 20/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1094" y="3743236"/>
              <a:ext cx="3105400" cy="219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31438" y="3546726"/>
              <a:ext cx="970288" cy="100584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487849" y="7242415"/>
            <a:ext cx="935160" cy="10096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flipH="1">
            <a:off x="7941107" y="3890838"/>
            <a:ext cx="3673682" cy="1040326"/>
            <a:chOff x="1478131" y="4924314"/>
            <a:chExt cx="3673682" cy="1040326"/>
          </a:xfrm>
        </p:grpSpPr>
        <p:sp>
          <p:nvSpPr>
            <p:cNvPr id="21" name="Rounded Rectangle 20"/>
            <p:cNvSpPr/>
            <p:nvPr/>
          </p:nvSpPr>
          <p:spPr>
            <a:xfrm>
              <a:off x="1768533" y="5087679"/>
              <a:ext cx="3383280" cy="822960"/>
            </a:xfrm>
            <a:prstGeom prst="roundRect">
              <a:avLst>
                <a:gd name="adj" fmla="val 50000"/>
              </a:avLst>
            </a:prstGeom>
            <a:ln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year</a:t>
              </a:r>
              <a:endPara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848191" flipH="1">
              <a:off x="1519565" y="4882880"/>
              <a:ext cx="1040326" cy="1123194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 flipH="1">
            <a:off x="7941107" y="615659"/>
            <a:ext cx="3926806" cy="1040326"/>
            <a:chOff x="4969070" y="3846945"/>
            <a:chExt cx="3926806" cy="1040326"/>
          </a:xfrm>
        </p:grpSpPr>
        <p:sp>
          <p:nvSpPr>
            <p:cNvPr id="22" name="Rounded Rectangle 21"/>
            <p:cNvSpPr/>
            <p:nvPr/>
          </p:nvSpPr>
          <p:spPr>
            <a:xfrm>
              <a:off x="5512596" y="4048138"/>
              <a:ext cx="3383280" cy="822960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Children’s Day</a:t>
              </a:r>
              <a:endPara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848191" flipH="1">
              <a:off x="5010504" y="3805511"/>
              <a:ext cx="1040326" cy="1123194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 flipH="1">
            <a:off x="7941107" y="1701212"/>
            <a:ext cx="3693480" cy="1040326"/>
            <a:chOff x="6445512" y="5644884"/>
            <a:chExt cx="3693480" cy="1040326"/>
          </a:xfrm>
        </p:grpSpPr>
        <p:sp>
          <p:nvSpPr>
            <p:cNvPr id="24" name="Rounded Rectangle 23"/>
            <p:cNvSpPr/>
            <p:nvPr/>
          </p:nvSpPr>
          <p:spPr>
            <a:xfrm>
              <a:off x="6755712" y="5858502"/>
              <a:ext cx="3383280" cy="822960"/>
            </a:xfrm>
            <a:prstGeom prst="roundRect">
              <a:avLst>
                <a:gd name="adj" fmla="val 50000"/>
              </a:avLst>
            </a:prstGeom>
            <a:ln>
              <a:solidFill>
                <a:srgbClr val="7030A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Christmas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848191" flipH="1">
              <a:off x="6486946" y="5603450"/>
              <a:ext cx="1040326" cy="1123194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 flipH="1">
            <a:off x="7941107" y="2786765"/>
            <a:ext cx="3877883" cy="1162389"/>
            <a:chOff x="1545126" y="5517681"/>
            <a:chExt cx="3877883" cy="1162389"/>
          </a:xfrm>
        </p:grpSpPr>
        <p:sp>
          <p:nvSpPr>
            <p:cNvPr id="23" name="Rounded Rectangle 22"/>
            <p:cNvSpPr/>
            <p:nvPr/>
          </p:nvSpPr>
          <p:spPr>
            <a:xfrm>
              <a:off x="2039729" y="5650025"/>
              <a:ext cx="3383280" cy="1030045"/>
            </a:xfrm>
            <a:prstGeom prst="roundRect">
              <a:avLst>
                <a:gd name="adj" fmla="val 50000"/>
              </a:avLst>
            </a:prstGeom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Teachers’ Day</a:t>
              </a:r>
              <a:endPara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848191" flipH="1">
              <a:off x="1586560" y="5476247"/>
              <a:ext cx="1040326" cy="1123194"/>
            </a:xfrm>
            <a:prstGeom prst="rect">
              <a:avLst/>
            </a:prstGeom>
          </p:spPr>
        </p:pic>
      </p:grpSp>
      <p:sp>
        <p:nvSpPr>
          <p:cNvPr id="35" name="Octagon 34"/>
          <p:cNvSpPr/>
          <p:nvPr/>
        </p:nvSpPr>
        <p:spPr>
          <a:xfrm>
            <a:off x="1155783" y="1272973"/>
            <a:ext cx="457200" cy="457200"/>
          </a:xfrm>
          <a:prstGeom prst="oc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6" name="Octagon 35"/>
          <p:cNvSpPr/>
          <p:nvPr/>
        </p:nvSpPr>
        <p:spPr>
          <a:xfrm>
            <a:off x="1155783" y="2713347"/>
            <a:ext cx="457200" cy="457200"/>
          </a:xfrm>
          <a:prstGeom prst="oc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7" name="Octagon 36"/>
          <p:cNvSpPr/>
          <p:nvPr/>
        </p:nvSpPr>
        <p:spPr>
          <a:xfrm>
            <a:off x="1155783" y="4153721"/>
            <a:ext cx="457200" cy="457200"/>
          </a:xfrm>
          <a:prstGeom prst="oc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8" name="Octagon 37"/>
          <p:cNvSpPr/>
          <p:nvPr/>
        </p:nvSpPr>
        <p:spPr>
          <a:xfrm>
            <a:off x="1155783" y="5594095"/>
            <a:ext cx="457200" cy="457200"/>
          </a:xfrm>
          <a:prstGeom prst="oc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48" y="263636"/>
            <a:ext cx="2728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Click the best bee.</a:t>
            </a:r>
          </a:p>
        </p:txBody>
      </p:sp>
    </p:spTree>
    <p:extLst>
      <p:ext uri="{BB962C8B-B14F-4D97-AF65-F5344CB8AC3E}">
        <p14:creationId xmlns:p14="http://schemas.microsoft.com/office/powerpoint/2010/main" val="384452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33177 0.6525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33333 -0.11875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32813 -0.08402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3255 -0.02917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0759" y="2337609"/>
            <a:ext cx="2706859" cy="3346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497" y="4990281"/>
            <a:ext cx="12235732" cy="1902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2374886" y="1720389"/>
            <a:ext cx="7762628" cy="10818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Berlin Sans FB" panose="020E0602020502020306" pitchFamily="34" charset="0"/>
              </a:rPr>
              <a:t>MOLE HUNT</a:t>
            </a: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87EE9-9606-E544-A012-F24C14A4B67E}"/>
              </a:ext>
            </a:extLst>
          </p:cNvPr>
          <p:cNvSpPr/>
          <p:nvPr/>
        </p:nvSpPr>
        <p:spPr>
          <a:xfrm>
            <a:off x="7860389" y="4764103"/>
            <a:ext cx="2593864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START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id="{99FC6307-3B26-7F44-B239-A8FEDE1058E3}"/>
              </a:ext>
            </a:extLst>
          </p:cNvPr>
          <p:cNvSpPr/>
          <p:nvPr/>
        </p:nvSpPr>
        <p:spPr>
          <a:xfrm>
            <a:off x="4487304" y="3860182"/>
            <a:ext cx="3125164" cy="10504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888" y="3087028"/>
            <a:ext cx="1612189" cy="1687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483951" y="2351477"/>
            <a:ext cx="2017001" cy="132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0913806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1256347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7" name="Oval 76"/>
          <p:cNvSpPr/>
          <p:nvPr/>
        </p:nvSpPr>
        <p:spPr>
          <a:xfrm>
            <a:off x="3756880" y="5245168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sp>
        <p:nvSpPr>
          <p:cNvPr id="76" name="Oval 75"/>
          <p:cNvSpPr/>
          <p:nvPr/>
        </p:nvSpPr>
        <p:spPr>
          <a:xfrm>
            <a:off x="6265680" y="2815487"/>
            <a:ext cx="1005840" cy="64008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62278" y="622741"/>
            <a:ext cx="4849341" cy="7704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 	b. 		c </a:t>
            </a:r>
          </a:p>
        </p:txBody>
      </p:sp>
      <p:pic>
        <p:nvPicPr>
          <p:cNvPr id="52" name="MsPham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8"/>
          <a:stretch/>
        </p:blipFill>
        <p:spPr>
          <a:xfrm>
            <a:off x="2207188" y="542261"/>
            <a:ext cx="1326011" cy="91732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636623">
            <a:off x="6303158" y="515521"/>
            <a:ext cx="739261" cy="76950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80386">
            <a:off x="8217190" y="513076"/>
            <a:ext cx="800357" cy="8395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50416" y="513421"/>
            <a:ext cx="806510" cy="8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1006</Words>
  <Application>Microsoft Office PowerPoint</Application>
  <PresentationFormat>Widescreen</PresentationFormat>
  <Paragraphs>251</Paragraphs>
  <Slides>43</Slides>
  <Notes>15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Helvetica Neue</vt:lpstr>
      <vt:lpstr>Tahoma</vt:lpstr>
      <vt:lpstr>Impact</vt:lpstr>
      <vt:lpstr>Century Gothic</vt:lpstr>
      <vt:lpstr>Arial</vt:lpstr>
      <vt:lpstr>Arial Black</vt:lpstr>
      <vt:lpstr>Bookman Old Style</vt:lpstr>
      <vt:lpstr>Berlin Sans FB</vt:lpstr>
      <vt:lpstr>Cooper Black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126</cp:revision>
  <dcterms:created xsi:type="dcterms:W3CDTF">2021-01-14T04:28:38Z</dcterms:created>
  <dcterms:modified xsi:type="dcterms:W3CDTF">2022-02-26T04:50:24Z</dcterms:modified>
</cp:coreProperties>
</file>