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328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23" r:id="rId17"/>
    <p:sldId id="325" r:id="rId18"/>
    <p:sldId id="348" r:id="rId19"/>
    <p:sldId id="334" r:id="rId20"/>
    <p:sldId id="324" r:id="rId21"/>
    <p:sldId id="326" r:id="rId22"/>
    <p:sldId id="327" r:id="rId23"/>
  </p:sldIdLst>
  <p:sldSz cx="12192000" cy="6858000"/>
  <p:notesSz cx="6858000" cy="9144000"/>
  <p:embeddedFontLst>
    <p:embeddedFont>
      <p:font typeface="宋体" pitchFamily="2" charset="-122"/>
      <p:regular r:id="rId26"/>
    </p:embeddedFont>
    <p:embeddedFont>
      <p:font typeface="Tahoma" pitchFamily="34" charset="0"/>
      <p:regular r:id="rId27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Algerian" pitchFamily="82" charset="0"/>
      <p:regular r:id="rId33"/>
    </p:embeddedFont>
    <p:embeddedFont>
      <p:font typeface="Century Gothic" pitchFamily="34" charset="0"/>
      <p:regular r:id="rId34"/>
      <p:bold r:id="rId35"/>
      <p:italic r:id="rId36"/>
      <p:boldItalic r:id="rId37"/>
    </p:embeddedFont>
    <p:embeddedFont>
      <p:font typeface="Berlin Sans FB" pitchFamily="34" charset="0"/>
      <p:regular r:id="rId38"/>
      <p:bold r:id="rId39"/>
    </p:embeddedFont>
    <p:embeddedFont>
      <p:font typeface="Arial Black" pitchFamily="34" charset="0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8DD"/>
    <a:srgbClr val="FFFFD1"/>
    <a:srgbClr val="FBD9C4"/>
    <a:srgbClr val="202D58"/>
    <a:srgbClr val="FFFF4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>
        <p:scale>
          <a:sx n="76" d="100"/>
          <a:sy n="76" d="100"/>
        </p:scale>
        <p:origin x="-32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8B6D4-BFF8-4197-A2B0-1A03E4BCCAD1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E5AE9-D050-4C60-9667-14273CAB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39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39F92-2E8E-4388-BB17-E77F2C4F587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73B65-015C-46BB-8A66-7F53FAEA0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9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217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446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804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39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29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306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390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959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8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122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847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89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020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86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35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09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74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BA3E04-9D14-4AB3-989E-F29A7DBDB2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57453" y="1"/>
            <a:ext cx="12597413" cy="69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8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hyperlink" Target="https://www.facebook.com/msphampowerpoint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hyperlink" Target="https://www.facebook.com/msphampowerpoint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hyperlink" Target="https://www.facebook.com/msphampowerpoint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slide" Target="slide9.xml"/><Relationship Id="rId3" Type="http://schemas.openxmlformats.org/officeDocument/2006/relationships/audio" Target="../media/audio1.wav"/><Relationship Id="rId21" Type="http://schemas.openxmlformats.org/officeDocument/2006/relationships/slide" Target="slide11.xml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slide" Target="slide12.xml"/><Relationship Id="rId25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6" Type="http://schemas.openxmlformats.org/officeDocument/2006/relationships/slide" Target="slide10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microsoft.com/office/2007/relationships/hdphoto" Target="../media/hdphoto1.wdp"/><Relationship Id="rId5" Type="http://schemas.openxmlformats.org/officeDocument/2006/relationships/image" Target="../media/image2.png"/><Relationship Id="rId15" Type="http://schemas.openxmlformats.org/officeDocument/2006/relationships/slide" Target="slide8.xml"/><Relationship Id="rId23" Type="http://schemas.openxmlformats.org/officeDocument/2006/relationships/image" Target="../media/image5.png"/><Relationship Id="rId10" Type="http://schemas.openxmlformats.org/officeDocument/2006/relationships/image" Target="../media/image9.png"/><Relationship Id="rId19" Type="http://schemas.openxmlformats.org/officeDocument/2006/relationships/slide" Target="slide13.xml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slide" Target="slide7.xml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hyperlink" Target="https://www.facebook.com/msphampowerpoi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5" y="4654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369765" y="100958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93484" y="2468914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This is my house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018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C0E3B30-3DA9-48A3-99C9-221ACF674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76" y="4943972"/>
            <a:ext cx="1004794" cy="10249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30" name="ppMsPham"/>
          <p:cNvSpPr/>
          <p:nvPr/>
        </p:nvSpPr>
        <p:spPr>
          <a:xfrm>
            <a:off x="1010474" y="5145270"/>
            <a:ext cx="2368830" cy="70556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Xem đáp án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MsPham"/>
          <p:cNvSpPr/>
          <p:nvPr/>
        </p:nvSpPr>
        <p:spPr>
          <a:xfrm>
            <a:off x="3794043" y="4541782"/>
            <a:ext cx="6674793" cy="1912540"/>
          </a:xfrm>
          <a:prstGeom prst="roundRect">
            <a:avLst>
              <a:gd name="adj" fmla="val 11124"/>
            </a:avLst>
          </a:prstGeom>
          <a:solidFill>
            <a:schemeClr val="bg1">
              <a:alpha val="87000"/>
            </a:schemeClr>
          </a:solidFill>
          <a:ln w="57150" cmpd="thickThin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0748" y="347390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Is there a pond in the garden?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4" name="BackMsPham">
            <a:hlinkClick r:id="rId5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37" name="TextBox 36">
            <a:hlinkClick r:id="rId9"/>
            <a:extLst>
              <a:ext uri="{FF2B5EF4-FFF2-40B4-BE49-F238E27FC236}">
                <a16:creationId xmlns:a16="http://schemas.microsoft.com/office/drawing/2014/main" xmlns="" id="{CE8CD822-4347-479C-964F-66A5DA6B8F91}"/>
              </a:ext>
            </a:extLst>
          </p:cNvPr>
          <p:cNvSpPr txBox="1"/>
          <p:nvPr/>
        </p:nvSpPr>
        <p:spPr>
          <a:xfrm>
            <a:off x="4204420" y="5164043"/>
            <a:ext cx="6049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No, there isn't.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l="6237" t="5826" r="6490" b="8525"/>
          <a:stretch/>
        </p:blipFill>
        <p:spPr>
          <a:xfrm>
            <a:off x="4406041" y="918081"/>
            <a:ext cx="3392557" cy="2173204"/>
          </a:xfrm>
          <a:prstGeom prst="roundRect">
            <a:avLst>
              <a:gd name="adj" fmla="val 6300"/>
            </a:avLst>
          </a:prstGeom>
        </p:spPr>
      </p:pic>
    </p:spTree>
    <p:extLst>
      <p:ext uri="{BB962C8B-B14F-4D97-AF65-F5344CB8AC3E}">
        <p14:creationId xmlns:p14="http://schemas.microsoft.com/office/powerpoint/2010/main" val="18508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C0E3B30-3DA9-48A3-99C9-221ACF674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76" y="4943972"/>
            <a:ext cx="1004794" cy="10249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29" name="ppMsPham"/>
          <p:cNvSpPr/>
          <p:nvPr/>
        </p:nvSpPr>
        <p:spPr>
          <a:xfrm>
            <a:off x="1010474" y="5145270"/>
            <a:ext cx="2368830" cy="70556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Xem đáp án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MsPham"/>
          <p:cNvSpPr/>
          <p:nvPr/>
        </p:nvSpPr>
        <p:spPr>
          <a:xfrm>
            <a:off x="3794043" y="4541782"/>
            <a:ext cx="6674793" cy="1912540"/>
          </a:xfrm>
          <a:prstGeom prst="roundRect">
            <a:avLst>
              <a:gd name="adj" fmla="val 11124"/>
            </a:avLst>
          </a:prstGeom>
          <a:solidFill>
            <a:schemeClr val="bg1">
              <a:alpha val="87000"/>
            </a:schemeClr>
          </a:solidFill>
          <a:ln w="57150" cmpd="thickThin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10748" y="347390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Is the living room large?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3" name="BackMsPham">
            <a:hlinkClick r:id="rId5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36" name="TextBox 35">
            <a:hlinkClick r:id="rId9"/>
            <a:extLst>
              <a:ext uri="{FF2B5EF4-FFF2-40B4-BE49-F238E27FC236}">
                <a16:creationId xmlns:a16="http://schemas.microsoft.com/office/drawing/2014/main" xmlns="" id="{CE8CD822-4347-479C-964F-66A5DA6B8F91}"/>
              </a:ext>
            </a:extLst>
          </p:cNvPr>
          <p:cNvSpPr txBox="1"/>
          <p:nvPr/>
        </p:nvSpPr>
        <p:spPr>
          <a:xfrm>
            <a:off x="4204420" y="5164043"/>
            <a:ext cx="6049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Yes, it is.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/>
          <a:srcRect l="3202" r="2949" b="8435"/>
          <a:stretch/>
        </p:blipFill>
        <p:spPr>
          <a:xfrm>
            <a:off x="3794043" y="813858"/>
            <a:ext cx="4176981" cy="2660046"/>
          </a:xfrm>
          <a:prstGeom prst="roundRect">
            <a:avLst>
              <a:gd name="adj" fmla="val 9252"/>
            </a:avLst>
          </a:prstGeom>
        </p:spPr>
      </p:pic>
    </p:spTree>
    <p:extLst>
      <p:ext uri="{BB962C8B-B14F-4D97-AF65-F5344CB8AC3E}">
        <p14:creationId xmlns:p14="http://schemas.microsoft.com/office/powerpoint/2010/main" val="383633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C0E3B30-3DA9-48A3-99C9-221ACF674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76" y="4943972"/>
            <a:ext cx="1004794" cy="10249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30" name="ppMsPham"/>
          <p:cNvSpPr/>
          <p:nvPr/>
        </p:nvSpPr>
        <p:spPr>
          <a:xfrm>
            <a:off x="1010474" y="5145270"/>
            <a:ext cx="2368830" cy="70556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Xem đáp án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MsPham"/>
          <p:cNvSpPr/>
          <p:nvPr/>
        </p:nvSpPr>
        <p:spPr>
          <a:xfrm>
            <a:off x="3794043" y="4541782"/>
            <a:ext cx="6674793" cy="1912540"/>
          </a:xfrm>
          <a:prstGeom prst="roundRect">
            <a:avLst>
              <a:gd name="adj" fmla="val 11124"/>
            </a:avLst>
          </a:prstGeom>
          <a:solidFill>
            <a:schemeClr val="bg1">
              <a:alpha val="87000"/>
            </a:schemeClr>
          </a:solidFill>
          <a:ln w="57150" cmpd="thickThin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0748" y="347390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Is the kitchen big?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4" name="BackMsPham">
            <a:hlinkClick r:id="rId5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37" name="TextBox 36">
            <a:hlinkClick r:id="rId9"/>
            <a:extLst>
              <a:ext uri="{FF2B5EF4-FFF2-40B4-BE49-F238E27FC236}">
                <a16:creationId xmlns:a16="http://schemas.microsoft.com/office/drawing/2014/main" xmlns="" id="{CE8CD822-4347-479C-964F-66A5DA6B8F91}"/>
              </a:ext>
            </a:extLst>
          </p:cNvPr>
          <p:cNvSpPr txBox="1"/>
          <p:nvPr/>
        </p:nvSpPr>
        <p:spPr>
          <a:xfrm>
            <a:off x="4204420" y="5164043"/>
            <a:ext cx="6049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No, it isn't. It is small.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3328" r="2822" b="9695"/>
          <a:stretch/>
        </p:blipFill>
        <p:spPr>
          <a:xfrm>
            <a:off x="4430374" y="1138423"/>
            <a:ext cx="2791210" cy="1753088"/>
          </a:xfrm>
          <a:prstGeom prst="roundRect">
            <a:avLst>
              <a:gd name="adj" fmla="val 10883"/>
            </a:avLst>
          </a:prstGeom>
        </p:spPr>
      </p:pic>
    </p:spTree>
    <p:extLst>
      <p:ext uri="{BB962C8B-B14F-4D97-AF65-F5344CB8AC3E}">
        <p14:creationId xmlns:p14="http://schemas.microsoft.com/office/powerpoint/2010/main" val="49650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 there a living room?</a:t>
            </a: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 there a bathroom?</a:t>
            </a: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 there a bedroom?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0748" y="3543431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Yes, there is.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b="9999"/>
          <a:stretch/>
        </p:blipFill>
        <p:spPr>
          <a:xfrm>
            <a:off x="3327740" y="876846"/>
            <a:ext cx="4714397" cy="2646810"/>
          </a:xfrm>
          <a:prstGeom prst="roundRect">
            <a:avLst>
              <a:gd name="adj" fmla="val 10034"/>
            </a:avLst>
          </a:prstGeom>
        </p:spPr>
      </p:pic>
    </p:spTree>
    <p:extLst>
      <p:ext uri="{BB962C8B-B14F-4D97-AF65-F5344CB8AC3E}">
        <p14:creationId xmlns:p14="http://schemas.microsoft.com/office/powerpoint/2010/main" val="16964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 there a kitchen?</a:t>
            </a: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 there a bathroom?</a:t>
            </a: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 the kitchen small?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15742" y="3548985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No, there isn’t.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b="10410"/>
          <a:stretch/>
        </p:blipFill>
        <p:spPr>
          <a:xfrm>
            <a:off x="3484878" y="802827"/>
            <a:ext cx="4892516" cy="2655281"/>
          </a:xfrm>
          <a:prstGeom prst="roundRect">
            <a:avLst>
              <a:gd name="adj" fmla="val 9337"/>
            </a:avLst>
          </a:prstGeom>
        </p:spPr>
      </p:pic>
    </p:spTree>
    <p:extLst>
      <p:ext uri="{BB962C8B-B14F-4D97-AF65-F5344CB8AC3E}">
        <p14:creationId xmlns:p14="http://schemas.microsoft.com/office/powerpoint/2010/main" val="176390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44742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374" y="63027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latin typeface="Helvetica Neue"/>
              </a:rPr>
              <a:t>1. Listen and repeat</a:t>
            </a:r>
            <a:endParaRPr lang="en-US" sz="2200" b="1" i="0" dirty="0">
              <a:effectLst/>
              <a:latin typeface="Helvetica Neue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397800"/>
              </p:ext>
            </p:extLst>
          </p:nvPr>
        </p:nvGraphicFramePr>
        <p:xfrm>
          <a:off x="1404990" y="1859740"/>
          <a:ext cx="9223254" cy="3480886"/>
        </p:xfrm>
        <a:graphic>
          <a:graphicData uri="http://schemas.openxmlformats.org/drawingml/2006/table">
            <a:tbl>
              <a:tblPr/>
              <a:tblGrid>
                <a:gridCol w="17234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552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445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40443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effectLst/>
                          <a:latin typeface="Century Gothic" panose="020B0502020202020204" pitchFamily="34" charset="0"/>
                        </a:rPr>
                        <a:t>kit</a:t>
                      </a:r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US" sz="3200" b="1">
                          <a:effectLst/>
                          <a:latin typeface="Century Gothic" panose="020B0502020202020204" pitchFamily="34" charset="0"/>
                        </a:rPr>
                        <a:t>en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This is the kit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en.</a:t>
                      </a:r>
                    </a:p>
                  </a:txBody>
                  <a:tcPr marL="285750" marR="2857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40443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ba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room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Is there a ba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room?</a:t>
                      </a:r>
                    </a:p>
                  </a:txBody>
                  <a:tcPr marL="285750" marR="2857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" name="soundMsPham"/>
          <p:cNvPicPr>
            <a:picLocks noChangeAspect="1"/>
          </p:cNvPicPr>
          <p:nvPr/>
        </p:nvPicPr>
        <p:blipFill rotWithShape="1">
          <a:blip r:embed="rId4"/>
          <a:srcRect l="14414" t="15022" r="14612" b="15187"/>
          <a:stretch/>
        </p:blipFill>
        <p:spPr>
          <a:xfrm>
            <a:off x="741819" y="2580406"/>
            <a:ext cx="457199" cy="457200"/>
          </a:xfrm>
          <a:prstGeom prst="ellipse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4"/>
          <a:srcRect l="14414" t="15022" r="14612" b="15187"/>
          <a:stretch/>
        </p:blipFill>
        <p:spPr>
          <a:xfrm>
            <a:off x="741820" y="4288173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797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2.3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2.3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374" y="63027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latin typeface="Helvetica Neue"/>
              </a:rPr>
              <a:t>2. Listen and write</a:t>
            </a:r>
            <a:endParaRPr lang="en-US" sz="22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1077" y="1370231"/>
            <a:ext cx="828260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b="1" dirty="0">
                <a:solidFill>
                  <a:srgbClr val="333333"/>
                </a:solidFill>
                <a:latin typeface="Helvetica Neue"/>
              </a:rPr>
              <a:t>1.</a:t>
            </a:r>
            <a:r>
              <a:rPr lang="en-US" sz="4400" dirty="0">
                <a:solidFill>
                  <a:srgbClr val="333333"/>
                </a:solidFill>
                <a:latin typeface="Helvetica Neue"/>
              </a:rPr>
              <a:t> The </a:t>
            </a:r>
            <a:r>
              <a:rPr lang="en-US" sz="4400" dirty="0">
                <a:solidFill>
                  <a:srgbClr val="008000"/>
                </a:solidFill>
                <a:latin typeface="Helvetica Neue"/>
              </a:rPr>
              <a:t>bathroom</a:t>
            </a:r>
            <a:r>
              <a:rPr lang="en-US" sz="4400" dirty="0">
                <a:solidFill>
                  <a:srgbClr val="333333"/>
                </a:solidFill>
                <a:latin typeface="Helvetica Neue"/>
              </a:rPr>
              <a:t> is large.</a:t>
            </a:r>
          </a:p>
          <a:p>
            <a:pPr>
              <a:lnSpc>
                <a:spcPct val="250000"/>
              </a:lnSpc>
            </a:pPr>
            <a:r>
              <a:rPr lang="en-US" sz="4400" b="1" dirty="0">
                <a:solidFill>
                  <a:srgbClr val="333333"/>
                </a:solidFill>
                <a:latin typeface="Helvetica Neue"/>
              </a:rPr>
              <a:t>2.</a:t>
            </a:r>
            <a:r>
              <a:rPr lang="en-US" sz="4400" dirty="0">
                <a:solidFill>
                  <a:srgbClr val="333333"/>
                </a:solidFill>
                <a:latin typeface="Helvetica Neue"/>
              </a:rPr>
              <a:t> Is there a </a:t>
            </a:r>
            <a:r>
              <a:rPr lang="en-US" sz="4400" dirty="0">
                <a:solidFill>
                  <a:srgbClr val="008000"/>
                </a:solidFill>
                <a:latin typeface="Helvetica Neue"/>
              </a:rPr>
              <a:t>kitchen</a:t>
            </a:r>
            <a:r>
              <a:rPr lang="en-US" sz="4400" dirty="0">
                <a:solidFill>
                  <a:srgbClr val="333333"/>
                </a:solidFill>
                <a:latin typeface="Helvetica Neue"/>
              </a:rPr>
              <a:t>?</a:t>
            </a:r>
            <a:endParaRPr lang="en-US" sz="44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3374" y="2164043"/>
            <a:ext cx="2425148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15339" y="3860321"/>
            <a:ext cx="1855305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</a:t>
            </a: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3529184" y="603957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515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2 (cũ) - Unit 12 This is my house - Lesson 3 - 2 Listen and write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 </a:t>
            </a:r>
          </a:p>
        </p:txBody>
      </p:sp>
    </p:spTree>
    <p:extLst>
      <p:ext uri="{BB962C8B-B14F-4D97-AF65-F5344CB8AC3E}">
        <p14:creationId xmlns:p14="http://schemas.microsoft.com/office/powerpoint/2010/main" val="189471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Diagonal Corner Rectangle 9"/>
          <p:cNvSpPr/>
          <p:nvPr/>
        </p:nvSpPr>
        <p:spPr>
          <a:xfrm>
            <a:off x="7566991" y="1196208"/>
            <a:ext cx="3763617" cy="890347"/>
          </a:xfrm>
          <a:prstGeom prst="round2DiagRect">
            <a:avLst/>
          </a:prstGeom>
          <a:solidFill>
            <a:srgbClr val="DCF8DD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Diagonal Corner Rectangle 10"/>
          <p:cNvSpPr/>
          <p:nvPr/>
        </p:nvSpPr>
        <p:spPr>
          <a:xfrm>
            <a:off x="7566991" y="2603824"/>
            <a:ext cx="3763617" cy="890347"/>
          </a:xfrm>
          <a:prstGeom prst="round2DiagRect">
            <a:avLst/>
          </a:prstGeom>
          <a:solidFill>
            <a:srgbClr val="DCF8DD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7566991" y="3950506"/>
            <a:ext cx="3763617" cy="890347"/>
          </a:xfrm>
          <a:prstGeom prst="round2DiagRect">
            <a:avLst/>
          </a:prstGeom>
          <a:solidFill>
            <a:srgbClr val="DCF8DD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/>
        </p:nvSpPr>
        <p:spPr>
          <a:xfrm>
            <a:off x="7566991" y="5357486"/>
            <a:ext cx="3763617" cy="890347"/>
          </a:xfrm>
          <a:prstGeom prst="round2DiagRect">
            <a:avLst/>
          </a:prstGeom>
          <a:solidFill>
            <a:srgbClr val="DCF8DD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/>
          <p:cNvSpPr/>
          <p:nvPr/>
        </p:nvSpPr>
        <p:spPr>
          <a:xfrm>
            <a:off x="954154" y="1296262"/>
            <a:ext cx="4492489" cy="890347"/>
          </a:xfrm>
          <a:prstGeom prst="round2DiagRect">
            <a:avLst/>
          </a:prstGeom>
          <a:solidFill>
            <a:srgbClr val="FFFFD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Diagonal Corner Rectangle 6"/>
          <p:cNvSpPr/>
          <p:nvPr/>
        </p:nvSpPr>
        <p:spPr>
          <a:xfrm>
            <a:off x="954154" y="2703878"/>
            <a:ext cx="4492489" cy="890347"/>
          </a:xfrm>
          <a:prstGeom prst="round2DiagRect">
            <a:avLst/>
          </a:prstGeom>
          <a:solidFill>
            <a:srgbClr val="FFFFD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954154" y="4050560"/>
            <a:ext cx="4492489" cy="890347"/>
          </a:xfrm>
          <a:prstGeom prst="round2DiagRect">
            <a:avLst/>
          </a:prstGeom>
          <a:solidFill>
            <a:srgbClr val="FFFFD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954154" y="5457540"/>
            <a:ext cx="4492489" cy="890347"/>
          </a:xfrm>
          <a:prstGeom prst="round2DiagRect">
            <a:avLst/>
          </a:prstGeom>
          <a:solidFill>
            <a:srgbClr val="FFFFD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46920" y="861102"/>
            <a:ext cx="4691272" cy="538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This is my </a:t>
            </a:r>
          </a:p>
          <a:p>
            <a:pPr>
              <a:lnSpc>
                <a:spcPct val="2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There's a garden</a:t>
            </a:r>
          </a:p>
          <a:p>
            <a:pPr>
              <a:lnSpc>
                <a:spcPct val="2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The living room</a:t>
            </a:r>
          </a:p>
          <a:p>
            <a:pPr>
              <a:lnSpc>
                <a:spcPct val="2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Is there a</a:t>
            </a:r>
            <a:endParaRPr lang="en-US" sz="36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58540" y="675818"/>
            <a:ext cx="46912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250000"/>
              </a:lnSpc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 over there.</a:t>
            </a:r>
          </a:p>
          <a:p>
            <a:pPr fontAlgn="ctr">
              <a:lnSpc>
                <a:spcPct val="250000"/>
              </a:lnSpc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b. is large.</a:t>
            </a:r>
          </a:p>
          <a:p>
            <a:pPr fontAlgn="ctr">
              <a:lnSpc>
                <a:spcPct val="250000"/>
              </a:lnSpc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c. garage?</a:t>
            </a:r>
          </a:p>
          <a:p>
            <a:pPr fontAlgn="ctr">
              <a:lnSpc>
                <a:spcPct val="250000"/>
              </a:lnSpc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d. house.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374" y="63027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 Neue"/>
              </a:rPr>
              <a:t>Read and match</a:t>
            </a:r>
            <a:endParaRPr lang="en-US" sz="2400" i="0" dirty="0">
              <a:effectLst/>
              <a:latin typeface="Helvetica Neue"/>
            </a:endParaRPr>
          </a:p>
        </p:txBody>
      </p:sp>
      <p:cxnSp>
        <p:nvCxnSpPr>
          <p:cNvPr id="15" name="Straight Connector 14"/>
          <p:cNvCxnSpPr>
            <a:stCxn id="6" idx="0"/>
            <a:endCxn id="13" idx="2"/>
          </p:cNvCxnSpPr>
          <p:nvPr/>
        </p:nvCxnSpPr>
        <p:spPr>
          <a:xfrm>
            <a:off x="5446643" y="1741436"/>
            <a:ext cx="2120348" cy="4061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0"/>
            <a:endCxn id="10" idx="2"/>
          </p:cNvCxnSpPr>
          <p:nvPr/>
        </p:nvCxnSpPr>
        <p:spPr>
          <a:xfrm flipV="1">
            <a:off x="5446643" y="1641382"/>
            <a:ext cx="2120348" cy="1507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8" idx="0"/>
            <a:endCxn id="11" idx="2"/>
          </p:cNvCxnSpPr>
          <p:nvPr/>
        </p:nvCxnSpPr>
        <p:spPr>
          <a:xfrm flipV="1">
            <a:off x="5446643" y="3048998"/>
            <a:ext cx="2120348" cy="1446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9" idx="0"/>
            <a:endCxn id="12" idx="2"/>
          </p:cNvCxnSpPr>
          <p:nvPr/>
        </p:nvCxnSpPr>
        <p:spPr>
          <a:xfrm flipV="1">
            <a:off x="5446643" y="4395680"/>
            <a:ext cx="2120348" cy="1507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2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8231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374" y="63027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 Neue"/>
              </a:rPr>
              <a:t>4. Look, read and write</a:t>
            </a:r>
            <a:endParaRPr lang="en-US" sz="2400" i="0" dirty="0">
              <a:effectLst/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536" y="861102"/>
            <a:ext cx="3543014" cy="3067087"/>
          </a:xfrm>
          <a:prstGeom prst="roundRect">
            <a:avLst>
              <a:gd name="adj" fmla="val 10670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848138" y="1556050"/>
            <a:ext cx="707666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Hi. My name is Mai. This is my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(1)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house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. It is large. The gate of the house is blue. There is a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(2)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garden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in front of the house. There is a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(3)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pond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in the garden. 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8138" y="4108464"/>
            <a:ext cx="1066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               You can see the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(4)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living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room in the house. It is quite big.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5816" y="1572437"/>
            <a:ext cx="1126706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 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077" y="2889779"/>
            <a:ext cx="1431506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 </a:t>
            </a:r>
          </a:p>
        </p:txBody>
      </p:sp>
      <p:sp>
        <p:nvSpPr>
          <p:cNvPr id="8" name="Rectangle 7"/>
          <p:cNvSpPr/>
          <p:nvPr/>
        </p:nvSpPr>
        <p:spPr>
          <a:xfrm>
            <a:off x="5207562" y="3499122"/>
            <a:ext cx="1431506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 </a:t>
            </a:r>
          </a:p>
        </p:txBody>
      </p:sp>
      <p:sp>
        <p:nvSpPr>
          <p:cNvPr id="9" name="Rectangle 8"/>
          <p:cNvSpPr/>
          <p:nvPr/>
        </p:nvSpPr>
        <p:spPr>
          <a:xfrm>
            <a:off x="6049143" y="4184297"/>
            <a:ext cx="1179850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 </a:t>
            </a:r>
          </a:p>
        </p:txBody>
      </p:sp>
    </p:spTree>
    <p:extLst>
      <p:ext uri="{BB962C8B-B14F-4D97-AF65-F5344CB8AC3E}">
        <p14:creationId xmlns:p14="http://schemas.microsoft.com/office/powerpoint/2010/main" val="59353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374" y="63027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 Neue"/>
              </a:rPr>
              <a:t>5. Read again and write the answers.</a:t>
            </a:r>
          </a:p>
        </p:txBody>
      </p:sp>
      <p:sp>
        <p:nvSpPr>
          <p:cNvPr id="3" name="Rectangle 2"/>
          <p:cNvSpPr/>
          <p:nvPr/>
        </p:nvSpPr>
        <p:spPr>
          <a:xfrm>
            <a:off x="2650435" y="1091935"/>
            <a:ext cx="8163339" cy="5635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1. Is Mai's house small?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No, It isn't.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2. What colour is the gate?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It's blue.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3. Is there a garden?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Yes, there is.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4. Is there a pond in the garden?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Yes, there is.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5. Is there a yard?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No, there isn't.</a:t>
            </a:r>
            <a:endParaRPr lang="en-US" sz="28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0494" y="1722783"/>
            <a:ext cx="4055436" cy="51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_________________________________ 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0494" y="2820314"/>
            <a:ext cx="4055436" cy="51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_________________________________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40494" y="3939615"/>
            <a:ext cx="4055436" cy="51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_________________________________ 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0494" y="5058916"/>
            <a:ext cx="4055436" cy="51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_________________________________ </a:t>
            </a:r>
          </a:p>
        </p:txBody>
      </p:sp>
      <p:sp>
        <p:nvSpPr>
          <p:cNvPr id="8" name="Rectangle 7"/>
          <p:cNvSpPr/>
          <p:nvPr/>
        </p:nvSpPr>
        <p:spPr>
          <a:xfrm>
            <a:off x="3140494" y="6052529"/>
            <a:ext cx="4055436" cy="51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_________________________________ </a:t>
            </a:r>
          </a:p>
        </p:txBody>
      </p:sp>
    </p:spTree>
    <p:extLst>
      <p:ext uri="{BB962C8B-B14F-4D97-AF65-F5344CB8AC3E}">
        <p14:creationId xmlns:p14="http://schemas.microsoft.com/office/powerpoint/2010/main" val="267246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374" y="63027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 Neue"/>
              </a:rPr>
              <a:t>6. Project</a:t>
            </a:r>
            <a:endParaRPr lang="en-US" sz="2400" i="0" dirty="0"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374" y="1083940"/>
            <a:ext cx="11251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Draw and colour your house.  Write the names of the rooms in the house.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1227" y="2183941"/>
            <a:ext cx="74344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My house is 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There is a ___________. It is ________.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There is a  ________. It is  ________.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There isn't a ________.</a:t>
            </a:r>
            <a:endParaRPr lang="en-US" sz="3200" b="1" i="0" dirty="0"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pic>
        <p:nvPicPr>
          <p:cNvPr id="25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Lucky number</a:t>
            </a:r>
          </a:p>
        </p:txBody>
      </p:sp>
      <p:pic>
        <p:nvPicPr>
          <p:cNvPr id="9" name="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82266" y="777588"/>
            <a:ext cx="10227469" cy="5302825"/>
            <a:chOff x="982266" y="777588"/>
            <a:chExt cx="10227469" cy="5302825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982266" y="777588"/>
              <a:ext cx="10227469" cy="5302825"/>
            </a:xfrm>
            <a:prstGeom prst="round2DiagRect">
              <a:avLst>
                <a:gd name="adj1" fmla="val 21710"/>
                <a:gd name="adj2" fmla="val 0"/>
              </a:avLst>
            </a:prstGeom>
            <a:solidFill>
              <a:schemeClr val="bg1">
                <a:alpha val="83000"/>
              </a:schemeClr>
            </a:solidFill>
            <a:ln w="57150" cmpd="tri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65139" y="1339045"/>
              <a:ext cx="8061722" cy="4179910"/>
            </a:xfrm>
            <a:prstGeom prst="rect">
              <a:avLst/>
            </a:prstGeom>
            <a:noFill/>
            <a:ln w="57150" cmpd="tri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Luật ch</a:t>
              </a:r>
              <a:r>
                <a:rPr lang="vi-V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i: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 đội lần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các số 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1-10.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số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đã m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xanh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đen bị -200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9790814" y="4790525"/>
            <a:ext cx="1649569" cy="142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" action="ppaction://hlinkshowjump?jump=nextslide"/>
          </p:cNvPr>
          <p:cNvSpPr txBox="1"/>
          <p:nvPr/>
        </p:nvSpPr>
        <p:spPr>
          <a:xfrm>
            <a:off x="10213604" y="5732199"/>
            <a:ext cx="803988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8" name="MsPham" descr="资源 6@4x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9419" y="428211"/>
            <a:ext cx="751933" cy="698751"/>
          </a:xfrm>
          <a:prstGeom prst="rect">
            <a:avLst/>
          </a:prstGeom>
        </p:spPr>
      </p:pic>
      <p:sp>
        <p:nvSpPr>
          <p:cNvPr id="15" name="1MsPham"/>
          <p:cNvSpPr/>
          <p:nvPr/>
        </p:nvSpPr>
        <p:spPr>
          <a:xfrm rot="10800000">
            <a:off x="9411216" y="-64220"/>
            <a:ext cx="1061945" cy="5589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MsPham" descr="资源 8@4x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1653" y="1598211"/>
            <a:ext cx="715645" cy="718820"/>
          </a:xfrm>
          <a:prstGeom prst="rect">
            <a:avLst/>
          </a:prstGeom>
        </p:spPr>
      </p:pic>
      <p:sp>
        <p:nvSpPr>
          <p:cNvPr id="16" name="1MsPham"/>
          <p:cNvSpPr/>
          <p:nvPr/>
        </p:nvSpPr>
        <p:spPr>
          <a:xfrm>
            <a:off x="5248415" y="478498"/>
            <a:ext cx="1229875" cy="64730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1" name="MsPham" descr="资源 7@4x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284696" y="3927853"/>
            <a:ext cx="831031" cy="786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11699">
            <a:off x="2108510" y="3327708"/>
            <a:ext cx="436508" cy="4304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9475" y="4508828"/>
            <a:ext cx="394577" cy="3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20711"/>
                                </p:stCondLst>
                                <p:childTnLst>
                                  <p:par>
                                    <p:cTn id="41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7" grpId="0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20711"/>
                                </p:stCondLst>
                                <p:childTnLst>
                                  <p:par>
                                    <p:cTn id="4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7" grpId="0"/>
          <p:bldP spid="3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1405" y="3598698"/>
            <a:ext cx="2095182" cy="951970"/>
            <a:chOff x="6661405" y="3598698"/>
            <a:chExt cx="2095182" cy="951970"/>
          </a:xfrm>
        </p:grpSpPr>
        <p:sp>
          <p:nvSpPr>
            <p:cNvPr id="33" name="1MsPham"/>
            <p:cNvSpPr/>
            <p:nvPr/>
          </p:nvSpPr>
          <p:spPr>
            <a:xfrm>
              <a:off x="7019227" y="363626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4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1405" y="3598698"/>
              <a:ext cx="715645" cy="7188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582136" y="2418143"/>
            <a:ext cx="2158537" cy="937010"/>
            <a:chOff x="5553043" y="2430021"/>
            <a:chExt cx="2158537" cy="937010"/>
          </a:xfrm>
        </p:grpSpPr>
        <p:sp>
          <p:nvSpPr>
            <p:cNvPr id="32" name="1MsPham"/>
            <p:cNvSpPr/>
            <p:nvPr/>
          </p:nvSpPr>
          <p:spPr>
            <a:xfrm>
              <a:off x="5553043" y="2452631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5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7689" y="2430021"/>
              <a:ext cx="773891" cy="71915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688664" y="3147834"/>
            <a:ext cx="2091862" cy="1137148"/>
            <a:chOff x="688664" y="3147834"/>
            <a:chExt cx="2091862" cy="1137148"/>
          </a:xfrm>
        </p:grpSpPr>
        <p:sp>
          <p:nvSpPr>
            <p:cNvPr id="30" name="1MsPham"/>
            <p:cNvSpPr/>
            <p:nvPr/>
          </p:nvSpPr>
          <p:spPr>
            <a:xfrm>
              <a:off x="1043166" y="3370582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6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664" y="3147834"/>
              <a:ext cx="914400" cy="86550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780726" y="2278980"/>
            <a:ext cx="1990320" cy="1077380"/>
            <a:chOff x="2780726" y="2278980"/>
            <a:chExt cx="1990320" cy="1077380"/>
          </a:xfrm>
        </p:grpSpPr>
        <p:sp>
          <p:nvSpPr>
            <p:cNvPr id="29" name="1MsPham"/>
            <p:cNvSpPr/>
            <p:nvPr/>
          </p:nvSpPr>
          <p:spPr>
            <a:xfrm>
              <a:off x="2780726" y="244196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+200</a:t>
              </a:r>
            </a:p>
          </p:txBody>
        </p:sp>
        <p:pic>
          <p:nvPicPr>
            <p:cNvPr id="17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055401" y="2278980"/>
              <a:ext cx="715645" cy="71882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210108" y="609778"/>
            <a:ext cx="2194559" cy="1127956"/>
            <a:chOff x="4210108" y="609778"/>
            <a:chExt cx="2194559" cy="1127956"/>
          </a:xfrm>
        </p:grpSpPr>
        <p:sp>
          <p:nvSpPr>
            <p:cNvPr id="26" name="1MsPham"/>
            <p:cNvSpPr/>
            <p:nvPr/>
          </p:nvSpPr>
          <p:spPr>
            <a:xfrm>
              <a:off x="4210108" y="823334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9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73636" y="609778"/>
              <a:ext cx="831031" cy="78659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886599" y="3579716"/>
            <a:ext cx="2052913" cy="914400"/>
            <a:chOff x="3886599" y="3579716"/>
            <a:chExt cx="2052913" cy="914400"/>
          </a:xfrm>
        </p:grpSpPr>
        <p:sp>
          <p:nvSpPr>
            <p:cNvPr id="31" name="1MsPham"/>
            <p:cNvSpPr/>
            <p:nvPr/>
          </p:nvSpPr>
          <p:spPr>
            <a:xfrm>
              <a:off x="4202152" y="3579716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0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6599" y="3617816"/>
              <a:ext cx="739230" cy="69970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64758" y="2142240"/>
            <a:ext cx="1897466" cy="988485"/>
            <a:chOff x="8264758" y="2142240"/>
            <a:chExt cx="1897466" cy="988485"/>
          </a:xfrm>
        </p:grpSpPr>
        <p:sp>
          <p:nvSpPr>
            <p:cNvPr id="34" name="1MsPham"/>
            <p:cNvSpPr/>
            <p:nvPr/>
          </p:nvSpPr>
          <p:spPr>
            <a:xfrm>
              <a:off x="8264758" y="2216325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1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446579" y="2142240"/>
              <a:ext cx="715645" cy="7188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607631" y="952331"/>
            <a:ext cx="1908195" cy="990599"/>
            <a:chOff x="6607631" y="952331"/>
            <a:chExt cx="1908195" cy="990599"/>
          </a:xfrm>
        </p:grpSpPr>
        <p:sp>
          <p:nvSpPr>
            <p:cNvPr id="27" name="1MsPham"/>
            <p:cNvSpPr/>
            <p:nvPr/>
          </p:nvSpPr>
          <p:spPr>
            <a:xfrm>
              <a:off x="6607631" y="102853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-200</a:t>
              </a:r>
            </a:p>
          </p:txBody>
        </p:sp>
        <p:pic>
          <p:nvPicPr>
            <p:cNvPr id="22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763893" y="952331"/>
              <a:ext cx="751933" cy="69875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313638" y="475636"/>
            <a:ext cx="2107208" cy="1290502"/>
            <a:chOff x="9313638" y="475636"/>
            <a:chExt cx="2107208" cy="1290502"/>
          </a:xfrm>
        </p:grpSpPr>
        <p:sp>
          <p:nvSpPr>
            <p:cNvPr id="28" name="1MsPham"/>
            <p:cNvSpPr/>
            <p:nvPr/>
          </p:nvSpPr>
          <p:spPr>
            <a:xfrm>
              <a:off x="9313638" y="85173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23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506446" y="475636"/>
              <a:ext cx="914400" cy="865505"/>
            </a:xfrm>
            <a:prstGeom prst="rect">
              <a:avLst/>
            </a:prstGeom>
          </p:spPr>
        </p:pic>
      </p:grpSp>
      <p:pic>
        <p:nvPicPr>
          <p:cNvPr id="35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11699">
            <a:off x="2782034" y="2652666"/>
            <a:ext cx="436508" cy="430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453" y="1261462"/>
            <a:ext cx="394577" cy="3909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7657" y="851738"/>
            <a:ext cx="1826590" cy="1069965"/>
            <a:chOff x="1487657" y="851738"/>
            <a:chExt cx="1826590" cy="1069965"/>
          </a:xfrm>
        </p:grpSpPr>
        <p:sp>
          <p:nvSpPr>
            <p:cNvPr id="24" name="1MsPham"/>
            <p:cNvSpPr/>
            <p:nvPr/>
          </p:nvSpPr>
          <p:spPr>
            <a:xfrm>
              <a:off x="1487657" y="1007303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8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562314" y="851738"/>
              <a:ext cx="751933" cy="698751"/>
            </a:xfrm>
            <a:prstGeom prst="rect">
              <a:avLst/>
            </a:prstGeom>
          </p:spPr>
        </p:pic>
      </p:grpSp>
      <p:sp>
        <p:nvSpPr>
          <p:cNvPr id="61" name="2MsPham">
            <a:hlinkClick r:id="rId13" action="ppaction://hlinksldjump"/>
          </p:cNvPr>
          <p:cNvSpPr/>
          <p:nvPr/>
        </p:nvSpPr>
        <p:spPr>
          <a:xfrm>
            <a:off x="4210108" y="80426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62" name="3MsPham">
            <a:hlinkClick r:id="rId14" action="ppaction://hlinksldjump"/>
          </p:cNvPr>
          <p:cNvSpPr/>
          <p:nvPr/>
        </p:nvSpPr>
        <p:spPr>
          <a:xfrm>
            <a:off x="6607631" y="104698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63" name="4MsPham">
            <a:hlinkClick r:id="rId15" action="ppaction://hlinksldjump"/>
          </p:cNvPr>
          <p:cNvSpPr/>
          <p:nvPr/>
        </p:nvSpPr>
        <p:spPr>
          <a:xfrm>
            <a:off x="9341816" y="851738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64" name="61MsPham">
            <a:hlinkClick r:id="rId16" action="ppaction://hlinksldjump"/>
          </p:cNvPr>
          <p:cNvSpPr/>
          <p:nvPr/>
        </p:nvSpPr>
        <p:spPr>
          <a:xfrm>
            <a:off x="5587275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65" name="8MsPham">
            <a:hlinkClick r:id="rId17" action="ppaction://hlinksldjump"/>
          </p:cNvPr>
          <p:cNvSpPr/>
          <p:nvPr/>
        </p:nvSpPr>
        <p:spPr>
          <a:xfrm>
            <a:off x="1043166" y="33444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66" name="5MsPham">
            <a:hlinkClick r:id="rId18" action="ppaction://hlinksldjump"/>
          </p:cNvPr>
          <p:cNvSpPr/>
          <p:nvPr/>
        </p:nvSpPr>
        <p:spPr>
          <a:xfrm>
            <a:off x="2780526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67" name="9MsPham">
            <a:hlinkClick r:id="rId19" action="ppaction://hlinksldjump"/>
          </p:cNvPr>
          <p:cNvSpPr/>
          <p:nvPr/>
        </p:nvSpPr>
        <p:spPr>
          <a:xfrm>
            <a:off x="4210108" y="358058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68" name="10MsPham">
            <a:hlinkClick r:id="rId20" action="ppaction://hlinksldjump"/>
          </p:cNvPr>
          <p:cNvSpPr/>
          <p:nvPr/>
        </p:nvSpPr>
        <p:spPr>
          <a:xfrm>
            <a:off x="7007277" y="3617816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69" name="7MsPham">
            <a:hlinkClick r:id="rId21" action="ppaction://hlinksldjump"/>
          </p:cNvPr>
          <p:cNvSpPr/>
          <p:nvPr/>
        </p:nvSpPr>
        <p:spPr>
          <a:xfrm>
            <a:off x="8248485" y="223477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34346" y="4696886"/>
            <a:ext cx="1322947" cy="2048434"/>
          </a:xfrm>
          <a:prstGeom prst="rect">
            <a:avLst/>
          </a:prstGeom>
        </p:spPr>
      </p:pic>
      <p:pic>
        <p:nvPicPr>
          <p:cNvPr id="46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4900308" y="4748393"/>
            <a:ext cx="2012154" cy="173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347579" y="6030048"/>
            <a:ext cx="457200" cy="457200"/>
          </a:xfrm>
          <a:prstGeom prst="roundRect">
            <a:avLst>
              <a:gd name="adj" fmla="val 21834"/>
            </a:avLst>
          </a:prstGeom>
        </p:spPr>
      </p:pic>
      <p:sp>
        <p:nvSpPr>
          <p:cNvPr id="2" name="1MsPham">
            <a:hlinkClick r:id="" action="ppaction://hlinkshowjump?jump=nextslide"/>
          </p:cNvPr>
          <p:cNvSpPr/>
          <p:nvPr/>
        </p:nvSpPr>
        <p:spPr>
          <a:xfrm>
            <a:off x="1475923" y="1007303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373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yard</a:t>
            </a:r>
          </a:p>
        </p:txBody>
      </p:sp>
      <p:sp>
        <p:nvSpPr>
          <p:cNvPr id="5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house</a:t>
            </a:r>
          </a:p>
        </p:txBody>
      </p:sp>
      <p:sp>
        <p:nvSpPr>
          <p:cNvPr id="5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pond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510748" y="3523656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This is a ______. It is small.</a:t>
            </a:r>
          </a:p>
        </p:txBody>
      </p:sp>
      <p:pic>
        <p:nvPicPr>
          <p:cNvPr id="59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61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62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63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/>
          <a:srcRect l="11490" t="12805" r="11025" b="11349"/>
          <a:stretch/>
        </p:blipFill>
        <p:spPr>
          <a:xfrm>
            <a:off x="4205323" y="824340"/>
            <a:ext cx="3306418" cy="2160105"/>
          </a:xfrm>
          <a:prstGeom prst="roundRect">
            <a:avLst>
              <a:gd name="adj" fmla="val 11146"/>
            </a:avLst>
          </a:prstGeom>
        </p:spPr>
      </p:pic>
    </p:spTree>
    <p:extLst>
      <p:ext uri="{BB962C8B-B14F-4D97-AF65-F5344CB8AC3E}">
        <p14:creationId xmlns:p14="http://schemas.microsoft.com/office/powerpoint/2010/main" val="219310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There is </a:t>
            </a:r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Is there</a:t>
            </a: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Is that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0747" y="3457485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______ a living room. It is large.</a:t>
            </a:r>
          </a:p>
        </p:txBody>
      </p:sp>
      <p:pic>
        <p:nvPicPr>
          <p:cNvPr id="24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30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l="13510" t="13365" r="12577" b="13581"/>
          <a:stretch/>
        </p:blipFill>
        <p:spPr>
          <a:xfrm>
            <a:off x="4354127" y="928746"/>
            <a:ext cx="3154017" cy="2080592"/>
          </a:xfrm>
          <a:prstGeom prst="roundRect">
            <a:avLst>
              <a:gd name="adj" fmla="val 11146"/>
            </a:avLst>
          </a:prstGeom>
        </p:spPr>
      </p:pic>
    </p:spTree>
    <p:extLst>
      <p:ext uri="{BB962C8B-B14F-4D97-AF65-F5344CB8AC3E}">
        <p14:creationId xmlns:p14="http://schemas.microsoft.com/office/powerpoint/2010/main" val="2537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28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 yard</a:t>
            </a:r>
          </a:p>
        </p:txBody>
      </p:sp>
      <p:pic>
        <p:nvPicPr>
          <p:cNvPr id="32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pond</a:t>
            </a:r>
          </a:p>
        </p:txBody>
      </p:sp>
      <p:sp>
        <p:nvSpPr>
          <p:cNvPr id="3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 pond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81932" y="332982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There is _______ in the garden.</a:t>
            </a:r>
          </a:p>
        </p:txBody>
      </p:sp>
      <p:pic>
        <p:nvPicPr>
          <p:cNvPr id="37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3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40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l="11569" t="12239" r="11724" b="10982"/>
          <a:stretch/>
        </p:blipFill>
        <p:spPr>
          <a:xfrm>
            <a:off x="4294492" y="914988"/>
            <a:ext cx="3273287" cy="2186609"/>
          </a:xfrm>
          <a:prstGeom prst="roundRect">
            <a:avLst>
              <a:gd name="adj" fmla="val 11146"/>
            </a:avLst>
          </a:prstGeom>
        </p:spPr>
      </p:pic>
    </p:spTree>
    <p:extLst>
      <p:ext uri="{BB962C8B-B14F-4D97-AF65-F5344CB8AC3E}">
        <p14:creationId xmlns:p14="http://schemas.microsoft.com/office/powerpoint/2010/main" val="299018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This is</a:t>
            </a:r>
          </a:p>
        </p:txBody>
      </p:sp>
      <p:pic>
        <p:nvPicPr>
          <p:cNvPr id="30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There is</a:t>
            </a: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Is there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94007" y="337700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______ a bedroom in the house?</a:t>
            </a:r>
          </a:p>
        </p:txBody>
      </p:sp>
      <p:pic>
        <p:nvPicPr>
          <p:cNvPr id="24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l="12267" t="14500" r="13509" b="11980"/>
          <a:stretch/>
        </p:blipFill>
        <p:spPr>
          <a:xfrm>
            <a:off x="4430760" y="890601"/>
            <a:ext cx="3167270" cy="2093844"/>
          </a:xfrm>
          <a:prstGeom prst="roundRect">
            <a:avLst>
              <a:gd name="adj" fmla="val 11146"/>
            </a:avLst>
          </a:prstGeom>
        </p:spPr>
      </p:pic>
    </p:spTree>
    <p:extLst>
      <p:ext uri="{BB962C8B-B14F-4D97-AF65-F5344CB8AC3E}">
        <p14:creationId xmlns:p14="http://schemas.microsoft.com/office/powerpoint/2010/main" val="139568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C0E3B30-3DA9-48A3-99C9-221ACF674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76" y="4943972"/>
            <a:ext cx="1004794" cy="10249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38" name="ppMsPham"/>
          <p:cNvSpPr/>
          <p:nvPr/>
        </p:nvSpPr>
        <p:spPr>
          <a:xfrm>
            <a:off x="1010474" y="5145270"/>
            <a:ext cx="2368830" cy="70556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Xem đáp án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MsPham"/>
          <p:cNvSpPr/>
          <p:nvPr/>
        </p:nvSpPr>
        <p:spPr>
          <a:xfrm>
            <a:off x="3794043" y="4541782"/>
            <a:ext cx="6674793" cy="1912540"/>
          </a:xfrm>
          <a:prstGeom prst="roundRect">
            <a:avLst>
              <a:gd name="adj" fmla="val 11124"/>
            </a:avLst>
          </a:prstGeom>
          <a:solidFill>
            <a:schemeClr val="bg1">
              <a:alpha val="87000"/>
            </a:schemeClr>
          </a:solidFill>
          <a:ln w="57150" cmpd="thickThin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10748" y="347390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Is that a pond?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2" name="BackMsPham">
            <a:hlinkClick r:id="rId5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45" name="TextBox 44">
            <a:hlinkClick r:id="rId9"/>
            <a:extLst>
              <a:ext uri="{FF2B5EF4-FFF2-40B4-BE49-F238E27FC236}">
                <a16:creationId xmlns:a16="http://schemas.microsoft.com/office/drawing/2014/main" xmlns="" id="{CE8CD822-4347-479C-964F-66A5DA6B8F91}"/>
              </a:ext>
            </a:extLst>
          </p:cNvPr>
          <p:cNvSpPr txBox="1"/>
          <p:nvPr/>
        </p:nvSpPr>
        <p:spPr>
          <a:xfrm>
            <a:off x="4204420" y="5164043"/>
            <a:ext cx="6049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No, it isn't. It's a house.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l="5312" t="4269" r="3114" b="8920"/>
          <a:stretch/>
        </p:blipFill>
        <p:spPr>
          <a:xfrm>
            <a:off x="4204421" y="877507"/>
            <a:ext cx="3559727" cy="2202704"/>
          </a:xfrm>
          <a:prstGeom prst="roundRect">
            <a:avLst>
              <a:gd name="adj" fmla="val 8244"/>
            </a:avLst>
          </a:prstGeom>
        </p:spPr>
      </p:pic>
    </p:spTree>
    <p:extLst>
      <p:ext uri="{BB962C8B-B14F-4D97-AF65-F5344CB8AC3E}">
        <p14:creationId xmlns:p14="http://schemas.microsoft.com/office/powerpoint/2010/main" val="28533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3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666</Words>
  <Application>Microsoft Office PowerPoint</Application>
  <PresentationFormat>Custom</PresentationFormat>
  <Paragraphs>153</Paragraphs>
  <Slides>22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Helvetica Neue</vt:lpstr>
      <vt:lpstr>宋体</vt:lpstr>
      <vt:lpstr>Tahoma</vt:lpstr>
      <vt:lpstr>Calibri</vt:lpstr>
      <vt:lpstr>Algerian</vt:lpstr>
      <vt:lpstr>Century Gothic</vt:lpstr>
      <vt:lpstr>Wingdings</vt:lpstr>
      <vt:lpstr>Berlin Sans FB</vt:lpstr>
      <vt:lpstr>字魂59号-创粗黑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193</cp:revision>
  <dcterms:created xsi:type="dcterms:W3CDTF">2020-12-20T12:31:14Z</dcterms:created>
  <dcterms:modified xsi:type="dcterms:W3CDTF">2021-08-24T15:25:51Z</dcterms:modified>
</cp:coreProperties>
</file>