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90" r:id="rId5"/>
    <p:sldId id="306" r:id="rId6"/>
    <p:sldId id="308" r:id="rId7"/>
    <p:sldId id="309" r:id="rId8"/>
    <p:sldId id="310" r:id="rId9"/>
    <p:sldId id="311" r:id="rId10"/>
    <p:sldId id="312" r:id="rId11"/>
    <p:sldId id="313" r:id="rId12"/>
    <p:sldId id="315" r:id="rId13"/>
    <p:sldId id="316" r:id="rId14"/>
    <p:sldId id="317" r:id="rId15"/>
    <p:sldId id="318" r:id="rId16"/>
    <p:sldId id="319" r:id="rId17"/>
    <p:sldId id="320" r:id="rId18"/>
    <p:sldId id="314" r:id="rId19"/>
    <p:sldId id="321" r:id="rId20"/>
    <p:sldId id="322" r:id="rId21"/>
    <p:sldId id="296" r:id="rId22"/>
  </p:sldIdLst>
  <p:sldSz cx="12192000" cy="6858000"/>
  <p:notesSz cx="6858000" cy="9144000"/>
  <p:embeddedFontLst>
    <p:embeddedFont>
      <p:font typeface="Agency FB" panose="020B0503020202020204" pitchFamily="34" charset="0"/>
      <p:regular r:id="rId24"/>
      <p:bold r:id="rId25"/>
    </p:embeddedFon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8ED"/>
    <a:srgbClr val="358F9B"/>
    <a:srgbClr val="8DA58E"/>
    <a:srgbClr val="92B5C2"/>
    <a:srgbClr val="C7B98A"/>
    <a:srgbClr val="78A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90221" autoAdjust="0"/>
  </p:normalViewPr>
  <p:slideViewPr>
    <p:cSldViewPr snapToGrid="0">
      <p:cViewPr varScale="1">
        <p:scale>
          <a:sx n="63" d="100"/>
          <a:sy n="6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BDC0C-CEFB-49CE-B73D-7D8C46270DF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FA6B3-2B12-4C3D-8BFA-21002E8677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7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216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Bấm vào nàng tiên sẽ hiện ra yêu cầu tập đọc hoặc học thuộc lòng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hình tam giác để đi đến bài tập tiếp theo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6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84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6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37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09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nhà để về trang "Vui cùng nàng tiên hoa" lựa chọn câu hỏi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042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nhà để về trang "Vui cùng nàng tiên hoa" lựa chọn câu hỏi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FA6B3-2B12-4C3D-8BFA-21002E8677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86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76464"/>
            <a:ext cx="12192000" cy="6681536"/>
          </a:xfrm>
          <a:prstGeom prst="rect">
            <a:avLst/>
          </a:prstGeom>
          <a:gradFill>
            <a:gsLst>
              <a:gs pos="0">
                <a:srgbClr val="F0F8ED">
                  <a:alpha val="0"/>
                </a:srgbClr>
              </a:gs>
              <a:gs pos="100000">
                <a:srgbClr val="F0F8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15713" y="381168"/>
            <a:ext cx="10515600" cy="35677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61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E7A925-7ABA-4BF3-BFE2-69D7DD635517}"/>
              </a:ext>
            </a:extLst>
          </p:cNvPr>
          <p:cNvSpPr/>
          <p:nvPr userDrawn="1"/>
        </p:nvSpPr>
        <p:spPr>
          <a:xfrm>
            <a:off x="11164155" y="0"/>
            <a:ext cx="10278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0F8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C3E898-0C24-415C-A323-30EA5C55B9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9706" y="14536300"/>
            <a:ext cx="1181306" cy="94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57483D-5D17-47FE-BC06-AB633B4BCD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344" y="15349100"/>
            <a:ext cx="1181306" cy="94499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DD1846-6E8F-49E2-9373-9ACC42FA14F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0" y="10087897"/>
            <a:ext cx="1572657" cy="1358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414D12-E549-4391-9D47-E6BBE4CF76B9}"/>
              </a:ext>
            </a:extLst>
          </p:cNvPr>
          <p:cNvSpPr txBox="1"/>
          <p:nvPr userDrawn="1"/>
        </p:nvSpPr>
        <p:spPr>
          <a:xfrm>
            <a:off x="2290880" y="1027661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B91914-6CDE-461D-8566-092F98CBA2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9706" y="-7307700"/>
            <a:ext cx="1181306" cy="944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43149C-5664-471E-866D-79D278245A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344" y="-6494900"/>
            <a:ext cx="1181306" cy="944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1.xml"/><Relationship Id="rId3" Type="http://schemas.openxmlformats.org/officeDocument/2006/relationships/slide" Target="slide9.xml"/><Relationship Id="rId7" Type="http://schemas.openxmlformats.org/officeDocument/2006/relationships/slide" Target="slide8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slide" Target="slide5.xml"/><Relationship Id="rId5" Type="http://schemas.openxmlformats.org/officeDocument/2006/relationships/slide" Target="slide7.xml"/><Relationship Id="rId15" Type="http://schemas.openxmlformats.org/officeDocument/2006/relationships/slide" Target="slide6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10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3CBDB1-88DE-46CE-99F1-6E67BE818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2" y="2342214"/>
            <a:ext cx="4361647" cy="4361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AF404C-60C3-4E69-9F0A-C79788E24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5" y="2342214"/>
            <a:ext cx="4560751" cy="4560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E74859-F340-429A-AD0D-7E017F742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61" y="-387697"/>
            <a:ext cx="6511092" cy="3072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BFBDB9-199A-46A4-8124-38EBC2EA98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75" y="1365596"/>
            <a:ext cx="8510754" cy="561490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95" y="272900"/>
            <a:ext cx="5124268" cy="5124268"/>
          </a:xfrm>
          <a:prstGeom prst="rect">
            <a:avLst/>
          </a:prstGeom>
        </p:spPr>
      </p:pic>
      <p:sp>
        <p:nvSpPr>
          <p:cNvPr id="7" name="文本框 42">
            <a:extLst>
              <a:ext uri="{FF2B5EF4-FFF2-40B4-BE49-F238E27FC236}">
                <a16:creationId xmlns:a16="http://schemas.microsoft.com/office/drawing/2014/main" id="{A4EA6544-8732-4D6A-BCBA-50E36ECD441D}"/>
              </a:ext>
            </a:extLst>
          </p:cNvPr>
          <p:cNvSpPr txBox="1"/>
          <p:nvPr/>
        </p:nvSpPr>
        <p:spPr>
          <a:xfrm>
            <a:off x="1118451" y="3772125"/>
            <a:ext cx="6775869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 việc gì xảy ra đã làm Cao Bá Quát phải ân hận?</a:t>
            </a:r>
          </a:p>
          <a:p>
            <a:pPr>
              <a:lnSpc>
                <a:spcPct val="150000"/>
              </a:lnSpc>
            </a:pPr>
            <a:endParaRPr lang="vi-VN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本框 42">
            <a:extLst>
              <a:ext uri="{FF2B5EF4-FFF2-40B4-BE49-F238E27FC236}">
                <a16:creationId xmlns:a16="http://schemas.microsoft.com/office/drawing/2014/main" id="{563CAC2D-F9C4-47F6-81BC-2DE79F0D4781}"/>
              </a:ext>
            </a:extLst>
          </p:cNvPr>
          <p:cNvSpPr txBox="1"/>
          <p:nvPr/>
        </p:nvSpPr>
        <p:spPr>
          <a:xfrm>
            <a:off x="1582006" y="867798"/>
            <a:ext cx="6122189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hay chữ tốt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(S/129)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4B836B7-DDD1-46B6-937B-6F8F0681EA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294876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8"/>
          <p:cNvSpPr txBox="1">
            <a:spLocks noChangeArrowheads="1"/>
          </p:cNvSpPr>
          <p:nvPr/>
        </p:nvSpPr>
        <p:spPr bwMode="auto">
          <a:xfrm>
            <a:off x="1701179" y="1137786"/>
            <a:ext cx="317395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3900">
                <a:solidFill>
                  <a:schemeClr val="accent1"/>
                </a:solidFill>
                <a:latin typeface="Agency FB" panose="020B0503020202020204" pitchFamily="34" charset="0"/>
              </a:rPr>
              <a:t>2</a:t>
            </a:r>
            <a:endParaRPr lang="zh-CN" altLang="en-US" sz="23900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3078042" y="1137786"/>
            <a:ext cx="63517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 câu nhận xét về nhân vật em đã học</a:t>
            </a:r>
            <a:endParaRPr lang="zh-CN" altLang="en-US" sz="4000" b="1">
              <a:solidFill>
                <a:schemeClr val="tx2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CE30F-9DA7-4438-950A-442289CF5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21" y="2297249"/>
            <a:ext cx="4560751" cy="45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95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730250" y="3547188"/>
            <a:ext cx="10731500" cy="1170980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Nhờ thông minh, ham học và có chí, Nguyễn Hiền đã trở thành Trạng nguyên nhỏ tuổi nhất nước ta.</a:t>
            </a:r>
          </a:p>
        </p:txBody>
      </p:sp>
    </p:spTree>
    <p:extLst>
      <p:ext uri="{BB962C8B-B14F-4D97-AF65-F5344CB8AC3E}">
        <p14:creationId xmlns:p14="http://schemas.microsoft.com/office/powerpoint/2010/main" val="1444840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7" grpId="1" animBg="1"/>
      <p:bldP spid="8" grpId="1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666751" y="3453580"/>
            <a:ext cx="10858499" cy="1170980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Lê-ô-nác-đ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đa Vin-xi đã trở thành danh họa kiệt xuất nhờ công khổ luyện.</a:t>
            </a:r>
          </a:p>
        </p:txBody>
      </p:sp>
    </p:spTree>
    <p:extLst>
      <p:ext uri="{BB962C8B-B14F-4D97-AF65-F5344CB8AC3E}">
        <p14:creationId xmlns:p14="http://schemas.microsoft.com/office/powerpoint/2010/main" val="292745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1146497" y="2171623"/>
            <a:ext cx="10282767" cy="1170980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Xi-ôn-côp-xki là người giỏi, kiên trì và nghị lực hiếm thấy.</a:t>
            </a:r>
          </a:p>
        </p:txBody>
      </p:sp>
    </p:spTree>
    <p:extLst>
      <p:ext uri="{BB962C8B-B14F-4D97-AF65-F5344CB8AC3E}">
        <p14:creationId xmlns:p14="http://schemas.microsoft.com/office/powerpoint/2010/main" val="4257727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954617" y="1944492"/>
            <a:ext cx="10282767" cy="1706285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Nhờ kiên trì và quyết tâm cao độ, Cao Bá Quát đã rèn luyện nét chữ của mình từ rất xấu trở nên rất đẹp.</a:t>
            </a:r>
          </a:p>
        </p:txBody>
      </p:sp>
    </p:spTree>
    <p:extLst>
      <p:ext uri="{BB962C8B-B14F-4D97-AF65-F5344CB8AC3E}">
        <p14:creationId xmlns:p14="http://schemas.microsoft.com/office/powerpoint/2010/main" val="1523124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22E3C3-74BB-45E5-A082-1C02603047E5}"/>
              </a:ext>
            </a:extLst>
          </p:cNvPr>
          <p:cNvSpPr/>
          <p:nvPr/>
        </p:nvSpPr>
        <p:spPr>
          <a:xfrm>
            <a:off x="876300" y="626805"/>
            <a:ext cx="10934700" cy="1191816"/>
          </a:xfrm>
          <a:prstGeom prst="round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Đặt câu với những từ ngữ thích hợp để nhận xét về các nhân vật em đã biết qua các bài 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5BB517-9012-4231-A2FC-FC5CE17D7F80}"/>
              </a:ext>
            </a:extLst>
          </p:cNvPr>
          <p:cNvSpPr/>
          <p:nvPr/>
        </p:nvSpPr>
        <p:spPr>
          <a:xfrm>
            <a:off x="1906291" y="239079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Nguyễn Hiền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65E018-6D03-44F6-BF4D-DB6B797B6104}"/>
              </a:ext>
            </a:extLst>
          </p:cNvPr>
          <p:cNvSpPr/>
          <p:nvPr/>
        </p:nvSpPr>
        <p:spPr>
          <a:xfrm>
            <a:off x="6096000" y="2390797"/>
            <a:ext cx="5405967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Lê-ô-nác-đô đa Vin-xi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1F91E-D308-48E3-A285-252E0F8BF696}"/>
              </a:ext>
            </a:extLst>
          </p:cNvPr>
          <p:cNvSpPr/>
          <p:nvPr/>
        </p:nvSpPr>
        <p:spPr>
          <a:xfrm>
            <a:off x="1906291" y="3793237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Xi-ôn-cốp-xki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D80504-FDB6-4618-8DB8-C7639C04B601}"/>
              </a:ext>
            </a:extLst>
          </p:cNvPr>
          <p:cNvSpPr/>
          <p:nvPr/>
        </p:nvSpPr>
        <p:spPr>
          <a:xfrm>
            <a:off x="6096000" y="3776648"/>
            <a:ext cx="3499676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d) Cao Bá Quát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147F1E-FEBD-49A3-9D38-12CFA2EBC1EB}"/>
              </a:ext>
            </a:extLst>
          </p:cNvPr>
          <p:cNvSpPr/>
          <p:nvPr/>
        </p:nvSpPr>
        <p:spPr>
          <a:xfrm>
            <a:off x="4346162" y="5196021"/>
            <a:ext cx="3883438" cy="584775"/>
          </a:xfrm>
          <a:prstGeom prst="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358F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e) Bạch Thái Bưởi</a:t>
            </a:r>
            <a:endParaRPr lang="en-US" sz="3200" b="1">
              <a:solidFill>
                <a:srgbClr val="358F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FCA0982B-6B9A-4654-8080-0AAF614E3C8D}"/>
              </a:ext>
            </a:extLst>
          </p:cNvPr>
          <p:cNvSpPr/>
          <p:nvPr/>
        </p:nvSpPr>
        <p:spPr>
          <a:xfrm>
            <a:off x="1295400" y="3607742"/>
            <a:ext cx="9601200" cy="1170980"/>
          </a:xfrm>
          <a:prstGeom prst="snip2SameRect">
            <a:avLst/>
          </a:prstGeom>
          <a:solidFill>
            <a:schemeClr val="bg1"/>
          </a:solidFill>
          <a:ln>
            <a:solidFill>
              <a:srgbClr val="8DA58E"/>
            </a:solidFill>
          </a:ln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Bạch Thái Bưởi là một người có chí lớn, trải qua bao lần thất bại vẫn không nản lòng.</a:t>
            </a:r>
          </a:p>
        </p:txBody>
      </p:sp>
    </p:spTree>
    <p:extLst>
      <p:ext uri="{BB962C8B-B14F-4D97-AF65-F5344CB8AC3E}">
        <p14:creationId xmlns:p14="http://schemas.microsoft.com/office/powerpoint/2010/main" val="241388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8"/>
          <p:cNvSpPr txBox="1">
            <a:spLocks noChangeArrowheads="1"/>
          </p:cNvSpPr>
          <p:nvPr/>
        </p:nvSpPr>
        <p:spPr bwMode="auto">
          <a:xfrm>
            <a:off x="1921313" y="1004760"/>
            <a:ext cx="317395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3900">
                <a:solidFill>
                  <a:schemeClr val="accent1"/>
                </a:solidFill>
                <a:latin typeface="Agency FB" panose="020B0503020202020204" pitchFamily="34" charset="0"/>
              </a:rPr>
              <a:t>3</a:t>
            </a:r>
            <a:endParaRPr lang="zh-CN" altLang="en-US" sz="23900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3078042" y="1137786"/>
            <a:ext cx="63517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thành ngữ,</a:t>
            </a:r>
            <a:b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tục ngữ</a:t>
            </a:r>
            <a:endParaRPr lang="zh-CN" altLang="en-US" sz="4000" b="1">
              <a:solidFill>
                <a:schemeClr val="tx2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CE30F-9DA7-4438-950A-442289CF5E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90" y="1819450"/>
            <a:ext cx="5516352" cy="551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511C8-F1C3-4307-8C8C-A1E745EA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10266" y="3052344"/>
            <a:ext cx="7145866" cy="40190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02AD4-7239-45C1-BA64-B88C10C287AB}"/>
              </a:ext>
            </a:extLst>
          </p:cNvPr>
          <p:cNvSpPr/>
          <p:nvPr/>
        </p:nvSpPr>
        <p:spPr>
          <a:xfrm>
            <a:off x="516467" y="316637"/>
            <a:ext cx="11159067" cy="2826306"/>
          </a:xfrm>
          <a:prstGeom prst="roundRect">
            <a:avLst/>
          </a:prstGeom>
          <a:solidFill>
            <a:srgbClr val="F0F8ED"/>
          </a:solidFill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chọn thành ngữ, tục ngữ nào để khuyến khích hoặc khuyên nhủ bạn: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Nếu bạn em có quyết tâm học tập, rèn luyện cao.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Nếu bạn em nản lòng khi gặp khó khăn.</a:t>
            </a:r>
          </a:p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 em dễ thay đổi ý định theo người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EFD71-6D5D-4AD6-9011-D62BB7A7F492}"/>
              </a:ext>
            </a:extLst>
          </p:cNvPr>
          <p:cNvSpPr/>
          <p:nvPr/>
        </p:nvSpPr>
        <p:spPr>
          <a:xfrm>
            <a:off x="3369734" y="3429000"/>
            <a:ext cx="8305800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Có chí thì 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Có công mài sắt, có ngày nên kim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Người có chí thì nên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có nền thì vững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2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02AD4-7239-45C1-BA64-B88C10C287AB}"/>
              </a:ext>
            </a:extLst>
          </p:cNvPr>
          <p:cNvSpPr/>
          <p:nvPr/>
        </p:nvSpPr>
        <p:spPr>
          <a:xfrm>
            <a:off x="516467" y="316637"/>
            <a:ext cx="11159067" cy="2826306"/>
          </a:xfrm>
          <a:prstGeom prst="roundRect">
            <a:avLst/>
          </a:prstGeom>
          <a:solidFill>
            <a:srgbClr val="F0F8ED"/>
          </a:solidFill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chọn thành ngữ, tục ngữ nào để khuyến khích hoặc khuyên nhủ bạn: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Nếu bạn em có quyết tâm học tập, rèn luyện cao.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Nếu bạn em nản lòng khi gặp khó khăn.</a:t>
            </a:r>
          </a:p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 em dễ thay đổi ý định theo người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EFD71-6D5D-4AD6-9011-D62BB7A7F492}"/>
              </a:ext>
            </a:extLst>
          </p:cNvPr>
          <p:cNvSpPr/>
          <p:nvPr/>
        </p:nvSpPr>
        <p:spPr>
          <a:xfrm>
            <a:off x="2806704" y="3387965"/>
            <a:ext cx="8305800" cy="516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Thất bại là mẹ thành công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Thua keo này, bày keo khác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Chớ thấy sóng cả mà ngã tay chèo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Lửa thử vàng, gian nan thử sức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511C8-F1C3-4307-8C8C-A1E745EA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13465" y="3142943"/>
            <a:ext cx="7145863" cy="40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9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B574FAB-4A46-4C4F-9019-AF5F0B521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334" flipH="1">
            <a:off x="1733967" y="3193970"/>
            <a:ext cx="4646458" cy="4646458"/>
          </a:xfrm>
          <a:prstGeom prst="rect">
            <a:avLst/>
          </a:prstGeom>
        </p:spPr>
      </p:pic>
      <p:sp>
        <p:nvSpPr>
          <p:cNvPr id="2" name="任意多边形 1"/>
          <p:cNvSpPr/>
          <p:nvPr/>
        </p:nvSpPr>
        <p:spPr>
          <a:xfrm>
            <a:off x="838255" y="2007818"/>
            <a:ext cx="3740149" cy="2034977"/>
          </a:xfrm>
          <a:custGeom>
            <a:avLst/>
            <a:gdLst>
              <a:gd name="connsiteX0" fmla="*/ 0 w 3225800"/>
              <a:gd name="connsiteY0" fmla="*/ 1816100 h 1816100"/>
              <a:gd name="connsiteX1" fmla="*/ 1727200 w 3225800"/>
              <a:gd name="connsiteY1" fmla="*/ 1270000 h 1816100"/>
              <a:gd name="connsiteX2" fmla="*/ 3225800 w 3225800"/>
              <a:gd name="connsiteY2" fmla="*/ 0 h 1816100"/>
              <a:gd name="connsiteX0-1" fmla="*/ 0 w 3263900"/>
              <a:gd name="connsiteY0-2" fmla="*/ 1778000 h 1778000"/>
              <a:gd name="connsiteX1-3" fmla="*/ 1765300 w 3263900"/>
              <a:gd name="connsiteY1-4" fmla="*/ 1270000 h 1778000"/>
              <a:gd name="connsiteX2-5" fmla="*/ 3263900 w 3263900"/>
              <a:gd name="connsiteY2-6" fmla="*/ 0 h 1778000"/>
              <a:gd name="connsiteX0-7" fmla="*/ 0 w 3263900"/>
              <a:gd name="connsiteY0-8" fmla="*/ 1778000 h 1778000"/>
              <a:gd name="connsiteX1-9" fmla="*/ 2235200 w 3263900"/>
              <a:gd name="connsiteY1-10" fmla="*/ 1041400 h 1778000"/>
              <a:gd name="connsiteX2-11" fmla="*/ 3263900 w 3263900"/>
              <a:gd name="connsiteY2-12" fmla="*/ 0 h 1778000"/>
              <a:gd name="connsiteX0-13" fmla="*/ 0 w 3263900"/>
              <a:gd name="connsiteY0-14" fmla="*/ 1778000 h 1778000"/>
              <a:gd name="connsiteX1-15" fmla="*/ 2235200 w 3263900"/>
              <a:gd name="connsiteY1-16" fmla="*/ 1041400 h 1778000"/>
              <a:gd name="connsiteX2-17" fmla="*/ 3263900 w 3263900"/>
              <a:gd name="connsiteY2-18" fmla="*/ 0 h 1778000"/>
              <a:gd name="connsiteX0-19" fmla="*/ 0 w 3263900"/>
              <a:gd name="connsiteY0-20" fmla="*/ 1778000 h 1778000"/>
              <a:gd name="connsiteX1-21" fmla="*/ 2044700 w 3263900"/>
              <a:gd name="connsiteY1-22" fmla="*/ 1130300 h 1778000"/>
              <a:gd name="connsiteX2-23" fmla="*/ 3263900 w 3263900"/>
              <a:gd name="connsiteY2-24" fmla="*/ 0 h 1778000"/>
              <a:gd name="connsiteX0-25" fmla="*/ 0 w 3263900"/>
              <a:gd name="connsiteY0-26" fmla="*/ 1778000 h 1778000"/>
              <a:gd name="connsiteX1-27" fmla="*/ 2197100 w 3263900"/>
              <a:gd name="connsiteY1-28" fmla="*/ 901700 h 1778000"/>
              <a:gd name="connsiteX2-29" fmla="*/ 3263900 w 3263900"/>
              <a:gd name="connsiteY2-30" fmla="*/ 0 h 1778000"/>
              <a:gd name="connsiteX0-31" fmla="*/ 0 w 3263900"/>
              <a:gd name="connsiteY0-32" fmla="*/ 1778000 h 1778000"/>
              <a:gd name="connsiteX1-33" fmla="*/ 2159000 w 3263900"/>
              <a:gd name="connsiteY1-34" fmla="*/ 952500 h 1778000"/>
              <a:gd name="connsiteX2-35" fmla="*/ 3263900 w 3263900"/>
              <a:gd name="connsiteY2-36" fmla="*/ 0 h 1778000"/>
              <a:gd name="connsiteX0-37" fmla="*/ 0 w 3263900"/>
              <a:gd name="connsiteY0-38" fmla="*/ 1778000 h 1778000"/>
              <a:gd name="connsiteX1-39" fmla="*/ 2070100 w 3263900"/>
              <a:gd name="connsiteY1-40" fmla="*/ 1016000 h 1778000"/>
              <a:gd name="connsiteX2-41" fmla="*/ 3263900 w 3263900"/>
              <a:gd name="connsiteY2-42" fmla="*/ 0 h 1778000"/>
              <a:gd name="connsiteX0-43" fmla="*/ 0 w 3263900"/>
              <a:gd name="connsiteY0-44" fmla="*/ 1778000 h 1778000"/>
              <a:gd name="connsiteX1-45" fmla="*/ 2070100 w 3263900"/>
              <a:gd name="connsiteY1-46" fmla="*/ 1016000 h 1778000"/>
              <a:gd name="connsiteX2-47" fmla="*/ 3263900 w 3263900"/>
              <a:gd name="connsiteY2-48" fmla="*/ 0 h 177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263900" h="1778000">
                <a:moveTo>
                  <a:pt x="0" y="1778000"/>
                </a:moveTo>
                <a:cubicBezTo>
                  <a:pt x="594783" y="1656291"/>
                  <a:pt x="1526117" y="1312333"/>
                  <a:pt x="2070100" y="1016000"/>
                </a:cubicBezTo>
                <a:cubicBezTo>
                  <a:pt x="2614083" y="719667"/>
                  <a:pt x="2897716" y="483658"/>
                  <a:pt x="3263900" y="0"/>
                </a:cubicBez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defTabSz="608965">
              <a:defRPr/>
            </a:pPr>
            <a:endParaRPr lang="zh-CN" altLang="en-US" sz="2400" kern="0">
              <a:solidFill>
                <a:srgbClr val="B2B2B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C:\Users\Administrator\Desktop\春天\007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729" y="1308815"/>
            <a:ext cx="1099683" cy="110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圆角矩形 3"/>
          <p:cNvSpPr/>
          <p:nvPr/>
        </p:nvSpPr>
        <p:spPr>
          <a:xfrm>
            <a:off x="5088706" y="729966"/>
            <a:ext cx="4963217" cy="1136641"/>
          </a:xfrm>
          <a:prstGeom prst="roundRect">
            <a:avLst>
              <a:gd name="adj" fmla="val 26435"/>
            </a:avLst>
          </a:prstGeom>
          <a:noFill/>
          <a:ln w="3175">
            <a:solidFill>
              <a:srgbClr val="2599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32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6832" y="870225"/>
            <a:ext cx="4963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tập và kiểm tra tập đọc</a:t>
            </a:r>
          </a:p>
          <a:p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học thuộc lòng</a:t>
            </a:r>
            <a:endParaRPr lang="zh-CN" altLang="en-US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300149" y="3180370"/>
            <a:ext cx="4819649" cy="1074604"/>
          </a:xfrm>
          <a:custGeom>
            <a:avLst/>
            <a:gdLst>
              <a:gd name="connsiteX0" fmla="*/ 0 w 4203700"/>
              <a:gd name="connsiteY0" fmla="*/ 939800 h 939800"/>
              <a:gd name="connsiteX1" fmla="*/ 2540000 w 4203700"/>
              <a:gd name="connsiteY1" fmla="*/ 558800 h 939800"/>
              <a:gd name="connsiteX2" fmla="*/ 4203700 w 4203700"/>
              <a:gd name="connsiteY2" fmla="*/ 0 h 939800"/>
              <a:gd name="connsiteX0-1" fmla="*/ 0 w 4203700"/>
              <a:gd name="connsiteY0-2" fmla="*/ 939800 h 939800"/>
              <a:gd name="connsiteX1-3" fmla="*/ 2374900 w 4203700"/>
              <a:gd name="connsiteY1-4" fmla="*/ 711200 h 939800"/>
              <a:gd name="connsiteX2-5" fmla="*/ 4203700 w 4203700"/>
              <a:gd name="connsiteY2-6" fmla="*/ 0 h 939800"/>
              <a:gd name="connsiteX0-7" fmla="*/ 0 w 4203700"/>
              <a:gd name="connsiteY0-8" fmla="*/ 939800 h 939800"/>
              <a:gd name="connsiteX1-9" fmla="*/ 2387600 w 4203700"/>
              <a:gd name="connsiteY1-10" fmla="*/ 622300 h 939800"/>
              <a:gd name="connsiteX2-11" fmla="*/ 4203700 w 4203700"/>
              <a:gd name="connsiteY2-12" fmla="*/ 0 h 939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203700" h="939800">
                <a:moveTo>
                  <a:pt x="0" y="939800"/>
                </a:moveTo>
                <a:cubicBezTo>
                  <a:pt x="919691" y="827616"/>
                  <a:pt x="1686983" y="778933"/>
                  <a:pt x="2387600" y="622300"/>
                </a:cubicBezTo>
                <a:cubicBezTo>
                  <a:pt x="3088217" y="465667"/>
                  <a:pt x="3722158" y="201083"/>
                  <a:pt x="4203700" y="0"/>
                </a:cubicBez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defTabSz="608965">
              <a:defRPr/>
            </a:pPr>
            <a:endParaRPr lang="zh-CN" altLang="en-US" sz="2400" kern="0">
              <a:solidFill>
                <a:srgbClr val="B2B2B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C:\Users\Administrator\Desktop\春天\007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928" y="2340196"/>
            <a:ext cx="1099683" cy="110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5968846" y="2755605"/>
            <a:ext cx="4766681" cy="673395"/>
          </a:xfrm>
          <a:prstGeom prst="roundRect">
            <a:avLst>
              <a:gd name="adj" fmla="val 26435"/>
            </a:avLst>
          </a:prstGeom>
          <a:noFill/>
          <a:ln w="3175">
            <a:solidFill>
              <a:srgbClr val="2599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083291" y="2802574"/>
            <a:ext cx="4652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Ôn</a:t>
            </a:r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luyện kĩ năng đặt câu</a:t>
            </a:r>
            <a:endParaRPr lang="zh-CN" altLang="en-US" sz="28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752493" y="4200855"/>
            <a:ext cx="4527127" cy="295850"/>
          </a:xfrm>
          <a:custGeom>
            <a:avLst/>
            <a:gdLst>
              <a:gd name="connsiteX0" fmla="*/ 0 w 3721100"/>
              <a:gd name="connsiteY0" fmla="*/ 101600 h 193715"/>
              <a:gd name="connsiteX1" fmla="*/ 2463800 w 3721100"/>
              <a:gd name="connsiteY1" fmla="*/ 190500 h 193715"/>
              <a:gd name="connsiteX2" fmla="*/ 3721100 w 3721100"/>
              <a:gd name="connsiteY2" fmla="*/ 0 h 193715"/>
              <a:gd name="connsiteX0-1" fmla="*/ 0 w 3721100"/>
              <a:gd name="connsiteY0-2" fmla="*/ 101600 h 193715"/>
              <a:gd name="connsiteX1-3" fmla="*/ 2463800 w 3721100"/>
              <a:gd name="connsiteY1-4" fmla="*/ 190500 h 193715"/>
              <a:gd name="connsiteX2-5" fmla="*/ 3721100 w 3721100"/>
              <a:gd name="connsiteY2-6" fmla="*/ 0 h 193715"/>
              <a:gd name="connsiteX0-7" fmla="*/ 0 w 3721100"/>
              <a:gd name="connsiteY0-8" fmla="*/ 101600 h 159057"/>
              <a:gd name="connsiteX1-9" fmla="*/ 1638300 w 3721100"/>
              <a:gd name="connsiteY1-10" fmla="*/ 152400 h 159057"/>
              <a:gd name="connsiteX2-11" fmla="*/ 3721100 w 3721100"/>
              <a:gd name="connsiteY2-12" fmla="*/ 0 h 159057"/>
              <a:gd name="connsiteX0-13" fmla="*/ 0 w 3759200"/>
              <a:gd name="connsiteY0-14" fmla="*/ 76200 h 154960"/>
              <a:gd name="connsiteX1-15" fmla="*/ 1676400 w 3759200"/>
              <a:gd name="connsiteY1-16" fmla="*/ 152400 h 154960"/>
              <a:gd name="connsiteX2-17" fmla="*/ 3759200 w 3759200"/>
              <a:gd name="connsiteY2-18" fmla="*/ 0 h 154960"/>
              <a:gd name="connsiteX0-19" fmla="*/ 0 w 3759200"/>
              <a:gd name="connsiteY0-20" fmla="*/ 76200 h 107454"/>
              <a:gd name="connsiteX1-21" fmla="*/ 2044700 w 3759200"/>
              <a:gd name="connsiteY1-22" fmla="*/ 88900 h 107454"/>
              <a:gd name="connsiteX2-23" fmla="*/ 3759200 w 3759200"/>
              <a:gd name="connsiteY2-24" fmla="*/ 0 h 107454"/>
              <a:gd name="connsiteX0-25" fmla="*/ 0 w 3759200"/>
              <a:gd name="connsiteY0-26" fmla="*/ 76200 h 179488"/>
              <a:gd name="connsiteX1-27" fmla="*/ 2070100 w 3759200"/>
              <a:gd name="connsiteY1-28" fmla="*/ 177800 h 179488"/>
              <a:gd name="connsiteX2-29" fmla="*/ 3759200 w 3759200"/>
              <a:gd name="connsiteY2-30" fmla="*/ 0 h 179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759200" h="179488">
                <a:moveTo>
                  <a:pt x="0" y="76200"/>
                </a:moveTo>
                <a:cubicBezTo>
                  <a:pt x="921808" y="129116"/>
                  <a:pt x="1443567" y="190500"/>
                  <a:pt x="2070100" y="177800"/>
                </a:cubicBezTo>
                <a:cubicBezTo>
                  <a:pt x="2696633" y="165100"/>
                  <a:pt x="3440641" y="86783"/>
                  <a:pt x="3759200" y="0"/>
                </a:cubicBezTo>
              </a:path>
            </a:pathLst>
          </a:custGeo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txBody>
          <a:bodyPr anchor="ctr"/>
          <a:lstStyle/>
          <a:p>
            <a:pPr defTabSz="608965">
              <a:defRPr/>
            </a:pPr>
            <a:endParaRPr lang="zh-CN" altLang="en-US" sz="2400" kern="0" dirty="0">
              <a:solidFill>
                <a:srgbClr val="B2B2B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C:\Users\Administrator\Desktop\春天\007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27" y="3731149"/>
            <a:ext cx="1099683" cy="110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/>
        </p:nvSpPr>
        <p:spPr>
          <a:xfrm>
            <a:off x="5943611" y="4042795"/>
            <a:ext cx="3955499" cy="1104285"/>
          </a:xfrm>
          <a:prstGeom prst="roundRect">
            <a:avLst>
              <a:gd name="adj" fmla="val 26435"/>
            </a:avLst>
          </a:prstGeom>
          <a:noFill/>
          <a:ln w="3175">
            <a:solidFill>
              <a:srgbClr val="2599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6174933" y="4131999"/>
            <a:ext cx="3500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Ôn tập thành ngữ, </a:t>
            </a:r>
          </a:p>
          <a:p>
            <a:r>
              <a:rPr lang="en-US" altLang="zh-CN" sz="2800" b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微软雅黑" panose="020B0503020204020204" pitchFamily="34" charset="-122"/>
                <a:cs typeface="Tahoma" panose="020B0604030504040204" pitchFamily="34" charset="0"/>
              </a:rPr>
              <a:t>tục ngữ đã học</a:t>
            </a:r>
            <a:endParaRPr lang="zh-CN" altLang="en-US" sz="28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sp>
        <p:nvSpPr>
          <p:cNvPr id="22" name="任意多边形 21"/>
          <p:cNvSpPr>
            <a:spLocks noChangeArrowheads="1"/>
          </p:cNvSpPr>
          <p:nvPr/>
        </p:nvSpPr>
        <p:spPr bwMode="auto">
          <a:xfrm>
            <a:off x="-48683" y="2195871"/>
            <a:ext cx="1888067" cy="2725192"/>
          </a:xfrm>
          <a:custGeom>
            <a:avLst/>
            <a:gdLst>
              <a:gd name="T0" fmla="*/ 273082 w 1159484"/>
              <a:gd name="T1" fmla="*/ 1430 h 1674380"/>
              <a:gd name="T2" fmla="*/ 987290 w 1159484"/>
              <a:gd name="T3" fmla="*/ 329381 h 1674380"/>
              <a:gd name="T4" fmla="*/ 984657 w 1159484"/>
              <a:gd name="T5" fmla="*/ 1348867 h 1674380"/>
              <a:gd name="T6" fmla="*/ 0 w 1159484"/>
              <a:gd name="T7" fmla="*/ 1610184 h 1674380"/>
              <a:gd name="T8" fmla="*/ 3995 w 1159484"/>
              <a:gd name="T9" fmla="*/ 62973 h 1674380"/>
              <a:gd name="T10" fmla="*/ 273082 w 1159484"/>
              <a:gd name="T11" fmla="*/ 1430 h 16743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59484"/>
              <a:gd name="T19" fmla="*/ 0 h 1674380"/>
              <a:gd name="T20" fmla="*/ 1159484 w 1159484"/>
              <a:gd name="T21" fmla="*/ 1674380 h 16743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59484" h="1674380">
                <a:moveTo>
                  <a:pt x="273226" y="1430"/>
                </a:moveTo>
                <a:cubicBezTo>
                  <a:pt x="545324" y="-14516"/>
                  <a:pt x="815402" y="103404"/>
                  <a:pt x="987809" y="329296"/>
                </a:cubicBezTo>
                <a:cubicBezTo>
                  <a:pt x="1217686" y="630485"/>
                  <a:pt x="1216605" y="1048522"/>
                  <a:pt x="985175" y="1348519"/>
                </a:cubicBezTo>
                <a:cubicBezTo>
                  <a:pt x="753745" y="1648515"/>
                  <a:pt x="349672" y="1755668"/>
                  <a:pt x="0" y="1609769"/>
                </a:cubicBezTo>
                <a:lnTo>
                  <a:pt x="3997" y="62957"/>
                </a:lnTo>
                <a:cubicBezTo>
                  <a:pt x="91603" y="26935"/>
                  <a:pt x="182527" y="6745"/>
                  <a:pt x="273226" y="143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0" tIns="0" rIns="146391" bIns="0" anchor="ctr"/>
          <a:lstStyle/>
          <a:p>
            <a:pPr defTabSz="619760" fontAlgn="base">
              <a:defRPr/>
            </a:pPr>
            <a:endParaRPr lang="zh-CN" altLang="en-US" sz="3865" kern="0" dirty="0">
              <a:solidFill>
                <a:srgbClr val="FFFFFF"/>
              </a:solidFill>
              <a:latin typeface="Tahoma" panose="020B0604030504040204" pitchFamily="34" charset="0"/>
              <a:ea typeface="方正正中黑简体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106683" y="2548308"/>
            <a:ext cx="1156086" cy="1641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</a:t>
            </a:r>
          </a:p>
          <a:p>
            <a:pPr algn="ctr">
              <a:lnSpc>
                <a:spcPct val="150000"/>
              </a:lnSpc>
            </a:pPr>
            <a:r>
              <a:rPr lang="en-US" altLang="zh-CN" sz="36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lang="en-US" altLang="zh-CN" sz="36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4" descr="C:\Users\Administrator\Desktop\春天\007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8574">
            <a:off x="641297" y="2734718"/>
            <a:ext cx="2396172" cy="322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A77C3C-F162-44CD-846F-53437606B9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08" y="4496705"/>
            <a:ext cx="3555304" cy="355530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00"/>
                            </p:stCondLst>
                            <p:childTnLst>
                              <p:par>
                                <p:cTn id="4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700"/>
                            </p:stCondLst>
                            <p:childTnLst>
                              <p:par>
                                <p:cTn id="7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2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8" grpId="0" animBg="1"/>
      <p:bldP spid="8" grpId="1" animBg="1"/>
      <p:bldP spid="9" grpId="0"/>
      <p:bldP spid="12" grpId="0" animBg="1"/>
      <p:bldP spid="12" grpId="1" animBg="1"/>
      <p:bldP spid="13" grpId="0"/>
      <p:bldP spid="22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4511C8-F1C3-4307-8C8C-A1E745EA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00764" y="2838924"/>
            <a:ext cx="7145863" cy="40190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B02AD4-7239-45C1-BA64-B88C10C287AB}"/>
              </a:ext>
            </a:extLst>
          </p:cNvPr>
          <p:cNvSpPr/>
          <p:nvPr/>
        </p:nvSpPr>
        <p:spPr>
          <a:xfrm>
            <a:off x="516467" y="316637"/>
            <a:ext cx="11159067" cy="2826306"/>
          </a:xfrm>
          <a:prstGeom prst="roundRect">
            <a:avLst/>
          </a:prstGeom>
          <a:solidFill>
            <a:srgbClr val="F0F8ED"/>
          </a:solidFill>
          <a:ln w="28575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chọn thành ngữ, tục ngữ nào để khuyến khích hoặc khuyên nhủ bạn: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Nếu bạn em có quyết tâm học tập, rèn luyện cao.</a:t>
            </a:r>
          </a:p>
          <a:p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Nếu bạn em nản lòng khi gặp khó khăn.</a:t>
            </a:r>
          </a:p>
          <a:p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b</a:t>
            </a:r>
            <a:r>
              <a:rPr lang="vi-VN" sz="32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ạn em dễ thay đổi ý định theo người khác.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3EFD71-6D5D-4AD6-9011-D62BB7A7F492}"/>
              </a:ext>
            </a:extLst>
          </p:cNvPr>
          <p:cNvSpPr/>
          <p:nvPr/>
        </p:nvSpPr>
        <p:spPr>
          <a:xfrm>
            <a:off x="2844801" y="3375174"/>
            <a:ext cx="7349066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lo bền ch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câu cua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 ai câu chạch, câu rùa mặc ai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ơi đã quyết thì hành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đan thì lận tròn vành mới thôi.</a:t>
            </a:r>
          </a:p>
        </p:txBody>
      </p:sp>
    </p:spTree>
    <p:extLst>
      <p:ext uri="{BB962C8B-B14F-4D97-AF65-F5344CB8AC3E}">
        <p14:creationId xmlns:p14="http://schemas.microsoft.com/office/powerpoint/2010/main" val="391031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230512" y="2495560"/>
            <a:ext cx="6218288" cy="95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zh-CN" sz="8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TẠM BIỆT!</a:t>
            </a:r>
            <a:endParaRPr lang="zh-CN" altLang="en-US" sz="8000" b="1" dirty="0">
              <a:solidFill>
                <a:schemeClr val="accent1"/>
              </a:solidFill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B0AC6-7712-41CA-AE1C-A707F2198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308" y="2647014"/>
            <a:ext cx="4361647" cy="4361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7ADB1-78ED-4B18-B5C3-2BAA8B22C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965" y="2342214"/>
            <a:ext cx="4560751" cy="4560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8"/>
          <p:cNvSpPr txBox="1">
            <a:spLocks noChangeArrowheads="1"/>
          </p:cNvSpPr>
          <p:nvPr/>
        </p:nvSpPr>
        <p:spPr bwMode="auto">
          <a:xfrm>
            <a:off x="1921313" y="1004760"/>
            <a:ext cx="3173955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3900">
                <a:solidFill>
                  <a:schemeClr val="accent1"/>
                </a:solidFill>
                <a:latin typeface="Agency FB" panose="020B0503020202020204" pitchFamily="34" charset="0"/>
              </a:rPr>
              <a:t>1</a:t>
            </a:r>
            <a:endParaRPr lang="zh-CN" altLang="en-US" sz="23900" dirty="0">
              <a:solidFill>
                <a:schemeClr val="accent1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文本框 11"/>
          <p:cNvSpPr txBox="1">
            <a:spLocks noChangeArrowheads="1"/>
          </p:cNvSpPr>
          <p:nvPr/>
        </p:nvSpPr>
        <p:spPr bwMode="auto">
          <a:xfrm>
            <a:off x="3173292" y="1137786"/>
            <a:ext cx="584541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luyện tập đọc </a:t>
            </a:r>
          </a:p>
          <a:p>
            <a:pPr lvl="1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học thuộc lòng</a:t>
            </a:r>
            <a:endParaRPr lang="zh-CN" altLang="en-US" sz="4000" b="1">
              <a:solidFill>
                <a:schemeClr val="tx2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F468B-6EC2-47C9-88FE-82F1CCFF8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77" y="2594250"/>
            <a:ext cx="4361647" cy="436164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40FF2-6F5B-464B-B2DD-3DE588F3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168"/>
            <a:ext cx="10515600" cy="356770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 CÙNG NÀNG TIÊN HOA</a:t>
            </a:r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DECAE088-F2BC-4171-95CC-6DD76529A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334" y="1128258"/>
            <a:ext cx="5041402" cy="5041402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D9C57D61-9B51-46A0-9306-0C2990F8B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02" y="3601794"/>
            <a:ext cx="3319500" cy="331950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A11F953B-67AB-48BE-9ADD-4240A3B1EB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68" y="756659"/>
            <a:ext cx="3433800" cy="343380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09958372-47BD-4717-B910-7C7BE37593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52" y="3537584"/>
            <a:ext cx="3226298" cy="3226298"/>
          </a:xfrm>
          <a:prstGeom prst="rect">
            <a:avLst/>
          </a:prstGeom>
        </p:spPr>
      </p:pic>
      <p:pic>
        <p:nvPicPr>
          <p:cNvPr id="33" name="Picture 32">
            <a:hlinkClick r:id="rId11" action="ppaction://hlinksldjump"/>
            <a:extLst>
              <a:ext uri="{FF2B5EF4-FFF2-40B4-BE49-F238E27FC236}">
                <a16:creationId xmlns:a16="http://schemas.microsoft.com/office/drawing/2014/main" id="{789C9B16-E0B3-45D0-B078-C3D36EF2DE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27" y="737938"/>
            <a:ext cx="3518172" cy="3518172"/>
          </a:xfrm>
          <a:prstGeom prst="rect">
            <a:avLst/>
          </a:prstGeom>
        </p:spPr>
      </p:pic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B8DABB5-8238-4860-A8F6-5C1D3E9887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019" y="369206"/>
            <a:ext cx="1861326" cy="1861326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A08CE4EF-3EB4-42CF-94D2-1EA91097DA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43" y="3725159"/>
            <a:ext cx="3284002" cy="3284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79" y="144440"/>
            <a:ext cx="5124268" cy="5124268"/>
          </a:xfrm>
          <a:prstGeom prst="rect">
            <a:avLst/>
          </a:prstGeom>
        </p:spPr>
      </p:pic>
      <p:sp>
        <p:nvSpPr>
          <p:cNvPr id="4" name="文本框 42">
            <a:extLst>
              <a:ext uri="{FF2B5EF4-FFF2-40B4-BE49-F238E27FC236}">
                <a16:creationId xmlns:a16="http://schemas.microsoft.com/office/drawing/2014/main" id="{8130EC9A-D40E-4FC7-9A9A-4ABF28854981}"/>
              </a:ext>
            </a:extLst>
          </p:cNvPr>
          <p:cNvSpPr txBox="1"/>
          <p:nvPr/>
        </p:nvSpPr>
        <p:spPr>
          <a:xfrm>
            <a:off x="2901956" y="703748"/>
            <a:ext cx="4219425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chí thì nên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本框 42">
            <a:extLst>
              <a:ext uri="{FF2B5EF4-FFF2-40B4-BE49-F238E27FC236}">
                <a16:creationId xmlns:a16="http://schemas.microsoft.com/office/drawing/2014/main" id="{3A25E34A-72C9-4102-9C4E-F87A5649628C}"/>
              </a:ext>
            </a:extLst>
          </p:cNvPr>
          <p:cNvSpPr txBox="1"/>
          <p:nvPr/>
        </p:nvSpPr>
        <p:spPr>
          <a:xfrm>
            <a:off x="417364" y="3076500"/>
            <a:ext cx="8726636" cy="330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rèn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altLang="zh-CN" sz="36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altLang="zh-CN" sz="36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36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3DE5DE74-2360-40DE-B4CC-A16CAC244D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272" y="5423336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94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9" y="0"/>
            <a:ext cx="5124268" cy="5124268"/>
          </a:xfrm>
          <a:prstGeom prst="rect">
            <a:avLst/>
          </a:prstGeom>
        </p:spPr>
      </p:pic>
      <p:sp>
        <p:nvSpPr>
          <p:cNvPr id="6" name="文本框 42">
            <a:extLst>
              <a:ext uri="{FF2B5EF4-FFF2-40B4-BE49-F238E27FC236}">
                <a16:creationId xmlns:a16="http://schemas.microsoft.com/office/drawing/2014/main" id="{2CA6D2DE-4F90-42B8-ADB1-201AC8EB6898}"/>
              </a:ext>
            </a:extLst>
          </p:cNvPr>
          <p:cNvSpPr txBox="1"/>
          <p:nvPr/>
        </p:nvSpPr>
        <p:spPr>
          <a:xfrm>
            <a:off x="528718" y="692225"/>
            <a:ext cx="8000908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"Vua tàu thủy" Bạch Thái Bưởi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(S/115)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文本框 42">
            <a:extLst>
              <a:ext uri="{FF2B5EF4-FFF2-40B4-BE49-F238E27FC236}">
                <a16:creationId xmlns:a16="http://schemas.microsoft.com/office/drawing/2014/main" id="{4106667A-B2F7-4048-BFBF-F208D30CCABC}"/>
              </a:ext>
            </a:extLst>
          </p:cNvPr>
          <p:cNvSpPr txBox="1"/>
          <p:nvPr/>
        </p:nvSpPr>
        <p:spPr>
          <a:xfrm>
            <a:off x="528718" y="3957863"/>
            <a:ext cx="8000908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hiểu thế nào là "một bậc anh hùng kinh tế"?</a:t>
            </a:r>
          </a:p>
          <a:p>
            <a:pPr>
              <a:lnSpc>
                <a:spcPct val="150000"/>
              </a:lnSpc>
            </a:pPr>
            <a:endParaRPr lang="vi-VN" altLang="zh-CN" sz="4000" b="1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5D32D2CA-95B0-4083-A24B-F194AB75B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26250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9" y="0"/>
            <a:ext cx="5124268" cy="5124268"/>
          </a:xfrm>
          <a:prstGeom prst="rect">
            <a:avLst/>
          </a:prstGeom>
        </p:spPr>
      </p:pic>
      <p:sp>
        <p:nvSpPr>
          <p:cNvPr id="8" name="文本框 42">
            <a:extLst>
              <a:ext uri="{FF2B5EF4-FFF2-40B4-BE49-F238E27FC236}">
                <a16:creationId xmlns:a16="http://schemas.microsoft.com/office/drawing/2014/main" id="{83C9F488-7F53-4FEE-B531-13F458718652}"/>
              </a:ext>
            </a:extLst>
          </p:cNvPr>
          <p:cNvSpPr txBox="1"/>
          <p:nvPr/>
        </p:nvSpPr>
        <p:spPr>
          <a:xfrm>
            <a:off x="2558656" y="1107276"/>
            <a:ext cx="6122189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 trứng 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(S/120)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42">
            <a:extLst>
              <a:ext uri="{FF2B5EF4-FFF2-40B4-BE49-F238E27FC236}">
                <a16:creationId xmlns:a16="http://schemas.microsoft.com/office/drawing/2014/main" id="{C484B3BF-CB69-451E-AF07-CA55E78ABF83}"/>
              </a:ext>
            </a:extLst>
          </p:cNvPr>
          <p:cNvSpPr txBox="1"/>
          <p:nvPr/>
        </p:nvSpPr>
        <p:spPr>
          <a:xfrm>
            <a:off x="614604" y="3429000"/>
            <a:ext cx="9196106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Vê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-ki-ô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trứng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6C66E3BD-B727-4E29-91D1-E319AF13FE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95202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65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29" y="0"/>
            <a:ext cx="5124268" cy="5124268"/>
          </a:xfrm>
          <a:prstGeom prst="rect">
            <a:avLst/>
          </a:prstGeom>
        </p:spPr>
      </p:pic>
      <p:sp>
        <p:nvSpPr>
          <p:cNvPr id="8" name="文本框 42">
            <a:extLst>
              <a:ext uri="{FF2B5EF4-FFF2-40B4-BE49-F238E27FC236}">
                <a16:creationId xmlns:a16="http://schemas.microsoft.com/office/drawing/2014/main" id="{83C9F488-7F53-4FEE-B531-13F458718652}"/>
              </a:ext>
            </a:extLst>
          </p:cNvPr>
          <p:cNvSpPr txBox="1"/>
          <p:nvPr/>
        </p:nvSpPr>
        <p:spPr>
          <a:xfrm>
            <a:off x="1130482" y="1145376"/>
            <a:ext cx="7356501" cy="1813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diều</a:t>
            </a:r>
            <a:r>
              <a:rPr lang="en-US" altLang="zh-CN" sz="4000" b="1" dirty="0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(S/104)</a:t>
            </a:r>
            <a:endParaRPr lang="zh-CN" altLang="en-US" sz="4000" b="1" dirty="0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文本框 42">
            <a:extLst>
              <a:ext uri="{FF2B5EF4-FFF2-40B4-BE49-F238E27FC236}">
                <a16:creationId xmlns:a16="http://schemas.microsoft.com/office/drawing/2014/main" id="{C484B3BF-CB69-451E-AF07-CA55E78ABF83}"/>
              </a:ext>
            </a:extLst>
          </p:cNvPr>
          <p:cNvSpPr txBox="1"/>
          <p:nvPr/>
        </p:nvSpPr>
        <p:spPr>
          <a:xfrm>
            <a:off x="325044" y="3703320"/>
            <a:ext cx="9196106" cy="181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Nguyễn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Hiền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ham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chịu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A7CBAA05-04EC-4EF7-99B0-F2DB25A872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85196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0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00184A-7F39-46EF-8AD8-C009E9D7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95" y="285750"/>
            <a:ext cx="5124268" cy="5124268"/>
          </a:xfrm>
          <a:prstGeom prst="rect">
            <a:avLst/>
          </a:prstGeom>
        </p:spPr>
      </p:pic>
      <p:sp>
        <p:nvSpPr>
          <p:cNvPr id="6" name="文本框 42">
            <a:extLst>
              <a:ext uri="{FF2B5EF4-FFF2-40B4-BE49-F238E27FC236}">
                <a16:creationId xmlns:a16="http://schemas.microsoft.com/office/drawing/2014/main" id="{DBC54186-D308-4CDB-9E85-A6DEC723EE31}"/>
              </a:ext>
            </a:extLst>
          </p:cNvPr>
          <p:cNvSpPr txBox="1"/>
          <p:nvPr/>
        </p:nvSpPr>
        <p:spPr>
          <a:xfrm>
            <a:off x="414415" y="698650"/>
            <a:ext cx="8146782" cy="273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2 bài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tìm đường lên các vì sao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4000" b="1">
                <a:solidFill>
                  <a:srgbClr val="25481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(S/125)</a:t>
            </a:r>
            <a:endParaRPr lang="zh-CN" altLang="en-US" sz="4000" b="1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文本框 42">
            <a:extLst>
              <a:ext uri="{FF2B5EF4-FFF2-40B4-BE49-F238E27FC236}">
                <a16:creationId xmlns:a16="http://schemas.microsoft.com/office/drawing/2014/main" id="{A4EA6544-8732-4D6A-BCBA-50E36ECD441D}"/>
              </a:ext>
            </a:extLst>
          </p:cNvPr>
          <p:cNvSpPr txBox="1"/>
          <p:nvPr/>
        </p:nvSpPr>
        <p:spPr>
          <a:xfrm>
            <a:off x="752691" y="3848325"/>
            <a:ext cx="8726589" cy="2736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dirty="0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Xi-ôn-cốp-xki kiên trì thực hiện mơ ước của mình như thế nào?</a:t>
            </a:r>
          </a:p>
          <a:p>
            <a:pPr>
              <a:lnSpc>
                <a:spcPct val="150000"/>
              </a:lnSpc>
            </a:pPr>
            <a:endParaRPr lang="vi-VN" altLang="zh-CN" sz="4000" b="1" dirty="0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73C9B2DF-62A6-485C-B00E-E604BF0BD3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97" y="5352447"/>
            <a:ext cx="2294003" cy="129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6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677">
      <a:dk1>
        <a:sysClr val="windowText" lastClr="000000"/>
      </a:dk1>
      <a:lt1>
        <a:sysClr val="window" lastClr="FFFFFF"/>
      </a:lt1>
      <a:dk2>
        <a:srgbClr val="78AF74"/>
      </a:dk2>
      <a:lt2>
        <a:srgbClr val="E7E6E6"/>
      </a:lt2>
      <a:accent1>
        <a:srgbClr val="92B5C2"/>
      </a:accent1>
      <a:accent2>
        <a:srgbClr val="78AF74"/>
      </a:accent2>
      <a:accent3>
        <a:srgbClr val="92B5C2"/>
      </a:accent3>
      <a:accent4>
        <a:srgbClr val="78AF74"/>
      </a:accent4>
      <a:accent5>
        <a:srgbClr val="92B5C2"/>
      </a:accent5>
      <a:accent6>
        <a:srgbClr val="78AF74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677">
    <a:dk1>
      <a:sysClr val="windowText" lastClr="000000"/>
    </a:dk1>
    <a:lt1>
      <a:sysClr val="window" lastClr="FFFFFF"/>
    </a:lt1>
    <a:dk2>
      <a:srgbClr val="78AF74"/>
    </a:dk2>
    <a:lt2>
      <a:srgbClr val="E7E6E6"/>
    </a:lt2>
    <a:accent1>
      <a:srgbClr val="92B5C2"/>
    </a:accent1>
    <a:accent2>
      <a:srgbClr val="78AF74"/>
    </a:accent2>
    <a:accent3>
      <a:srgbClr val="92B5C2"/>
    </a:accent3>
    <a:accent4>
      <a:srgbClr val="78AF74"/>
    </a:accent4>
    <a:accent5>
      <a:srgbClr val="92B5C2"/>
    </a:accent5>
    <a:accent6>
      <a:srgbClr val="78AF74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677">
    <a:dk1>
      <a:sysClr val="windowText" lastClr="000000"/>
    </a:dk1>
    <a:lt1>
      <a:sysClr val="window" lastClr="FFFFFF"/>
    </a:lt1>
    <a:dk2>
      <a:srgbClr val="78AF74"/>
    </a:dk2>
    <a:lt2>
      <a:srgbClr val="E7E6E6"/>
    </a:lt2>
    <a:accent1>
      <a:srgbClr val="92B5C2"/>
    </a:accent1>
    <a:accent2>
      <a:srgbClr val="78AF74"/>
    </a:accent2>
    <a:accent3>
      <a:srgbClr val="92B5C2"/>
    </a:accent3>
    <a:accent4>
      <a:srgbClr val="78AF74"/>
    </a:accent4>
    <a:accent5>
      <a:srgbClr val="92B5C2"/>
    </a:accent5>
    <a:accent6>
      <a:srgbClr val="78AF74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自定义 677">
    <a:dk1>
      <a:sysClr val="windowText" lastClr="000000"/>
    </a:dk1>
    <a:lt1>
      <a:sysClr val="window" lastClr="FFFFFF"/>
    </a:lt1>
    <a:dk2>
      <a:srgbClr val="78AF74"/>
    </a:dk2>
    <a:lt2>
      <a:srgbClr val="E7E6E6"/>
    </a:lt2>
    <a:accent1>
      <a:srgbClr val="92B5C2"/>
    </a:accent1>
    <a:accent2>
      <a:srgbClr val="78AF74"/>
    </a:accent2>
    <a:accent3>
      <a:srgbClr val="92B5C2"/>
    </a:accent3>
    <a:accent4>
      <a:srgbClr val="78AF74"/>
    </a:accent4>
    <a:accent5>
      <a:srgbClr val="92B5C2"/>
    </a:accent5>
    <a:accent6>
      <a:srgbClr val="78AF74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394</TotalTime>
  <Words>1004</Words>
  <Application>Microsoft Office PowerPoint</Application>
  <PresentationFormat>Widescreen</PresentationFormat>
  <Paragraphs>111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Agency FB</vt:lpstr>
      <vt:lpstr>Tahoma</vt:lpstr>
      <vt:lpstr>Arial Black</vt:lpstr>
      <vt:lpstr>Arial</vt:lpstr>
      <vt:lpstr>Times New Roman</vt:lpstr>
      <vt:lpstr>Office 主题</vt:lpstr>
      <vt:lpstr>PowerPoint Presentation</vt:lpstr>
      <vt:lpstr>PowerPoint Presentation</vt:lpstr>
      <vt:lpstr>PowerPoint Presentation</vt:lpstr>
      <vt:lpstr>VUI CÙNG NÀNG TIÊN HOA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</dc:title>
  <dc:subject>T</dc:subject>
  <dc:creator>KTUTS</dc:creator>
  <cp:keywords>Thy Tho</cp:keywords>
  <dc:description>T</dc:description>
  <cp:lastModifiedBy>PHAN HOÀNG PHƯỚC HẠNH</cp:lastModifiedBy>
  <cp:revision>42</cp:revision>
  <dcterms:created xsi:type="dcterms:W3CDTF">2015-05-05T08:02:00Z</dcterms:created>
  <dcterms:modified xsi:type="dcterms:W3CDTF">2022-01-02T13:47:13Z</dcterms:modified>
  <cp:category>U</cp:category>
  <cp:version>A10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