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58" r:id="rId3"/>
    <p:sldId id="259" r:id="rId4"/>
    <p:sldId id="260" r:id="rId5"/>
    <p:sldId id="257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TextEdit="1"/>
          </p:cNvSpPr>
          <p:nvPr/>
        </p:nvSpPr>
        <p:spPr bwMode="auto">
          <a:xfrm>
            <a:off x="5339917" y="1076325"/>
            <a:ext cx="3986213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151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151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1519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151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151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124326" y="4811713"/>
            <a:ext cx="39862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6509" y="2393643"/>
            <a:ext cx="5802742" cy="137160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vi-VN" sz="40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giảng trực tuyến lớp 3</a:t>
            </a:r>
            <a:endParaRPr lang="en-US" sz="4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13" y="3144005"/>
            <a:ext cx="6254316" cy="18524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spc="38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spc="38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38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24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Ông</a:t>
            </a:r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tổ</a:t>
            </a:r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nghề</a:t>
            </a:r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thêu</a:t>
            </a:r>
            <a:endParaRPr lang="en-US" sz="24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1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0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21A6ED-7EB8-47BA-9A9E-C0E5A8483D73}" type="slidenum">
              <a:rPr lang="en-US" altLang="en-US" b="0"/>
              <a:pPr eaLnBrk="1" hangingPunct="1"/>
              <a:t>10</a:t>
            </a:fld>
            <a:endParaRPr lang="en-US" altLang="en-US" b="0"/>
          </a:p>
        </p:txBody>
      </p:sp>
      <p:pic>
        <p:nvPicPr>
          <p:cNvPr id="8" name="Picture 2" descr="Hinh ng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838200"/>
            <a:ext cx="75723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12294" name="Picture 6" descr="GRANS0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7" descr="GRANS0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2297" name="Picture 9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8" name="Picture 10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9" name="Picture 11" descr="BD21325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0" name="Picture 12" descr="BD21325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Rectangle 13"/>
          <p:cNvSpPr/>
          <p:nvPr/>
        </p:nvSpPr>
        <p:spPr bwMode="auto">
          <a:xfrm>
            <a:off x="2667000" y="428625"/>
            <a:ext cx="7500938" cy="6429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81503"/>
      </p:ext>
    </p:extLst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87532" y="907226"/>
            <a:ext cx="1141693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latin typeface="Times New Roman" panose="02020603050405020304" pitchFamily="18" charset="0"/>
              </a:rPr>
              <a:t>2.a.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trống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tr</a:t>
            </a:r>
            <a:r>
              <a:rPr lang="en-US" altLang="en-US" sz="4000" dirty="0">
                <a:latin typeface="Times New Roman" panose="02020603050405020304" pitchFamily="18" charset="0"/>
              </a:rPr>
              <a:t> hay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ch</a:t>
            </a:r>
            <a:r>
              <a:rPr lang="en-US" altLang="en-US" sz="4000" dirty="0">
                <a:latin typeface="Times New Roman" panose="02020603050405020304" pitchFamily="18" charset="0"/>
              </a:rPr>
              <a:t>?</a:t>
            </a:r>
            <a:endParaRPr lang="en-US" altLang="en-US" sz="4000" b="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latin typeface="Times New Roman" panose="02020603050405020304" pitchFamily="18" charset="0"/>
              </a:rPr>
              <a:t>	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Trần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Quốc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Khái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4000" b="0" dirty="0">
                <a:latin typeface="Times New Roman" panose="02020603050405020304" pitchFamily="18" charset="0"/>
              </a:rPr>
              <a:t> minh,                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nên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đã</a:t>
            </a:r>
            <a:r>
              <a:rPr lang="en-US" altLang="en-US" sz="4000" b="0" dirty="0">
                <a:latin typeface="Times New Roman" panose="02020603050405020304" pitchFamily="18" charset="0"/>
              </a:rPr>
              <a:t>                  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tiến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sĩ</a:t>
            </a:r>
            <a:r>
              <a:rPr lang="en-US" altLang="en-US" sz="4000" b="0" dirty="0">
                <a:latin typeface="Times New Roman" panose="02020603050405020304" pitchFamily="18" charset="0"/>
              </a:rPr>
              <a:t>,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làm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quan</a:t>
            </a:r>
            <a:r>
              <a:rPr lang="en-US" altLang="en-US" sz="4000" b="0" dirty="0">
                <a:latin typeface="Times New Roman" panose="02020603050405020304" pitchFamily="18" charset="0"/>
              </a:rPr>
              <a:t> to                   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đình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nhà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Lê</a:t>
            </a:r>
            <a:r>
              <a:rPr lang="en-US" altLang="en-US" sz="4000" b="0" dirty="0">
                <a:latin typeface="Times New Roman" panose="02020603050405020304" pitchFamily="18" charset="0"/>
              </a:rPr>
              <a:t>.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cử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đi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sứ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Trung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Quốc</a:t>
            </a:r>
            <a:r>
              <a:rPr lang="en-US" altLang="en-US" sz="4000" b="0" dirty="0">
                <a:latin typeface="Times New Roman" panose="02020603050405020304" pitchFamily="18" charset="0"/>
              </a:rPr>
              <a:t>,           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thử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thách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vua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láng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giềng</a:t>
            </a:r>
            <a:r>
              <a:rPr lang="en-US" altLang="en-US" sz="4000" b="0" dirty="0">
                <a:latin typeface="Times New Roman" panose="02020603050405020304" pitchFamily="18" charset="0"/>
              </a:rPr>
              <a:t>,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đã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xử</a:t>
            </a:r>
            <a:r>
              <a:rPr lang="en-US" altLang="en-US" sz="4000" b="0" dirty="0">
                <a:latin typeface="Times New Roman" panose="02020603050405020304" pitchFamily="18" charset="0"/>
              </a:rPr>
              <a:t>        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giỏi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làm</a:t>
            </a:r>
            <a:r>
              <a:rPr lang="en-US" altLang="en-US" sz="4000" b="0" dirty="0">
                <a:latin typeface="Times New Roman" panose="02020603050405020304" pitchFamily="18" charset="0"/>
              </a:rPr>
              <a:t>           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mọi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kính</a:t>
            </a:r>
            <a:r>
              <a:rPr lang="en-US" altLang="en-US" sz="4000" b="0" dirty="0">
                <a:latin typeface="Times New Roman" panose="02020603050405020304" pitchFamily="18" charset="0"/>
              </a:rPr>
              <a:t>           .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còn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nhanh</a:t>
            </a:r>
            <a:r>
              <a:rPr lang="en-US" altLang="en-US" sz="4000" b="0" dirty="0">
                <a:latin typeface="Times New Roman" panose="02020603050405020304" pitchFamily="18" charset="0"/>
              </a:rPr>
              <a:t>        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nghề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thêu</a:t>
            </a:r>
            <a:r>
              <a:rPr lang="en-US" altLang="en-US" sz="4000" b="0" dirty="0">
                <a:latin typeface="Times New Roman" panose="02020603050405020304" pitchFamily="18" charset="0"/>
              </a:rPr>
              <a:t> ở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Trung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Quốc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4000" b="0" dirty="0">
                <a:latin typeface="Times New Roman" panose="02020603050405020304" pitchFamily="18" charset="0"/>
              </a:rPr>
              <a:t>             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4000" b="0" dirty="0">
                <a:latin typeface="Times New Roman" panose="02020603050405020304" pitchFamily="18" charset="0"/>
              </a:rPr>
              <a:t>   …o     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dân</a:t>
            </a:r>
            <a:r>
              <a:rPr lang="en-US" altLang="en-US" sz="4000" b="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6837363" y="1813064"/>
            <a:ext cx="2582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latin typeface="Times New Roman" panose="02020603050405020304" pitchFamily="18" charset="0"/>
              </a:rPr>
              <a:t>…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ăm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chỉ</a:t>
            </a:r>
            <a:endParaRPr lang="en-US" altLang="en-US" sz="4000" b="0" dirty="0">
              <a:latin typeface="Times New Roman" panose="02020603050405020304" pitchFamily="18" charset="0"/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014438" y="2420855"/>
            <a:ext cx="22813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latin typeface="Times New Roman" panose="02020603050405020304" pitchFamily="18" charset="0"/>
              </a:rPr>
              <a:t>…ở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thành</a:t>
            </a:r>
            <a:endParaRPr lang="en-US" altLang="en-US" sz="4000" b="0" dirty="0">
              <a:latin typeface="Times New Roman" panose="02020603050405020304" pitchFamily="18" charset="0"/>
            </a:endParaRP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7174997" y="2438542"/>
            <a:ext cx="3232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latin typeface="Times New Roman" panose="02020603050405020304" pitchFamily="18" charset="0"/>
              </a:rPr>
              <a:t>…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ong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triều</a:t>
            </a:r>
            <a:endParaRPr lang="en-US" altLang="en-US" sz="4000" b="0" dirty="0">
              <a:latin typeface="Times New Roman" panose="02020603050405020304" pitchFamily="18" charset="0"/>
            </a:endParaRP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6895489" y="3046699"/>
            <a:ext cx="30319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latin typeface="Times New Roman" panose="02020603050405020304" pitchFamily="18" charset="0"/>
              </a:rPr>
              <a:t>…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ước</a:t>
            </a:r>
            <a:endParaRPr lang="en-US" altLang="en-US" sz="4000" b="0" dirty="0">
              <a:latin typeface="Times New Roman" panose="02020603050405020304" pitchFamily="18" charset="0"/>
            </a:endParaRP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10545329" y="3671153"/>
            <a:ext cx="15901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latin typeface="Times New Roman" panose="02020603050405020304" pitchFamily="18" charset="0"/>
              </a:rPr>
              <a:t>…o</a:t>
            </a: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4606702" y="4269338"/>
            <a:ext cx="2019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latin typeface="Times New Roman" panose="02020603050405020304" pitchFamily="18" charset="0"/>
              </a:rPr>
              <a:t>…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ọng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7047330" y="3664008"/>
            <a:ext cx="15578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latin typeface="Times New Roman" panose="02020603050405020304" pitchFamily="18" charset="0"/>
              </a:rPr>
              <a:t>…í</a:t>
            </a:r>
          </a:p>
        </p:txBody>
      </p:sp>
      <p:sp>
        <p:nvSpPr>
          <p:cNvPr id="13323" name="Text Box 14"/>
          <p:cNvSpPr txBox="1">
            <a:spLocks noChangeArrowheads="1"/>
          </p:cNvSpPr>
          <p:nvPr/>
        </p:nvSpPr>
        <p:spPr bwMode="auto">
          <a:xfrm>
            <a:off x="7255982" y="4856880"/>
            <a:ext cx="23614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latin typeface="Times New Roman" panose="02020603050405020304" pitchFamily="18" charset="0"/>
              </a:rPr>
              <a:t>…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uyền</a:t>
            </a:r>
            <a:endParaRPr lang="en-US" altLang="en-US" sz="4000" b="0" dirty="0">
              <a:latin typeface="Times New Roman" panose="02020603050405020304" pitchFamily="18" charset="0"/>
            </a:endParaRPr>
          </a:p>
        </p:txBody>
      </p:sp>
      <p:sp>
        <p:nvSpPr>
          <p:cNvPr id="13324" name="Text Box 15"/>
          <p:cNvSpPr txBox="1">
            <a:spLocks noChangeArrowheads="1"/>
          </p:cNvSpPr>
          <p:nvPr/>
        </p:nvSpPr>
        <p:spPr bwMode="auto">
          <a:xfrm>
            <a:off x="9480054" y="4295607"/>
            <a:ext cx="19354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latin typeface="Times New Roman" panose="02020603050405020304" pitchFamily="18" charset="0"/>
              </a:rPr>
              <a:t>…í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7287743" y="2421221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tr</a:t>
            </a:r>
            <a:endParaRPr lang="en-US" altLang="en-US" sz="4000" b="0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0498670" y="3671643"/>
            <a:ext cx="14040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</a:t>
            </a:r>
            <a:endParaRPr lang="en-US" altLang="en-US" sz="4000" b="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183936" y="2378099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tr</a:t>
            </a:r>
            <a:endParaRPr lang="en-US" altLang="en-US" sz="4000" b="0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024373" y="3039554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tr</a:t>
            </a:r>
            <a:endParaRPr lang="en-US" altLang="en-US" sz="4000" b="0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729598" y="4253237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tr</a:t>
            </a:r>
            <a:endParaRPr lang="en-US" altLang="en-US" sz="4000" b="0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6842887" y="1820209"/>
            <a:ext cx="12231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</a:t>
            </a:r>
            <a:endParaRPr lang="en-US" altLang="en-US" sz="4000" b="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9723686" y="4856880"/>
            <a:ext cx="16470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</a:t>
            </a:r>
            <a:endParaRPr lang="en-US" altLang="en-US" sz="4000" b="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9586327" y="4280334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tr</a:t>
            </a:r>
            <a:endParaRPr lang="en-US" altLang="en-US" sz="4000" b="0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7170386" y="3647711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tr</a:t>
            </a:r>
            <a:endParaRPr lang="en-US" altLang="en-US" sz="4000" b="0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408488" y="253208"/>
            <a:ext cx="2428875" cy="571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7382353" y="4849735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tr</a:t>
            </a:r>
            <a:endParaRPr lang="en-US" altLang="en-US" sz="4000" b="0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1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09" grpId="0"/>
      <p:bldP spid="8210" grpId="0"/>
      <p:bldP spid="8211" grpId="0"/>
      <p:bldP spid="8213" grpId="0"/>
      <p:bldP spid="8214" grpId="0"/>
      <p:bldP spid="8215" grpId="0"/>
      <p:bldP spid="8218" grpId="0"/>
      <p:bldP spid="8219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398206"/>
            <a:ext cx="1180882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dirty="0">
                <a:latin typeface="Times New Roman" panose="02020603050405020304" pitchFamily="18" charset="0"/>
              </a:rPr>
              <a:t>2.b.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4000" dirty="0">
                <a:latin typeface="Times New Roman" panose="02020603050405020304" pitchFamily="18" charset="0"/>
              </a:rPr>
              <a:t> in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đậm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dấu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4000" dirty="0">
                <a:latin typeface="Times New Roman" panose="02020603050405020304" pitchFamily="18" charset="0"/>
              </a:rPr>
              <a:t> hay </a:t>
            </a:r>
            <a:r>
              <a:rPr lang="en-US" altLang="en-US" sz="4000" dirty="0" err="1">
                <a:latin typeface="Times New Roman" panose="02020603050405020304" pitchFamily="18" charset="0"/>
              </a:rPr>
              <a:t>dấu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ngã</a:t>
            </a:r>
            <a:r>
              <a:rPr lang="en-US" altLang="en-US" sz="4000" dirty="0">
                <a:latin typeface="Times New Roman" panose="02020603050405020304" pitchFamily="18" charset="0"/>
              </a:rPr>
              <a:t>?</a:t>
            </a:r>
          </a:p>
          <a:p>
            <a:pPr algn="just" eaLnBrk="1" hangingPunct="1"/>
            <a:r>
              <a:rPr lang="en-US" altLang="en-US" sz="4000" b="0" dirty="0">
                <a:latin typeface="Times New Roman" panose="02020603050405020304" pitchFamily="18" charset="0"/>
              </a:rPr>
              <a:t>	</a:t>
            </a:r>
          </a:p>
          <a:p>
            <a:pPr algn="just" eaLnBrk="1" hangingPunct="1"/>
            <a:r>
              <a:rPr lang="en-US" altLang="en-US" sz="4000" b="0" dirty="0">
                <a:latin typeface="Times New Roman" panose="02020603050405020304" pitchFamily="18" charset="0"/>
              </a:rPr>
              <a:t>	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Lê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Quý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Đôn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vào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Lê</a:t>
            </a:r>
            <a:r>
              <a:rPr lang="en-US" altLang="en-US" sz="4000" b="0" dirty="0">
                <a:latin typeface="Times New Roman" panose="02020603050405020304" pitchFamily="18" charset="0"/>
              </a:rPr>
              <a:t>.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Từ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nho</a:t>
            </a:r>
            <a:r>
              <a:rPr lang="en-US" altLang="en-US" sz="4000" b="0" dirty="0">
                <a:latin typeface="Times New Roman" panose="02020603050405020304" pitchFamily="18" charset="0"/>
              </a:rPr>
              <a:t>,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0" dirty="0">
                <a:latin typeface="Times New Roman" panose="02020603050405020304" pitchFamily="18" charset="0"/>
              </a:rPr>
              <a:t>  </a:t>
            </a:r>
            <a:r>
              <a:rPr lang="en-US" altLang="en-US" sz="4000" b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đa</a:t>
            </a:r>
            <a:r>
              <a:rPr lang="en-US" altLang="en-US" sz="4000" b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nôi</a:t>
            </a:r>
            <a:r>
              <a:rPr lang="en-US" altLang="en-US" sz="4000" b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4000" b="0" dirty="0">
                <a:latin typeface="Times New Roman" panose="02020603050405020304" pitchFamily="18" charset="0"/>
              </a:rPr>
              <a:t> minh.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Năm</a:t>
            </a:r>
            <a:r>
              <a:rPr lang="en-US" altLang="en-US" sz="4000" b="0" dirty="0">
                <a:latin typeface="Times New Roman" panose="02020603050405020304" pitchFamily="18" charset="0"/>
              </a:rPr>
              <a:t> 26 </a:t>
            </a:r>
            <a:r>
              <a:rPr lang="en-US" altLang="en-US" sz="4000" b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tuôi</a:t>
            </a:r>
            <a:r>
              <a:rPr lang="en-US" altLang="en-US" sz="4000" b="0" dirty="0">
                <a:solidFill>
                  <a:srgbClr val="FFC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tiến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si</a:t>
            </a:r>
            <a:r>
              <a:rPr lang="en-US" altLang="en-US" sz="4000" b="0" dirty="0">
                <a:latin typeface="Times New Roman" panose="02020603050405020304" pitchFamily="18" charset="0"/>
              </a:rPr>
              <a:t>.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4000" b="0" dirty="0">
                <a:latin typeface="Times New Roman" panose="02020603050405020304" pitchFamily="18" charset="0"/>
              </a:rPr>
              <a:t>, </a:t>
            </a:r>
            <a:r>
              <a:rPr lang="en-US" altLang="en-US" sz="4000" b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hiêu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rộng</a:t>
            </a:r>
            <a:r>
              <a:rPr lang="en-US" altLang="en-US" sz="4000" b="0" dirty="0">
                <a:latin typeface="Times New Roman" panose="02020603050405020304" pitchFamily="18" charset="0"/>
              </a:rPr>
              <a:t>,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làm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cần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mân</a:t>
            </a:r>
            <a:r>
              <a:rPr lang="en-US" altLang="en-US" sz="4000" b="0" dirty="0">
                <a:latin typeface="Times New Roman" panose="02020603050405020304" pitchFamily="18" charset="0"/>
              </a:rPr>
              <a:t>.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Nhờ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vậy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cuốn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sách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nghiên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cứu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về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lịch</a:t>
            </a:r>
            <a:r>
              <a:rPr lang="en-US" altLang="en-US" sz="4000" b="0" dirty="0">
                <a:latin typeface="Times New Roman" panose="02020603050405020304" pitchFamily="18" charset="0"/>
              </a:rPr>
              <a:t>   </a:t>
            </a:r>
            <a:r>
              <a:rPr lang="en-US" altLang="en-US" sz="4000" b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sư</a:t>
            </a:r>
            <a:r>
              <a:rPr lang="en-US" altLang="en-US" sz="4000" b="0" dirty="0">
                <a:latin typeface="Times New Roman" panose="02020603050405020304" pitchFamily="18" charset="0"/>
              </a:rPr>
              <a:t>,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địa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lý</a:t>
            </a:r>
            <a:r>
              <a:rPr lang="en-US" altLang="en-US" sz="4000" b="0" dirty="0">
                <a:latin typeface="Times New Roman" panose="02020603050405020304" pitchFamily="18" charset="0"/>
              </a:rPr>
              <a:t>,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văn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4000" b="0" dirty="0">
                <a:latin typeface="Times New Roman" panose="02020603050405020304" pitchFamily="18" charset="0"/>
              </a:rPr>
              <a:t>….,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sáng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tác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>
                <a:solidFill>
                  <a:srgbClr val="FFC000"/>
                </a:solidFill>
                <a:latin typeface="Times New Roman" panose="02020603050405020304" pitchFamily="18" charset="0"/>
              </a:rPr>
              <a:t>ca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thơ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lân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văn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xuôi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coi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là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nhà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bác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cua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4000" b="0" dirty="0">
                <a:latin typeface="Times New Roman" panose="02020603050405020304" pitchFamily="18" charset="0"/>
              </a:rPr>
              <a:t> ta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xưa</a:t>
            </a:r>
            <a:r>
              <a:rPr lang="en-US" altLang="en-US" sz="4000" b="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8130002" y="1775791"/>
            <a:ext cx="828468" cy="47335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nhỏ</a:t>
            </a:r>
            <a:endParaRPr lang="en-US" altLang="en-US" sz="40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967262" y="2937429"/>
            <a:ext cx="1015930" cy="5048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mẫn</a:t>
            </a:r>
            <a:endParaRPr lang="en-US" altLang="en-US" sz="40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416654" y="2937429"/>
            <a:ext cx="1078895" cy="50403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hiểu</a:t>
            </a:r>
            <a:endParaRPr lang="en-US" altLang="en-US" sz="40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9199298" y="2294561"/>
            <a:ext cx="436118" cy="5024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sĩ</a:t>
            </a:r>
            <a:endParaRPr lang="en-US" altLang="en-US" sz="44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7657271" y="2385391"/>
            <a:ext cx="651842" cy="5024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đỗ</a:t>
            </a:r>
            <a:endParaRPr lang="en-US" altLang="en-US" sz="40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10227830" y="1775791"/>
            <a:ext cx="647700" cy="49226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đã</a:t>
            </a:r>
            <a:endParaRPr lang="en-US" altLang="en-US" sz="40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1035468" y="1756878"/>
            <a:ext cx="647700" cy="49226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nổi</a:t>
            </a:r>
            <a:endParaRPr lang="en-US" altLang="en-US" sz="40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10071652" y="3608032"/>
            <a:ext cx="748592" cy="48020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sử</a:t>
            </a:r>
            <a:endParaRPr lang="en-US" altLang="en-US" sz="40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4918213" y="4861744"/>
            <a:ext cx="745987" cy="37483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của</a:t>
            </a:r>
            <a:endParaRPr lang="en-US" altLang="en-US" sz="40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6319561" y="4182822"/>
            <a:ext cx="796855" cy="5048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lẫn</a:t>
            </a:r>
            <a:endParaRPr lang="en-US" altLang="en-US" sz="40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4909102" y="4121315"/>
            <a:ext cx="656811" cy="56327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cả</a:t>
            </a:r>
            <a:endParaRPr lang="en-US" altLang="en-US" sz="44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5664200" y="2385391"/>
            <a:ext cx="884827" cy="5024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tuổi</a:t>
            </a:r>
            <a:endParaRPr lang="en-US" altLang="en-US" sz="40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7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8449" grpId="0" animBg="1"/>
      <p:bldP spid="18450" grpId="0" animBg="1"/>
      <p:bldP spid="184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20217936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25440"/>
            <a:ext cx="77152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4095750" y="5143501"/>
            <a:ext cx="3816350" cy="792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dirty="0" err="1">
                <a:solidFill>
                  <a:srgbClr val="990000"/>
                </a:solidFill>
                <a:latin typeface="Times New Roman" pitchFamily="18" charset="0"/>
              </a:rPr>
              <a:t>Lê</a:t>
            </a:r>
            <a:r>
              <a:rPr lang="en-US" sz="40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itchFamily="18" charset="0"/>
              </a:rPr>
              <a:t>Quý</a:t>
            </a:r>
            <a:r>
              <a:rPr lang="en-US" sz="40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itchFamily="18" charset="0"/>
              </a:rPr>
              <a:t>Đôn</a:t>
            </a:r>
            <a:endParaRPr lang="en-US" sz="4000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4738689" y="6000750"/>
            <a:ext cx="2808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(1726 – 1784</a:t>
            </a:r>
            <a:r>
              <a:rPr lang="en-US" altLang="en-US" sz="3600" dirty="0"/>
              <a:t>)</a:t>
            </a: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15366" name="Picture 6" descr="GRANS0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7" descr="GRANS0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5369" name="Picture 9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0" name="Picture 10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2" name="Picture 12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83473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 bong tul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4069723" y="3429000"/>
            <a:ext cx="7741877" cy="325728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157" y="5782614"/>
            <a:ext cx="2862843" cy="10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1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95563" y="1428751"/>
            <a:ext cx="7478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Câu 1: Từ nào dưới đây viết đúng chính tả: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667126" y="2500314"/>
            <a:ext cx="3370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200" b="0">
                <a:solidFill>
                  <a:srgbClr val="990000"/>
                </a:solidFill>
              </a:rPr>
              <a:t>a. Sáng xuốt.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95688" y="3571875"/>
            <a:ext cx="2462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0">
                <a:solidFill>
                  <a:srgbClr val="990000"/>
                </a:solidFill>
              </a:rPr>
              <a:t>b. Xáng suốt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667125" y="4500564"/>
            <a:ext cx="2439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0">
                <a:solidFill>
                  <a:srgbClr val="990000"/>
                </a:solidFill>
              </a:rPr>
              <a:t>c. Sáng suốt</a:t>
            </a: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2381250" y="428625"/>
            <a:ext cx="2000250" cy="5715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altLang="en-US"/>
              <a:t>:</a:t>
            </a:r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567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39716" y="2199482"/>
            <a:ext cx="47014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0" dirty="0">
                <a:solidFill>
                  <a:srgbClr val="990000"/>
                </a:solidFill>
              </a:rPr>
              <a:t>b. </a:t>
            </a:r>
            <a:r>
              <a:rPr lang="en-US" altLang="en-US" sz="3600" b="0" dirty="0" err="1">
                <a:solidFill>
                  <a:srgbClr val="990000"/>
                </a:solidFill>
              </a:rPr>
              <a:t>Nguyễn</a:t>
            </a:r>
            <a:r>
              <a:rPr lang="en-US" altLang="en-US" sz="3600" b="0" dirty="0">
                <a:solidFill>
                  <a:srgbClr val="990000"/>
                </a:solidFill>
              </a:rPr>
              <a:t> </a:t>
            </a:r>
            <a:r>
              <a:rPr lang="en-US" altLang="en-US" sz="3600" b="0" dirty="0" err="1">
                <a:solidFill>
                  <a:srgbClr val="990000"/>
                </a:solidFill>
              </a:rPr>
              <a:t>văn</a:t>
            </a:r>
            <a:r>
              <a:rPr lang="en-US" altLang="en-US" sz="3600" b="0" dirty="0">
                <a:solidFill>
                  <a:srgbClr val="990000"/>
                </a:solidFill>
              </a:rPr>
              <a:t> </a:t>
            </a:r>
            <a:r>
              <a:rPr lang="en-US" altLang="en-US" sz="3600" b="0" dirty="0" err="1">
                <a:solidFill>
                  <a:srgbClr val="990000"/>
                </a:solidFill>
              </a:rPr>
              <a:t>Trỗi</a:t>
            </a:r>
            <a:endParaRPr lang="en-US" altLang="en-US" sz="3600" b="0" dirty="0">
              <a:solidFill>
                <a:srgbClr val="990000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139716" y="3063875"/>
            <a:ext cx="43922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0" dirty="0">
                <a:solidFill>
                  <a:srgbClr val="990000"/>
                </a:solidFill>
              </a:rPr>
              <a:t>c. </a:t>
            </a:r>
            <a:r>
              <a:rPr lang="en-US" altLang="en-US" sz="3600" b="0" dirty="0" err="1">
                <a:solidFill>
                  <a:srgbClr val="990000"/>
                </a:solidFill>
              </a:rPr>
              <a:t>Trần</a:t>
            </a:r>
            <a:r>
              <a:rPr lang="en-US" altLang="en-US" sz="3600" b="0" dirty="0">
                <a:solidFill>
                  <a:srgbClr val="990000"/>
                </a:solidFill>
              </a:rPr>
              <a:t> </a:t>
            </a:r>
            <a:r>
              <a:rPr lang="en-US" altLang="en-US" sz="3600" b="0" dirty="0" err="1">
                <a:solidFill>
                  <a:srgbClr val="990000"/>
                </a:solidFill>
              </a:rPr>
              <a:t>bình</a:t>
            </a:r>
            <a:r>
              <a:rPr lang="en-US" altLang="en-US" sz="3600" b="0" dirty="0">
                <a:solidFill>
                  <a:srgbClr val="990000"/>
                </a:solidFill>
              </a:rPr>
              <a:t> </a:t>
            </a:r>
            <a:r>
              <a:rPr lang="en-US" altLang="en-US" sz="3600" b="0" dirty="0" err="1">
                <a:solidFill>
                  <a:srgbClr val="990000"/>
                </a:solidFill>
              </a:rPr>
              <a:t>trọng</a:t>
            </a:r>
            <a:endParaRPr lang="en-US" altLang="en-US" sz="3600" b="0" dirty="0">
              <a:solidFill>
                <a:srgbClr val="990000"/>
              </a:solidFill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139716" y="1335089"/>
            <a:ext cx="37865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3600" b="0" dirty="0">
                <a:solidFill>
                  <a:srgbClr val="990000"/>
                </a:solidFill>
              </a:rPr>
              <a:t>a. </a:t>
            </a:r>
            <a:r>
              <a:rPr lang="en-US" altLang="en-US" sz="3600" b="0" dirty="0" err="1">
                <a:solidFill>
                  <a:srgbClr val="990000"/>
                </a:solidFill>
              </a:rPr>
              <a:t>Hồ</a:t>
            </a:r>
            <a:r>
              <a:rPr lang="en-US" altLang="en-US" sz="3600" b="0" dirty="0">
                <a:solidFill>
                  <a:srgbClr val="990000"/>
                </a:solidFill>
              </a:rPr>
              <a:t> </a:t>
            </a:r>
            <a:r>
              <a:rPr lang="en-US" altLang="en-US" sz="3600" b="0" dirty="0" err="1">
                <a:solidFill>
                  <a:srgbClr val="990000"/>
                </a:solidFill>
              </a:rPr>
              <a:t>Chí</a:t>
            </a:r>
            <a:r>
              <a:rPr lang="en-US" altLang="en-US" sz="3600" b="0" dirty="0">
                <a:solidFill>
                  <a:srgbClr val="990000"/>
                </a:solidFill>
              </a:rPr>
              <a:t> Minh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808383" y="476251"/>
            <a:ext cx="89245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Câu 2: </a:t>
            </a:r>
            <a:r>
              <a:rPr lang="en-US" alt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Từ nào dưới đây viết đúng chính tả:</a:t>
            </a:r>
          </a:p>
        </p:txBody>
      </p:sp>
    </p:spTree>
    <p:extLst>
      <p:ext uri="{BB962C8B-B14F-4D97-AF65-F5344CB8AC3E}">
        <p14:creationId xmlns:p14="http://schemas.microsoft.com/office/powerpoint/2010/main" val="361297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leconghanh-ngheth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1" y="1609985"/>
            <a:ext cx="6539726" cy="429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318401" y="6065837"/>
            <a:ext cx="3816350" cy="7921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4000" b="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4000" b="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Khái</a:t>
            </a:r>
            <a:endParaRPr lang="en-US" altLang="en-US" sz="40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5125" name="Picture 6" descr="GRANS0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7" descr="GRANS0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5128" name="Picture 9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" name="Picture 10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" name="Picture 11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1" name="Picture 12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9260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3124200" y="38101"/>
            <a:ext cx="640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vi-VN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1524000" y="4572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</a:t>
            </a:r>
            <a:r>
              <a:rPr lang="vi-VN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viết)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524000" y="990601"/>
            <a:ext cx="960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TỔ NGHỀ THÊU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FFBBAC47-6C47-4F83-8119-EB6A38182BE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12141443"/>
                  </p:ext>
                </p:extLst>
              </p:nvPr>
            </p:nvGraphicFramePr>
            <p:xfrm>
              <a:off x="2163337" y="1651001"/>
              <a:ext cx="7738945" cy="5017428"/>
            </p:xfrm>
            <a:graphic>
              <a:graphicData uri="http://schemas.microsoft.com/office/powerpoint/2016/slidezoom">
                <pslz:sldZm>
                  <pslz:sldZmObj sldId="260" cId="1392604186">
                    <pslz:zmPr id="{8EFF387E-2C77-4275-877F-9EA395CA92E4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738945" cy="501742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Slide Zoom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FFBBAC47-6C47-4F83-8119-EB6A38182B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3337" y="1651001"/>
                <a:ext cx="7738945" cy="501742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75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53792" y="428626"/>
            <a:ext cx="10985678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n-US" altLang="en-US" sz="4400" dirty="0">
              <a:latin typeface="HP001 4 hàng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latin typeface="HP001 4 hàng" pitchFamily="34" charset="0"/>
              </a:rPr>
              <a:t>	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172" name="WordArt 3"/>
          <p:cNvSpPr>
            <a:spLocks noChangeArrowheads="1" noChangeShapeType="1" noTextEdit="1"/>
          </p:cNvSpPr>
          <p:nvPr/>
        </p:nvSpPr>
        <p:spPr bwMode="auto">
          <a:xfrm>
            <a:off x="3952876" y="571501"/>
            <a:ext cx="417671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tổ nghề thêu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14291" y="4634338"/>
            <a:ext cx="842962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CA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CA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CA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CA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CA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CA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CA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CA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29104" y="1358534"/>
            <a:ext cx="35013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1737" y="1904993"/>
            <a:ext cx="16851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93567" y="1904993"/>
            <a:ext cx="153692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7578" y="2478628"/>
            <a:ext cx="218599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0492" y="2943466"/>
            <a:ext cx="205086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3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090309101947-752-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549275"/>
            <a:ext cx="8072438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4367213" y="5589588"/>
            <a:ext cx="3816350" cy="7921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>
                <a:solidFill>
                  <a:srgbClr val="990000"/>
                </a:solidFill>
                <a:latin typeface="Times New Roman" panose="02020603050405020304" pitchFamily="18" charset="0"/>
              </a:rPr>
              <a:t>Vỏ trứng</a:t>
            </a:r>
          </a:p>
        </p:txBody>
      </p:sp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8197" name="Picture 6" descr="GRANS0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7" descr="GRANS0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99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200" name="Picture 9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1" name="Picture 10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2" name="Picture 11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3" name="Picture 12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23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4024313" y="5715001"/>
            <a:ext cx="3816350" cy="792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rgbClr val="990000"/>
                </a:solidFill>
                <a:latin typeface="Times New Roman" pitchFamily="18" charset="0"/>
              </a:rPr>
              <a:t>Con </a:t>
            </a:r>
            <a:r>
              <a:rPr lang="en-US" sz="4000" dirty="0" err="1">
                <a:solidFill>
                  <a:srgbClr val="990000"/>
                </a:solidFill>
                <a:latin typeface="Times New Roman" pitchFamily="18" charset="0"/>
              </a:rPr>
              <a:t>đom</a:t>
            </a:r>
            <a:r>
              <a:rPr lang="en-US" sz="40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itchFamily="18" charset="0"/>
              </a:rPr>
              <a:t>đóm</a:t>
            </a:r>
            <a:endParaRPr lang="en-US" sz="4000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6035" y="357188"/>
            <a:ext cx="960782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341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b504282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4289607" y="6065838"/>
            <a:ext cx="3816350" cy="7921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>
                <a:solidFill>
                  <a:srgbClr val="990000"/>
                </a:solidFill>
                <a:latin typeface="Times New Roman" panose="02020603050405020304" pitchFamily="18" charset="0"/>
              </a:rPr>
              <a:t>Vó tôm</a:t>
            </a:r>
          </a:p>
        </p:txBody>
      </p:sp>
    </p:spTree>
    <p:extLst>
      <p:ext uri="{BB962C8B-B14F-4D97-AF65-F5344CB8AC3E}">
        <p14:creationId xmlns:p14="http://schemas.microsoft.com/office/powerpoint/2010/main" val="39402593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243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HP001 4 hàng</vt:lpstr>
      <vt:lpstr>Impact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14</cp:revision>
  <dcterms:created xsi:type="dcterms:W3CDTF">2022-01-27T02:15:23Z</dcterms:created>
  <dcterms:modified xsi:type="dcterms:W3CDTF">2022-01-28T04:02:41Z</dcterms:modified>
</cp:coreProperties>
</file>