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9" r:id="rId2"/>
    <p:sldId id="275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71" r:id="rId11"/>
    <p:sldId id="272" r:id="rId12"/>
    <p:sldId id="273" r:id="rId13"/>
    <p:sldId id="274" r:id="rId14"/>
    <p:sldId id="265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62321-A26E-4E1E-A0B0-F77846302C48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9989C-187E-4F10-8B01-D39AC9855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6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8624B73-1B45-4AD4-8610-D16E364524A8}" type="slidenum">
              <a:rPr lang="en-US" altLang="en-US" sz="1200" b="0"/>
              <a:pPr eaLnBrk="1" hangingPunct="1"/>
              <a:t>8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461171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2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6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77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9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2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6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6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52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7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E0729-2CEB-4ECF-843F-387220C1E057}" type="datetimeFigureOut">
              <a:rPr lang="en-US" smtClean="0"/>
              <a:t>23/1/2022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8EBDE-7BAD-4963-9F31-CF75D984D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5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klm,jknmu\b&#243;mave.mp3" TargetMode="Externa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085850"/>
            <a:ext cx="5829300" cy="430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3409950" y="1200150"/>
            <a:ext cx="6115050" cy="484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TOÁN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</a:t>
            </a:r>
            <a:r>
              <a:rPr lang="en-US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PHÉP CỘNG CÁC SỐ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TRONG PHẠM VI 10000. LUYỆN TẬP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392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76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72833844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7"/>
          <p:cNvSpPr txBox="1">
            <a:spLocks noChangeArrowheads="1"/>
          </p:cNvSpPr>
          <p:nvPr/>
        </p:nvSpPr>
        <p:spPr bwMode="auto">
          <a:xfrm>
            <a:off x="2819400" y="7391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099" name="Rectangle 31"/>
          <p:cNvSpPr>
            <a:spLocks noChangeArrowheads="1"/>
          </p:cNvSpPr>
          <p:nvPr/>
        </p:nvSpPr>
        <p:spPr bwMode="auto">
          <a:xfrm>
            <a:off x="2895600" y="7315200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0" name="Text Box 32"/>
          <p:cNvSpPr txBox="1">
            <a:spLocks noChangeArrowheads="1"/>
          </p:cNvSpPr>
          <p:nvPr/>
        </p:nvSpPr>
        <p:spPr bwMode="auto">
          <a:xfrm>
            <a:off x="3352800" y="716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1" name="Text Box 35"/>
          <p:cNvSpPr txBox="1">
            <a:spLocks noChangeArrowheads="1"/>
          </p:cNvSpPr>
          <p:nvPr/>
        </p:nvSpPr>
        <p:spPr bwMode="auto">
          <a:xfrm>
            <a:off x="3048000" y="7162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2" name="Text Box 44"/>
          <p:cNvSpPr txBox="1">
            <a:spLocks noChangeArrowheads="1"/>
          </p:cNvSpPr>
          <p:nvPr/>
        </p:nvSpPr>
        <p:spPr bwMode="auto">
          <a:xfrm>
            <a:off x="3581400" y="7543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3" name="Text Box 47"/>
          <p:cNvSpPr txBox="1">
            <a:spLocks noChangeArrowheads="1"/>
          </p:cNvSpPr>
          <p:nvPr/>
        </p:nvSpPr>
        <p:spPr bwMode="auto">
          <a:xfrm>
            <a:off x="4038600" y="73914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4" name="Text Box 55"/>
          <p:cNvSpPr txBox="1">
            <a:spLocks noChangeArrowheads="1"/>
          </p:cNvSpPr>
          <p:nvPr/>
        </p:nvSpPr>
        <p:spPr bwMode="auto">
          <a:xfrm>
            <a:off x="2743200" y="6096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5" name="Text Box 62"/>
          <p:cNvSpPr txBox="1">
            <a:spLocks noChangeArrowheads="1"/>
          </p:cNvSpPr>
          <p:nvPr/>
        </p:nvSpPr>
        <p:spPr bwMode="auto">
          <a:xfrm>
            <a:off x="3200400" y="76962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6" name="Text Box 65"/>
          <p:cNvSpPr txBox="1">
            <a:spLocks noChangeArrowheads="1"/>
          </p:cNvSpPr>
          <p:nvPr/>
        </p:nvSpPr>
        <p:spPr bwMode="auto">
          <a:xfrm>
            <a:off x="3276600" y="7391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7" name="Text Box 69"/>
          <p:cNvSpPr txBox="1">
            <a:spLocks noChangeArrowheads="1"/>
          </p:cNvSpPr>
          <p:nvPr/>
        </p:nvSpPr>
        <p:spPr bwMode="auto">
          <a:xfrm>
            <a:off x="3505200" y="73152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8" name="Text Box 73"/>
          <p:cNvSpPr txBox="1">
            <a:spLocks noChangeArrowheads="1"/>
          </p:cNvSpPr>
          <p:nvPr/>
        </p:nvSpPr>
        <p:spPr bwMode="auto">
          <a:xfrm>
            <a:off x="3048000" y="76200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09" name="Text Box 78"/>
          <p:cNvSpPr txBox="1">
            <a:spLocks noChangeArrowheads="1"/>
          </p:cNvSpPr>
          <p:nvPr/>
        </p:nvSpPr>
        <p:spPr bwMode="auto">
          <a:xfrm>
            <a:off x="2590800" y="70866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>
              <a:latin typeface="Calibri" panose="020F0502020204030204" pitchFamily="34" charset="0"/>
            </a:endParaRPr>
          </a:p>
        </p:txBody>
      </p:sp>
      <p:sp>
        <p:nvSpPr>
          <p:cNvPr id="4111" name="Text Box 20"/>
          <p:cNvSpPr txBox="1">
            <a:spLocks noChangeArrowheads="1"/>
          </p:cNvSpPr>
          <p:nvPr/>
        </p:nvSpPr>
        <p:spPr bwMode="auto">
          <a:xfrm>
            <a:off x="1639910" y="609601"/>
            <a:ext cx="9144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Luyện</a:t>
            </a:r>
            <a:r>
              <a:rPr lang="en-US" altLang="vi-VN" sz="40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tập</a:t>
            </a:r>
            <a:endParaRPr lang="en-US" altLang="vi-VN" sz="40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rgbClr val="002060"/>
                </a:solidFill>
                <a:latin typeface="Calibri" panose="020F0502020204030204" pitchFamily="34" charset="0"/>
              </a:rPr>
              <a:t>(</a:t>
            </a:r>
            <a:r>
              <a:rPr lang="en-US" altLang="vi-VN" sz="40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tr</a:t>
            </a:r>
            <a:r>
              <a:rPr lang="en-US" altLang="vi-VN" sz="4000" b="1" dirty="0">
                <a:solidFill>
                  <a:srgbClr val="002060"/>
                </a:solidFill>
                <a:latin typeface="Calibri" panose="020F0502020204030204" pitchFamily="34" charset="0"/>
              </a:rPr>
              <a:t> 103)</a:t>
            </a:r>
          </a:p>
        </p:txBody>
      </p:sp>
    </p:spTree>
    <p:extLst>
      <p:ext uri="{BB962C8B-B14F-4D97-AF65-F5344CB8AC3E}">
        <p14:creationId xmlns:p14="http://schemas.microsoft.com/office/powerpoint/2010/main" val="164554756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1981200" y="304800"/>
            <a:ext cx="762000" cy="7620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/>
              <a:t>1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971800" y="457201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nhẩm  (theo mẫu):</a:t>
            </a:r>
          </a:p>
        </p:txBody>
      </p:sp>
      <p:sp>
        <p:nvSpPr>
          <p:cNvPr id="5124" name="Text Box 37"/>
          <p:cNvSpPr txBox="1">
            <a:spLocks noChangeArrowheads="1"/>
          </p:cNvSpPr>
          <p:nvPr/>
        </p:nvSpPr>
        <p:spPr bwMode="auto">
          <a:xfrm>
            <a:off x="3886200" y="1143000"/>
            <a:ext cx="563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0000CC"/>
                </a:solidFill>
                <a:latin typeface=".VnArial Narrow" panose="020B7200000000000000" pitchFamily="34" charset="0"/>
              </a:rPr>
              <a:t>4000 + 3000 = ?</a:t>
            </a:r>
          </a:p>
        </p:txBody>
      </p:sp>
      <p:sp>
        <p:nvSpPr>
          <p:cNvPr id="27" name="Text Box 37"/>
          <p:cNvSpPr txBox="1">
            <a:spLocks noChangeArrowheads="1"/>
          </p:cNvSpPr>
          <p:nvPr/>
        </p:nvSpPr>
        <p:spPr bwMode="auto">
          <a:xfrm>
            <a:off x="2209800" y="1752600"/>
            <a:ext cx="731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Nhẩm: 4 nghìn + 3 nghìn = 7 nghìn</a:t>
            </a:r>
          </a:p>
        </p:txBody>
      </p:sp>
      <p:sp>
        <p:nvSpPr>
          <p:cNvPr id="31" name="Text Box 37"/>
          <p:cNvSpPr txBox="1">
            <a:spLocks noChangeArrowheads="1"/>
          </p:cNvSpPr>
          <p:nvPr/>
        </p:nvSpPr>
        <p:spPr bwMode="auto">
          <a:xfrm>
            <a:off x="2209800" y="2438400"/>
            <a:ext cx="731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Vậy:      4000 + 3000 = 7000</a:t>
            </a:r>
          </a:p>
        </p:txBody>
      </p:sp>
      <p:sp>
        <p:nvSpPr>
          <p:cNvPr id="33" name="Text Box 37"/>
          <p:cNvSpPr txBox="1">
            <a:spLocks noChangeArrowheads="1"/>
          </p:cNvSpPr>
          <p:nvPr/>
        </p:nvSpPr>
        <p:spPr bwMode="auto">
          <a:xfrm>
            <a:off x="2286000" y="3429000"/>
            <a:ext cx="5638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5000 + 1000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6000 + 2000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4000 + 5000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8000 + 2000 =</a:t>
            </a:r>
          </a:p>
        </p:txBody>
      </p: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4572000" y="3429000"/>
            <a:ext cx="2590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</p:txBody>
      </p:sp>
    </p:spTree>
    <p:extLst>
      <p:ext uri="{BB962C8B-B14F-4D97-AF65-F5344CB8AC3E}">
        <p14:creationId xmlns:p14="http://schemas.microsoft.com/office/powerpoint/2010/main" val="20726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3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1981200" y="304800"/>
            <a:ext cx="762000" cy="7620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/>
              <a:t>2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971800" y="457201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nhẩm  (theo mẫu):</a:t>
            </a:r>
          </a:p>
        </p:txBody>
      </p:sp>
      <p:sp>
        <p:nvSpPr>
          <p:cNvPr id="27" name="Text Box 37"/>
          <p:cNvSpPr txBox="1">
            <a:spLocks noChangeArrowheads="1"/>
          </p:cNvSpPr>
          <p:nvPr/>
        </p:nvSpPr>
        <p:spPr bwMode="auto">
          <a:xfrm>
            <a:off x="2209800" y="1397000"/>
            <a:ext cx="731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Mẫu: 6000 + 500 =</a:t>
            </a: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5638800" y="1374775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6500</a:t>
            </a:r>
          </a:p>
        </p:txBody>
      </p:sp>
      <p:sp>
        <p:nvSpPr>
          <p:cNvPr id="10" name="Text Box 37"/>
          <p:cNvSpPr txBox="1">
            <a:spLocks noChangeArrowheads="1"/>
          </p:cNvSpPr>
          <p:nvPr/>
        </p:nvSpPr>
        <p:spPr bwMode="auto">
          <a:xfrm>
            <a:off x="6435144" y="2714626"/>
            <a:ext cx="5638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300 + 4000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600 + 5000 =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7000 + 800 =</a:t>
            </a: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8915400" y="2714626"/>
            <a:ext cx="2590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7800</a:t>
            </a:r>
          </a:p>
        </p:txBody>
      </p:sp>
    </p:spTree>
    <p:extLst>
      <p:ext uri="{BB962C8B-B14F-4D97-AF65-F5344CB8AC3E}">
        <p14:creationId xmlns:p14="http://schemas.microsoft.com/office/powerpoint/2010/main" val="87085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1981200" y="304800"/>
            <a:ext cx="762000" cy="7620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/>
              <a:t>3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971800" y="457201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00CC"/>
                </a:solidFill>
                <a:latin typeface=".VnArial Narrow" panose="020B7200000000000000" pitchFamily="34" charset="0"/>
              </a:rPr>
              <a:t>§Æt tÝnh råi tÝnh:</a:t>
            </a: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3276600" y="46482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4827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2971800" y="4800600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+</a:t>
            </a: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3276600" y="51816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2634</a:t>
            </a: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7620000" y="46482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   805</a:t>
            </a: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7543800" y="4678364"/>
            <a:ext cx="38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+</a:t>
            </a:r>
          </a:p>
        </p:txBody>
      </p: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7696200" y="51816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6475</a:t>
            </a:r>
          </a:p>
        </p:txBody>
      </p:sp>
      <p:sp>
        <p:nvSpPr>
          <p:cNvPr id="7186" name="Text Box 37"/>
          <p:cNvSpPr txBox="1">
            <a:spLocks noChangeArrowheads="1"/>
          </p:cNvSpPr>
          <p:nvPr/>
        </p:nvSpPr>
        <p:spPr bwMode="auto">
          <a:xfrm>
            <a:off x="2057400" y="2019300"/>
            <a:ext cx="731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.VnArial Narrow" panose="020B7200000000000000" pitchFamily="34" charset="0"/>
              </a:rPr>
              <a:t>b. 4827 + 2634                             805 + 6475</a:t>
            </a:r>
          </a:p>
        </p:txBody>
      </p:sp>
      <p:sp>
        <p:nvSpPr>
          <p:cNvPr id="42" name="Line 19"/>
          <p:cNvSpPr>
            <a:spLocks noChangeShapeType="1"/>
          </p:cNvSpPr>
          <p:nvPr/>
        </p:nvSpPr>
        <p:spPr bwMode="auto">
          <a:xfrm>
            <a:off x="3200400" y="5715000"/>
            <a:ext cx="10668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9"/>
          <p:cNvSpPr>
            <a:spLocks noChangeShapeType="1"/>
          </p:cNvSpPr>
          <p:nvPr/>
        </p:nvSpPr>
        <p:spPr bwMode="auto">
          <a:xfrm>
            <a:off x="7620000" y="5715000"/>
            <a:ext cx="10668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7696200" y="57150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7280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3276600" y="57150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.VnArial Narrow" panose="020B7200000000000000" pitchFamily="34" charset="0"/>
              </a:rPr>
              <a:t>7461</a:t>
            </a:r>
          </a:p>
        </p:txBody>
      </p:sp>
    </p:spTree>
    <p:extLst>
      <p:ext uri="{BB962C8B-B14F-4D97-AF65-F5344CB8AC3E}">
        <p14:creationId xmlns:p14="http://schemas.microsoft.com/office/powerpoint/2010/main" val="390129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29" grpId="0"/>
      <p:bldP spid="30" grpId="0"/>
      <p:bldP spid="32" grpId="0"/>
      <p:bldP spid="42" grpId="0" animBg="1"/>
      <p:bldP spid="43" grpId="0" animBg="1"/>
      <p:bldP spid="46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 descr="70%"/>
          <p:cNvSpPr>
            <a:spLocks noChangeArrowheads="1" noChangeShapeType="1" noTextEdit="1"/>
          </p:cNvSpPr>
          <p:nvPr/>
        </p:nvSpPr>
        <p:spPr bwMode="auto">
          <a:xfrm>
            <a:off x="2971800" y="228601"/>
            <a:ext cx="59626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0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cs typeface="Times New Roman" panose="02020603050405020304" pitchFamily="18" charset="0"/>
              </a:rPr>
              <a:t>Trò chơi : Hái hoa</a:t>
            </a:r>
            <a:endParaRPr lang="en-US" sz="60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3366FF"/>
              </a:solidFill>
              <a:cs typeface="Times New Roman" panose="02020603050405020304" pitchFamily="18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981200" y="1219200"/>
            <a:ext cx="3581400" cy="2677656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Kết quả phép tính :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/>
          </a:p>
          <a:p>
            <a:pPr algn="ctr" eaLnBrk="1" hangingPunct="1">
              <a:spcBef>
                <a:spcPct val="50000"/>
              </a:spcBef>
            </a:pPr>
            <a:endParaRPr lang="en-US" altLang="en-US"/>
          </a:p>
          <a:p>
            <a:pPr algn="ctr" eaLnBrk="1" hangingPunct="1">
              <a:spcBef>
                <a:spcPct val="50000"/>
              </a:spcBef>
            </a:pPr>
            <a:endParaRPr lang="en-US" altLang="en-US"/>
          </a:p>
          <a:p>
            <a:pPr algn="ctr" eaLnBrk="1" hangingPunct="1">
              <a:spcBef>
                <a:spcPct val="50000"/>
              </a:spcBef>
            </a:pPr>
            <a:r>
              <a:rPr lang="en-US" altLang="en-US"/>
              <a:t>Đúng hay sai?</a:t>
            </a:r>
            <a:endParaRPr lang="en-US" altLang="en-US" sz="1800"/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6629400" y="1470026"/>
            <a:ext cx="3581400" cy="2492375"/>
          </a:xfrm>
          <a:prstGeom prst="rect">
            <a:avLst/>
          </a:prstGeom>
          <a:solidFill>
            <a:srgbClr val="99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Cách đặt tính của phép tính này đúng hay sai?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7620000" y="2286000"/>
            <a:ext cx="129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456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1346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7391400" y="265112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+</a:t>
            </a:r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7620000" y="3352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Text Box 12"/>
          <p:cNvSpPr txBox="1">
            <a:spLocks noChangeArrowheads="1"/>
          </p:cNvSpPr>
          <p:nvPr/>
        </p:nvSpPr>
        <p:spPr bwMode="auto">
          <a:xfrm>
            <a:off x="7543800" y="3429001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 5906</a:t>
            </a:r>
          </a:p>
        </p:txBody>
      </p:sp>
      <p:pic>
        <p:nvPicPr>
          <p:cNvPr id="44046" name="Picture 14" descr="Kết quả hình ảnh cho hình anh các loài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219200"/>
            <a:ext cx="3886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Text Box 15"/>
          <p:cNvSpPr txBox="1">
            <a:spLocks noChangeArrowheads="1"/>
          </p:cNvSpPr>
          <p:nvPr/>
        </p:nvSpPr>
        <p:spPr bwMode="auto">
          <a:xfrm>
            <a:off x="2057400" y="4419601"/>
            <a:ext cx="3429000" cy="2308225"/>
          </a:xfrm>
          <a:prstGeom prst="rect">
            <a:avLst/>
          </a:prstGeom>
          <a:solidFill>
            <a:srgbClr val="CC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Muốn cộng các số trong phạm vi 10000 ta làm như thế nào?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44048" name="Picture 16" descr="Kết quả hình ảnh cho hình anh hoa hồ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191000"/>
            <a:ext cx="3581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2" name="Text Box 17"/>
          <p:cNvSpPr txBox="1">
            <a:spLocks noChangeArrowheads="1"/>
          </p:cNvSpPr>
          <p:nvPr/>
        </p:nvSpPr>
        <p:spPr bwMode="auto">
          <a:xfrm>
            <a:off x="6629400" y="4575176"/>
            <a:ext cx="3581400" cy="21240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 Khi thực hiện cộng các số trong phạm vi 10000 ta thực hiện tính từ trái qua phải 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/>
              <a:t>Đúng hay sai?</a:t>
            </a:r>
          </a:p>
        </p:txBody>
      </p:sp>
      <p:pic>
        <p:nvPicPr>
          <p:cNvPr id="44050" name="Picture 18" descr="Kết quả hình ảnh cho hình anh hoal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191000"/>
            <a:ext cx="3886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4" name="Text Box 6"/>
          <p:cNvSpPr txBox="1">
            <a:spLocks noChangeArrowheads="1"/>
          </p:cNvSpPr>
          <p:nvPr/>
        </p:nvSpPr>
        <p:spPr bwMode="auto">
          <a:xfrm>
            <a:off x="3200400" y="1752601"/>
            <a:ext cx="1371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2475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3298</a:t>
            </a:r>
          </a:p>
        </p:txBody>
      </p:sp>
      <p:sp>
        <p:nvSpPr>
          <p:cNvPr id="10255" name="Text Box 7"/>
          <p:cNvSpPr txBox="1">
            <a:spLocks noChangeArrowheads="1"/>
          </p:cNvSpPr>
          <p:nvPr/>
        </p:nvSpPr>
        <p:spPr bwMode="auto">
          <a:xfrm>
            <a:off x="2971800" y="205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+</a:t>
            </a:r>
          </a:p>
        </p:txBody>
      </p:sp>
      <p:sp>
        <p:nvSpPr>
          <p:cNvPr id="10256" name="Line 8"/>
          <p:cNvSpPr>
            <a:spLocks noChangeShapeType="1"/>
          </p:cNvSpPr>
          <p:nvPr/>
        </p:nvSpPr>
        <p:spPr bwMode="auto">
          <a:xfrm>
            <a:off x="3124200" y="28956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Text Box 11"/>
          <p:cNvSpPr txBox="1">
            <a:spLocks noChangeArrowheads="1"/>
          </p:cNvSpPr>
          <p:nvPr/>
        </p:nvSpPr>
        <p:spPr bwMode="auto">
          <a:xfrm>
            <a:off x="2984224" y="3017044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</a:t>
            </a:r>
            <a:r>
              <a:rPr lang="en-US" altLang="en-US" sz="2800" dirty="0"/>
              <a:t>5773</a:t>
            </a:r>
          </a:p>
        </p:txBody>
      </p:sp>
      <p:pic>
        <p:nvPicPr>
          <p:cNvPr id="44038" name="Picture 6" descr="Kết quả hình ảnh cho hình anh các loài ho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219200"/>
            <a:ext cx="36576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230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40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40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8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4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4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5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4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0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38"/>
                  </p:tgtEl>
                </p:cond>
              </p:nextCondLst>
            </p:seq>
          </p:childTnLst>
        </p:cTn>
      </p:par>
    </p:tnLst>
    <p:bldLst>
      <p:bldP spid="2048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76" name="Picture 56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18161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7" name="Picture 57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351" y="2819400"/>
            <a:ext cx="2220913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8" name="Picture 58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351" y="3482976"/>
            <a:ext cx="3681413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9" name="Picture 59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13822">
            <a:off x="5673726" y="3505200"/>
            <a:ext cx="3165475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0" name="Picture 60" descr="image00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452125">
            <a:off x="5878514" y="3657601"/>
            <a:ext cx="2351087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1" name="Picture 61" descr="image00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76" y="4953000"/>
            <a:ext cx="1622425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2" name="Picture 62" descr="image00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30939">
            <a:off x="5693569" y="5418932"/>
            <a:ext cx="1630363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4" name="Picture 64" descr="image00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259177">
            <a:off x="6119813" y="5310188"/>
            <a:ext cx="1258888" cy="222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003" name="Text Box 91"/>
          <p:cNvSpPr txBox="1">
            <a:spLocks noChangeArrowheads="1"/>
          </p:cNvSpPr>
          <p:nvPr/>
        </p:nvSpPr>
        <p:spPr bwMode="auto">
          <a:xfrm>
            <a:off x="1434921" y="1140362"/>
            <a:ext cx="952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 dirty="0" err="1"/>
              <a:t>Muốn</a:t>
            </a:r>
            <a:r>
              <a:rPr lang="en-US" altLang="en-US" i="1" dirty="0"/>
              <a:t> </a:t>
            </a:r>
            <a:r>
              <a:rPr lang="en-US" altLang="en-US" i="1" dirty="0" err="1"/>
              <a:t>cộng</a:t>
            </a:r>
            <a:r>
              <a:rPr lang="en-US" altLang="en-US" i="1" dirty="0"/>
              <a:t> </a:t>
            </a:r>
            <a:r>
              <a:rPr lang="en-US" altLang="en-US" i="1" dirty="0" err="1"/>
              <a:t>các</a:t>
            </a:r>
            <a:r>
              <a:rPr lang="en-US" altLang="en-US" i="1" dirty="0"/>
              <a:t> </a:t>
            </a:r>
            <a:r>
              <a:rPr lang="en-US" altLang="en-US" i="1" dirty="0" err="1"/>
              <a:t>số</a:t>
            </a:r>
            <a:r>
              <a:rPr lang="en-US" altLang="en-US" i="1" dirty="0"/>
              <a:t> </a:t>
            </a:r>
            <a:r>
              <a:rPr lang="en-US" altLang="en-US" i="1" dirty="0" err="1"/>
              <a:t>trong</a:t>
            </a:r>
            <a:r>
              <a:rPr lang="en-US" altLang="en-US" i="1" dirty="0"/>
              <a:t> </a:t>
            </a:r>
            <a:r>
              <a:rPr lang="en-US" altLang="en-US" i="1" dirty="0" err="1"/>
              <a:t>phạm</a:t>
            </a:r>
            <a:r>
              <a:rPr lang="en-US" altLang="en-US" i="1" dirty="0"/>
              <a:t> vi 10 000, ta </a:t>
            </a:r>
            <a:r>
              <a:rPr lang="en-US" altLang="en-US" i="1" dirty="0" err="1"/>
              <a:t>thực</a:t>
            </a:r>
            <a:r>
              <a:rPr lang="en-US" altLang="en-US" i="1" dirty="0"/>
              <a:t> </a:t>
            </a:r>
            <a:r>
              <a:rPr lang="en-US" altLang="en-US" i="1" dirty="0" err="1"/>
              <a:t>hiện</a:t>
            </a:r>
            <a:r>
              <a:rPr lang="en-US" altLang="en-US" i="1" dirty="0"/>
              <a:t> </a:t>
            </a:r>
            <a:r>
              <a:rPr lang="en-US" altLang="en-US" i="1" dirty="0" err="1"/>
              <a:t>các</a:t>
            </a:r>
            <a:r>
              <a:rPr lang="en-US" altLang="en-US" i="1" dirty="0"/>
              <a:t> </a:t>
            </a:r>
            <a:r>
              <a:rPr lang="en-US" altLang="en-US" i="1" dirty="0" err="1" smtClean="0"/>
              <a:t>bước</a:t>
            </a:r>
            <a:endParaRPr lang="vi-VN" altLang="en-US" i="1" dirty="0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590800" y="5105401"/>
            <a:ext cx="2057400" cy="461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/>
              <a:t>PHÉP CỘNG</a:t>
            </a:r>
          </a:p>
        </p:txBody>
      </p:sp>
    </p:spTree>
    <p:extLst>
      <p:ext uri="{BB962C8B-B14F-4D97-AF65-F5344CB8AC3E}">
        <p14:creationId xmlns:p14="http://schemas.microsoft.com/office/powerpoint/2010/main" val="104552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03" grpId="0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unny_thumping_foot_md_clr"/>
          <p:cNvPicPr>
            <a:picLocks noChangeAspect="1" noChangeArrowheads="1" noCrop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779" y="6400376"/>
            <a:ext cx="1077696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bunny_thumping_foot_md_clr"/>
          <p:cNvPicPr>
            <a:picLocks noChangeAspect="1" noChangeArrowheads="1" noCrop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0062" y="6449633"/>
            <a:ext cx="97972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43385" y="3962400"/>
            <a:ext cx="1175669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</a:rPr>
              <a:t>   </a:t>
            </a:r>
          </a:p>
        </p:txBody>
      </p:sp>
      <p:pic>
        <p:nvPicPr>
          <p:cNvPr id="13317" name="Picture 10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0"/>
            <a:ext cx="2449311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1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0476" y="0"/>
            <a:ext cx="2449311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bómav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67056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Vu_Hung_Net_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552" y="5807857"/>
            <a:ext cx="39786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Vu_Hung_Net_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2" y="5807857"/>
            <a:ext cx="3350474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2667000" y="1143000"/>
            <a:ext cx="7162800" cy="457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  <p:pic>
        <p:nvPicPr>
          <p:cNvPr id="13" name="Picture 10" descr="Vu_Hung_Net_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644" y="5807857"/>
            <a:ext cx="39786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Vu_Hung_Net_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3312" y="5807857"/>
            <a:ext cx="39786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037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339917" y="1076325"/>
            <a:ext cx="3986213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1519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124831" y="4811740"/>
            <a:ext cx="3986213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36509" y="2393643"/>
            <a:ext cx="5802742" cy="13716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vi-VN" sz="405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4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13" y="3144005"/>
            <a:ext cx="6254316" cy="18524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38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Môn</a:t>
            </a:r>
            <a:r>
              <a:rPr lang="en-US" sz="24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: </a:t>
            </a:r>
            <a:r>
              <a:rPr lang="en-US" sz="2400" b="1" spc="38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Toán</a:t>
            </a:r>
            <a:endParaRPr lang="en-US" sz="24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b="1" spc="38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US" sz="24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 :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Phép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cộng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phạm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vi 10000</a:t>
            </a:r>
          </a:p>
          <a:p>
            <a:pPr algn="ctr">
              <a:defRPr/>
            </a:pPr>
            <a:r>
              <a:rPr lang="en-US" sz="2400" b="1" kern="10" spc="38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2400" b="1" kern="10" spc="38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b="1" kern="10" spc="38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endParaRPr lang="en-US" sz="24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/>
            <a:endParaRPr lang="en-US" sz="21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80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2667000" y="1525590"/>
            <a:ext cx="6858000" cy="3857625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85727">
              <a:defRPr/>
            </a:pPr>
            <a:endParaRPr lang="zh-CN" altLang="en-US" sz="761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4487865" y="1716090"/>
            <a:ext cx="3386137" cy="371475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500" b="1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1500" b="1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475" y="2174877"/>
            <a:ext cx="776288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677" y="2141540"/>
            <a:ext cx="65246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102" y="2208215"/>
            <a:ext cx="836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140" y="2189165"/>
            <a:ext cx="681037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4037015" y="3062288"/>
            <a:ext cx="930275" cy="812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 bị đầy đủ sách vở, đồ dùng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5168900" y="3079752"/>
            <a:ext cx="1011238" cy="82391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Tắt mic</a:t>
            </a:r>
            <a:r>
              <a:rPr lang="vi-VN" altLang="zh-CN" sz="1100" b="1">
                <a:solidFill>
                  <a:srgbClr val="000000"/>
                </a:solidFill>
                <a:sym typeface="+mn-ea"/>
              </a:rPr>
              <a:t>,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vi-VN" altLang="zh-CN" sz="1100" b="1">
                <a:solidFill>
                  <a:srgbClr val="000000"/>
                </a:solidFill>
                <a:sym typeface="+mn-ea"/>
              </a:rPr>
              <a:t>mở camera.</a:t>
            </a: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Tập trung lắng nghe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6356350" y="3079752"/>
            <a:ext cx="922338" cy="79692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 động ghi chép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7404102" y="3100390"/>
            <a:ext cx="1006475" cy="78422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 hành</a:t>
            </a:r>
            <a:r>
              <a:rPr lang="vi-VN" altLang="zh-CN" sz="1100" b="1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100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yêu cầu của cô </a:t>
            </a:r>
            <a:endParaRPr lang="zh-CN" altLang="en-US" sz="1100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3910015" y="4011615"/>
            <a:ext cx="4541837" cy="82867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 eaLnBrk="1" hangingPunct="1">
              <a:defRPr/>
            </a:pPr>
            <a:r>
              <a:rPr lang="en-US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Phải sạc pin trước khi sử dụng máy</a:t>
            </a:r>
          </a:p>
          <a:p>
            <a:pPr eaLnBrk="1" hangingPunct="1">
              <a:defRPr/>
            </a:pPr>
            <a:r>
              <a:rPr lang="en-US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300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Không được sạc pin khi đang học</a:t>
            </a:r>
            <a:endParaRPr lang="zh-CN" altLang="en-US" sz="1300" b="1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2674938" y="4737100"/>
            <a:ext cx="2493962" cy="592138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3602038" y="4768850"/>
            <a:ext cx="2493962" cy="590550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4848225" y="4737100"/>
            <a:ext cx="2495550" cy="592138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5546725" y="4737100"/>
            <a:ext cx="2495550" cy="592138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90249328"/>
      </p:ext>
    </p:extLst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56" name="AutoShape 20"/>
          <p:cNvSpPr>
            <a:spLocks noChangeArrowheads="1"/>
          </p:cNvSpPr>
          <p:nvPr/>
        </p:nvSpPr>
        <p:spPr bwMode="auto">
          <a:xfrm>
            <a:off x="2855692" y="784467"/>
            <a:ext cx="6248400" cy="1981200"/>
          </a:xfrm>
          <a:prstGeom prst="irregularSeal1">
            <a:avLst/>
          </a:prstGeom>
          <a:gradFill rotWithShape="1">
            <a:gsLst>
              <a:gs pos="0">
                <a:srgbClr val="66FF33"/>
              </a:gs>
              <a:gs pos="50000">
                <a:srgbClr val="FFFF99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3200" dirty="0" err="1" smtClean="0">
                <a:cs typeface="Times New Roman" panose="02020603050405020304" pitchFamily="18" charset="0"/>
              </a:rPr>
              <a:t>Ôn</a:t>
            </a:r>
            <a:r>
              <a:rPr lang="en-US" altLang="en-US" sz="3200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cs typeface="Times New Roman" panose="02020603050405020304" pitchFamily="18" charset="0"/>
              </a:rPr>
              <a:t>bài</a:t>
            </a:r>
            <a:r>
              <a:rPr lang="en-US" altLang="en-US" sz="3200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cs typeface="Times New Roman" panose="02020603050405020304" pitchFamily="18" charset="0"/>
              </a:rPr>
              <a:t>cũ</a:t>
            </a:r>
            <a:endParaRPr lang="en-US" altLang="en-US" sz="3200" dirty="0">
              <a:cs typeface="Times New Roman" panose="02020603050405020304" pitchFamily="18" charset="0"/>
            </a:endParaRPr>
          </a:p>
        </p:txBody>
      </p:sp>
      <p:sp>
        <p:nvSpPr>
          <p:cNvPr id="3076" name="AutoShape 28"/>
          <p:cNvSpPr>
            <a:spLocks noChangeArrowheads="1"/>
          </p:cNvSpPr>
          <p:nvPr/>
        </p:nvSpPr>
        <p:spPr bwMode="auto">
          <a:xfrm>
            <a:off x="1524000" y="0"/>
            <a:ext cx="9144000" cy="7620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D1FF"/>
              </a:gs>
              <a:gs pos="50000">
                <a:srgbClr val="FFFF9F"/>
              </a:gs>
              <a:gs pos="100000">
                <a:srgbClr val="FFD1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sz="1800"/>
          </a:p>
        </p:txBody>
      </p:sp>
      <p:sp>
        <p:nvSpPr>
          <p:cNvPr id="3077" name="Text Box 29"/>
          <p:cNvSpPr txBox="1">
            <a:spLocks noChangeArrowheads="1"/>
          </p:cNvSpPr>
          <p:nvPr/>
        </p:nvSpPr>
        <p:spPr bwMode="auto">
          <a:xfrm>
            <a:off x="3962400" y="-34925"/>
            <a:ext cx="5105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i="1" dirty="0" err="1"/>
              <a:t>Thứ</a:t>
            </a:r>
            <a:r>
              <a:rPr lang="en-US" altLang="en-US" sz="2200" i="1" dirty="0"/>
              <a:t> </a:t>
            </a:r>
            <a:r>
              <a:rPr lang="en-US" altLang="en-US" sz="2200" i="1" dirty="0" err="1" smtClean="0"/>
              <a:t>sáu</a:t>
            </a:r>
            <a:r>
              <a:rPr lang="en-US" altLang="en-US" sz="2200" i="1" dirty="0" smtClean="0"/>
              <a:t> </a:t>
            </a:r>
            <a:r>
              <a:rPr lang="en-US" altLang="en-US" sz="2200" i="1" dirty="0" err="1"/>
              <a:t>ngày</a:t>
            </a:r>
            <a:r>
              <a:rPr lang="en-US" altLang="en-US" sz="2200" i="1" dirty="0"/>
              <a:t> </a:t>
            </a:r>
            <a:r>
              <a:rPr lang="en-US" altLang="en-US" sz="2200" i="1" dirty="0" smtClean="0"/>
              <a:t>28 </a:t>
            </a:r>
            <a:r>
              <a:rPr lang="en-US" altLang="en-US" sz="2200" i="1" dirty="0" err="1"/>
              <a:t>tháng</a:t>
            </a:r>
            <a:r>
              <a:rPr lang="en-US" altLang="en-US" sz="2200" i="1" dirty="0"/>
              <a:t> 1 </a:t>
            </a:r>
            <a:r>
              <a:rPr lang="en-US" altLang="en-US" sz="2200" i="1" dirty="0" err="1"/>
              <a:t>năm</a:t>
            </a:r>
            <a:r>
              <a:rPr lang="en-US" altLang="en-US" sz="2200" i="1" dirty="0"/>
              <a:t> </a:t>
            </a:r>
            <a:r>
              <a:rPr lang="en-US" altLang="en-US" sz="2200" i="1" dirty="0" smtClean="0"/>
              <a:t>2022</a:t>
            </a:r>
            <a:endParaRPr lang="en-US" altLang="en-US" sz="2200" i="1" dirty="0"/>
          </a:p>
        </p:txBody>
      </p:sp>
      <p:sp>
        <p:nvSpPr>
          <p:cNvPr id="3078" name="Text Box 30"/>
          <p:cNvSpPr txBox="1">
            <a:spLocks noChangeArrowheads="1"/>
          </p:cNvSpPr>
          <p:nvPr/>
        </p:nvSpPr>
        <p:spPr bwMode="auto">
          <a:xfrm>
            <a:off x="5448300" y="315913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u="sng" dirty="0" smtClean="0">
                <a:latin typeface=".VnTimeH" panose="020B7200000000000000" pitchFamily="34" charset="0"/>
              </a:rPr>
              <a:t>TOÁN</a:t>
            </a:r>
            <a:endParaRPr lang="en-US" altLang="en-US" sz="2000" b="0" dirty="0">
              <a:latin typeface=".VnTimeH" panose="020B7200000000000000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32713" y="2606097"/>
            <a:ext cx="13722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dirty="0" err="1" smtClean="0">
                <a:cs typeface="Times New Roman" panose="02020603050405020304" pitchFamily="18" charset="0"/>
              </a:rPr>
              <a:t>Bài</a:t>
            </a:r>
            <a:r>
              <a:rPr lang="en-US" altLang="vi-VN" sz="3200" dirty="0" smtClean="0">
                <a:cs typeface="Times New Roman" panose="02020603050405020304" pitchFamily="18" charset="0"/>
              </a:rPr>
              <a:t> 1:</a:t>
            </a:r>
            <a:endParaRPr lang="en-US" altLang="vi-VN" sz="3200" b="0" dirty="0"/>
          </a:p>
        </p:txBody>
      </p:sp>
      <p:pic>
        <p:nvPicPr>
          <p:cNvPr id="10" name="Picture 61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26953" y="3464274"/>
            <a:ext cx="40529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a/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7676        7766 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351615" y="3979183"/>
            <a:ext cx="3221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8453   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8435 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443002" y="4707219"/>
            <a:ext cx="39490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5005   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4905 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1059" y="3486741"/>
            <a:ext cx="872941" cy="156966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  <a:p>
            <a:pPr algn="ctr"/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500615" y="4042269"/>
            <a:ext cx="360645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9156……6951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492184" y="3190872"/>
            <a:ext cx="360645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9650……9651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248400" y="5643060"/>
            <a:ext cx="4080984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6591……6591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492183" y="4865683"/>
            <a:ext cx="360645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1965……1956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7793077" y="2990848"/>
            <a:ext cx="104397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7749285" y="3886990"/>
            <a:ext cx="104397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&gt;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7858055" y="4721221"/>
            <a:ext cx="104397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7781855" y="5467347"/>
            <a:ext cx="104397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6492183" y="3190872"/>
            <a:ext cx="75925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 rot="10800000">
            <a:off x="3523242" y="3486741"/>
            <a:ext cx="7469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640564" y="4014116"/>
            <a:ext cx="7469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670574" y="4721221"/>
            <a:ext cx="7469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30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4"/>
          <p:cNvSpPr>
            <a:spLocks noChangeArrowheads="1"/>
          </p:cNvSpPr>
          <p:nvPr/>
        </p:nvSpPr>
        <p:spPr bwMode="auto">
          <a:xfrm>
            <a:off x="795130" y="9916"/>
            <a:ext cx="11078816" cy="13690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D1FF"/>
              </a:gs>
              <a:gs pos="50000">
                <a:srgbClr val="FFFF9F"/>
              </a:gs>
              <a:gs pos="100000">
                <a:srgbClr val="FFD1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sz="1800"/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5534438" y="325714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u="sng" dirty="0" err="1" smtClean="0">
                <a:cs typeface="Times New Roman" panose="02020603050405020304" pitchFamily="18" charset="0"/>
              </a:rPr>
              <a:t>Toán</a:t>
            </a:r>
            <a:r>
              <a:rPr lang="en-US" altLang="en-US" u="sng" dirty="0" smtClean="0">
                <a:cs typeface="Times New Roman" panose="02020603050405020304" pitchFamily="18" charset="0"/>
              </a:rPr>
              <a:t> </a:t>
            </a:r>
            <a:endParaRPr lang="en-US" altLang="en-US" b="0" dirty="0">
              <a:cs typeface="Times New Roman" panose="02020603050405020304" pitchFamily="18" charset="0"/>
            </a:endParaRP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1534359" y="718154"/>
            <a:ext cx="103395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33CC"/>
                </a:solidFill>
              </a:rPr>
              <a:t>   PHÉP CỘNG CÁC SỐ TRONG PHẠM VI 10 </a:t>
            </a:r>
            <a:r>
              <a:rPr lang="en-US" altLang="en-US" sz="2800" dirty="0" smtClean="0">
                <a:solidFill>
                  <a:srgbClr val="0033CC"/>
                </a:solidFill>
              </a:rPr>
              <a:t>000. LUYỆN TẬP</a:t>
            </a:r>
            <a:endParaRPr lang="vi-VN" altLang="en-US" sz="2800" dirty="0">
              <a:solidFill>
                <a:srgbClr val="0033CC"/>
              </a:solidFill>
            </a:endParaRP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1534359" y="1530626"/>
            <a:ext cx="50491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3526 + 2759 = ?</a:t>
            </a:r>
            <a:endParaRPr lang="vi-VN" altLang="en-US" sz="3200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776965" y="3511826"/>
            <a:ext cx="1074279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2104886" y="2597426"/>
            <a:ext cx="2255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>
                <a:cs typeface="Arial" panose="020B0604020202020204" pitchFamily="34" charset="0"/>
              </a:rPr>
              <a:t>3526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2104886" y="3054626"/>
            <a:ext cx="2255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>
                <a:cs typeface="Arial" panose="020B0604020202020204" pitchFamily="34" charset="0"/>
              </a:rPr>
              <a:t>2759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3248201" y="3461048"/>
            <a:ext cx="64456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dirty="0">
                <a:solidFill>
                  <a:srgbClr val="0000FF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3040927" y="3448326"/>
            <a:ext cx="64456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dirty="0">
                <a:solidFill>
                  <a:srgbClr val="0000FF"/>
                </a:solidFill>
                <a:cs typeface="Arial" panose="020B0604020202020204" pitchFamily="34" charset="0"/>
              </a:rPr>
              <a:t>8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821716" y="3452191"/>
            <a:ext cx="61994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dirty="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588311" y="3448326"/>
            <a:ext cx="64456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dirty="0">
                <a:solidFill>
                  <a:srgbClr val="0000FF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5032952" y="2342315"/>
            <a:ext cx="6875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6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cộng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9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bằng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15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viết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5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nhớ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1</a:t>
            </a:r>
            <a:endParaRPr lang="vi-VN" altLang="en-US" sz="3200" dirty="0">
              <a:solidFill>
                <a:srgbClr val="FF0000"/>
              </a:solidFill>
            </a:endParaRP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5069849" y="3073328"/>
            <a:ext cx="69498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2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cộng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5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bằng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7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thêm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1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bằng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8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viết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8</a:t>
            </a:r>
            <a:endParaRPr lang="vi-VN" altLang="en-US" sz="3200" dirty="0">
              <a:solidFill>
                <a:srgbClr val="FF0000"/>
              </a:solidFill>
            </a:endParaRP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5069849" y="3753436"/>
            <a:ext cx="78422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5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cộng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7 </a:t>
            </a:r>
            <a:r>
              <a:rPr lang="en-US" altLang="en-US" sz="3200" dirty="0" err="1"/>
              <a:t>bằng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12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viết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2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nhớ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1</a:t>
            </a:r>
            <a:endParaRPr lang="vi-VN" altLang="en-US" sz="3200" dirty="0">
              <a:solidFill>
                <a:srgbClr val="FF0000"/>
              </a:solidFill>
            </a:endParaRP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5069849" y="4521664"/>
            <a:ext cx="70034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3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cộng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2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bằng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5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thêm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1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bằng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6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viết</a:t>
            </a: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6</a:t>
            </a:r>
            <a:endParaRPr lang="vi-VN" altLang="en-US" sz="3200" dirty="0">
              <a:solidFill>
                <a:srgbClr val="FF0000"/>
              </a:solidFill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795130" y="4375426"/>
            <a:ext cx="45119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cs typeface="Arial" panose="020B0604020202020204" pitchFamily="34" charset="0"/>
              </a:rPr>
              <a:t>3526 + 2759  = 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3441664" y="4435623"/>
            <a:ext cx="193370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cs typeface="Arial" panose="020B0604020202020204" pitchFamily="34" charset="0"/>
              </a:rPr>
              <a:t>6285</a:t>
            </a:r>
          </a:p>
        </p:txBody>
      </p:sp>
      <p:sp>
        <p:nvSpPr>
          <p:cNvPr id="4115" name="Text Box 29"/>
          <p:cNvSpPr txBox="1">
            <a:spLocks noChangeArrowheads="1"/>
          </p:cNvSpPr>
          <p:nvPr/>
        </p:nvSpPr>
        <p:spPr bwMode="auto">
          <a:xfrm>
            <a:off x="3922643" y="-25124"/>
            <a:ext cx="5105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i="1" dirty="0" err="1"/>
              <a:t>Thứ</a:t>
            </a:r>
            <a:r>
              <a:rPr lang="en-US" altLang="en-US" sz="2200" i="1" dirty="0"/>
              <a:t> </a:t>
            </a:r>
            <a:r>
              <a:rPr lang="en-US" altLang="en-US" sz="2200" i="1" dirty="0" err="1" smtClean="0"/>
              <a:t>sáu</a:t>
            </a:r>
            <a:r>
              <a:rPr lang="en-US" altLang="en-US" sz="2200" i="1" dirty="0" smtClean="0"/>
              <a:t> </a:t>
            </a:r>
            <a:r>
              <a:rPr lang="en-US" altLang="en-US" sz="2200" i="1" dirty="0" err="1"/>
              <a:t>ngày</a:t>
            </a:r>
            <a:r>
              <a:rPr lang="en-US" altLang="en-US" sz="2200" i="1" dirty="0"/>
              <a:t> </a:t>
            </a:r>
            <a:r>
              <a:rPr lang="en-US" altLang="en-US" sz="2200" i="1" dirty="0" smtClean="0"/>
              <a:t>28 </a:t>
            </a:r>
            <a:r>
              <a:rPr lang="en-US" altLang="en-US" sz="2200" i="1" dirty="0" err="1"/>
              <a:t>tháng</a:t>
            </a:r>
            <a:r>
              <a:rPr lang="en-US" altLang="en-US" sz="2200" i="1" dirty="0"/>
              <a:t> 1 </a:t>
            </a:r>
            <a:r>
              <a:rPr lang="en-US" altLang="en-US" sz="2200" i="1" dirty="0" err="1"/>
              <a:t>năm</a:t>
            </a:r>
            <a:r>
              <a:rPr lang="en-US" altLang="en-US" sz="2200" i="1" dirty="0"/>
              <a:t> </a:t>
            </a:r>
            <a:r>
              <a:rPr lang="en-US" altLang="en-US" sz="2200" i="1" dirty="0" smtClean="0"/>
              <a:t>2022</a:t>
            </a:r>
            <a:endParaRPr lang="en-US" altLang="en-US" sz="2200" i="1" dirty="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80883" y="2774096"/>
            <a:ext cx="7519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73222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10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10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3" grpId="0"/>
      <p:bldP spid="4144" grpId="0"/>
      <p:bldP spid="6152" grpId="0" animBg="1"/>
      <p:bldP spid="6155" grpId="0"/>
      <p:bldP spid="6156" grpId="0"/>
      <p:bldP spid="6157" grpId="0"/>
      <p:bldP spid="6158" grpId="0"/>
      <p:bldP spid="6159" grpId="0"/>
      <p:bldP spid="6160" grpId="0"/>
      <p:bldP spid="4153" grpId="0"/>
      <p:bldP spid="4154" grpId="0"/>
      <p:bldP spid="4155" grpId="0"/>
      <p:bldP spid="4156" grpId="0"/>
      <p:bldP spid="6153" grpId="0"/>
      <p:bldP spid="616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1524000" y="0"/>
            <a:ext cx="9144000" cy="489466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D1FF"/>
              </a:gs>
              <a:gs pos="50000">
                <a:srgbClr val="FFFF9F"/>
              </a:gs>
              <a:gs pos="100000">
                <a:srgbClr val="FFD1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sz="1800"/>
          </a:p>
        </p:txBody>
      </p:sp>
      <p:sp>
        <p:nvSpPr>
          <p:cNvPr id="5124" name="Text Box 22"/>
          <p:cNvSpPr txBox="1">
            <a:spLocks noChangeArrowheads="1"/>
          </p:cNvSpPr>
          <p:nvPr/>
        </p:nvSpPr>
        <p:spPr bwMode="auto">
          <a:xfrm>
            <a:off x="2813639" y="70777"/>
            <a:ext cx="929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 PHÉP CỘNG CÁC SỐ TRONG PHẠM VI 10 000</a:t>
            </a:r>
            <a:endParaRPr lang="vi-VN" altLang="en-US" sz="2000" dirty="0"/>
          </a:p>
        </p:txBody>
      </p:sp>
      <p:sp>
        <p:nvSpPr>
          <p:cNvPr id="5125" name="Rectangle 43"/>
          <p:cNvSpPr>
            <a:spLocks noChangeArrowheads="1"/>
          </p:cNvSpPr>
          <p:nvPr/>
        </p:nvSpPr>
        <p:spPr bwMode="auto">
          <a:xfrm>
            <a:off x="1518239" y="523374"/>
            <a:ext cx="9144000" cy="2057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126" name="Group 44"/>
          <p:cNvGrpSpPr>
            <a:grpSpLocks/>
          </p:cNvGrpSpPr>
          <p:nvPr/>
        </p:nvGrpSpPr>
        <p:grpSpPr bwMode="auto">
          <a:xfrm>
            <a:off x="1923052" y="555125"/>
            <a:ext cx="8739187" cy="2057400"/>
            <a:chOff x="159" y="480"/>
            <a:chExt cx="5505" cy="1296"/>
          </a:xfrm>
        </p:grpSpPr>
        <p:sp>
          <p:nvSpPr>
            <p:cNvPr id="5137" name="Text Box 45"/>
            <p:cNvSpPr txBox="1">
              <a:spLocks noChangeArrowheads="1"/>
            </p:cNvSpPr>
            <p:nvPr/>
          </p:nvSpPr>
          <p:spPr bwMode="auto">
            <a:xfrm>
              <a:off x="240" y="480"/>
              <a:ext cx="22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/>
                <a:t>3526 + 2759 = ?</a:t>
              </a:r>
              <a:endParaRPr lang="vi-VN" altLang="en-US" b="0"/>
            </a:p>
          </p:txBody>
        </p:sp>
        <p:sp>
          <p:nvSpPr>
            <p:cNvPr id="5138" name="Line 8"/>
            <p:cNvSpPr>
              <a:spLocks noChangeShapeType="1"/>
            </p:cNvSpPr>
            <p:nvPr/>
          </p:nvSpPr>
          <p:spPr bwMode="auto">
            <a:xfrm>
              <a:off x="432" y="126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Rectangle 10"/>
            <p:cNvSpPr>
              <a:spLocks noChangeArrowheads="1"/>
            </p:cNvSpPr>
            <p:nvPr/>
          </p:nvSpPr>
          <p:spPr bwMode="auto">
            <a:xfrm>
              <a:off x="159" y="720"/>
              <a:ext cx="4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0">
                  <a:cs typeface="Arial" panose="020B0604020202020204" pitchFamily="34" charset="0"/>
                </a:rPr>
                <a:t>+</a:t>
              </a:r>
            </a:p>
          </p:txBody>
        </p:sp>
        <p:sp>
          <p:nvSpPr>
            <p:cNvPr id="5140" name="Rectangle 11"/>
            <p:cNvSpPr>
              <a:spLocks noChangeArrowheads="1"/>
            </p:cNvSpPr>
            <p:nvPr/>
          </p:nvSpPr>
          <p:spPr bwMode="auto">
            <a:xfrm>
              <a:off x="192" y="732"/>
              <a:ext cx="10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0">
                  <a:cs typeface="Arial" panose="020B0604020202020204" pitchFamily="34" charset="0"/>
                </a:rPr>
                <a:t>3526</a:t>
              </a:r>
            </a:p>
          </p:txBody>
        </p:sp>
        <p:sp>
          <p:nvSpPr>
            <p:cNvPr id="5141" name="Rectangle 12"/>
            <p:cNvSpPr>
              <a:spLocks noChangeArrowheads="1"/>
            </p:cNvSpPr>
            <p:nvPr/>
          </p:nvSpPr>
          <p:spPr bwMode="auto">
            <a:xfrm>
              <a:off x="192" y="1008"/>
              <a:ext cx="10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0">
                  <a:cs typeface="Arial" panose="020B0604020202020204" pitchFamily="34" charset="0"/>
                </a:rPr>
                <a:t>2759</a:t>
              </a:r>
            </a:p>
          </p:txBody>
        </p:sp>
        <p:sp>
          <p:nvSpPr>
            <p:cNvPr id="5142" name="Rectangle 13"/>
            <p:cNvSpPr>
              <a:spLocks noChangeArrowheads="1"/>
            </p:cNvSpPr>
            <p:nvPr/>
          </p:nvSpPr>
          <p:spPr bwMode="auto">
            <a:xfrm>
              <a:off x="720" y="1248"/>
              <a:ext cx="28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0">
                  <a:solidFill>
                    <a:srgbClr val="0000FF"/>
                  </a:solidFill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5143" name="Rectangle 14"/>
            <p:cNvSpPr>
              <a:spLocks noChangeArrowheads="1"/>
            </p:cNvSpPr>
            <p:nvPr/>
          </p:nvSpPr>
          <p:spPr bwMode="auto">
            <a:xfrm>
              <a:off x="624" y="1248"/>
              <a:ext cx="28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0">
                  <a:solidFill>
                    <a:srgbClr val="0000FF"/>
                  </a:solidFill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5144" name="Rectangle 15"/>
            <p:cNvSpPr>
              <a:spLocks noChangeArrowheads="1"/>
            </p:cNvSpPr>
            <p:nvPr/>
          </p:nvSpPr>
          <p:spPr bwMode="auto">
            <a:xfrm>
              <a:off x="491" y="1248"/>
              <a:ext cx="28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0">
                  <a:solidFill>
                    <a:srgbClr val="0000FF"/>
                  </a:solidFill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5145" name="Rectangle 16"/>
            <p:cNvSpPr>
              <a:spLocks noChangeArrowheads="1"/>
            </p:cNvSpPr>
            <p:nvPr/>
          </p:nvSpPr>
          <p:spPr bwMode="auto">
            <a:xfrm>
              <a:off x="384" y="1248"/>
              <a:ext cx="28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b="0">
                  <a:solidFill>
                    <a:srgbClr val="0000FF"/>
                  </a:solidFill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5146" name="Text Box 54"/>
            <p:cNvSpPr txBox="1">
              <a:spLocks noChangeArrowheads="1"/>
            </p:cNvSpPr>
            <p:nvPr/>
          </p:nvSpPr>
          <p:spPr bwMode="auto">
            <a:xfrm>
              <a:off x="1728" y="480"/>
              <a:ext cx="30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b="0" dirty="0"/>
                <a:t> 6 </a:t>
              </a:r>
              <a:r>
                <a:rPr lang="en-US" altLang="en-US" b="0" dirty="0" err="1"/>
                <a:t>cộng</a:t>
              </a:r>
              <a:r>
                <a:rPr lang="en-US" altLang="en-US" b="0" dirty="0"/>
                <a:t> 9 </a:t>
              </a:r>
              <a:r>
                <a:rPr lang="en-US" altLang="en-US" b="0" dirty="0" err="1"/>
                <a:t>bằng</a:t>
              </a:r>
              <a:r>
                <a:rPr lang="en-US" altLang="en-US" b="0" dirty="0"/>
                <a:t> 15, </a:t>
              </a:r>
              <a:r>
                <a:rPr lang="en-US" altLang="en-US" b="0" dirty="0" err="1"/>
                <a:t>viết</a:t>
              </a:r>
              <a:r>
                <a:rPr lang="en-US" altLang="en-US" b="0" dirty="0"/>
                <a:t> 5 </a:t>
              </a:r>
              <a:r>
                <a:rPr lang="en-US" altLang="en-US" b="0" dirty="0" err="1"/>
                <a:t>nhớ</a:t>
              </a:r>
              <a:r>
                <a:rPr lang="en-US" altLang="en-US" b="0" dirty="0"/>
                <a:t> 1</a:t>
              </a:r>
              <a:endParaRPr lang="vi-VN" altLang="en-US" b="0" dirty="0"/>
            </a:p>
          </p:txBody>
        </p:sp>
        <p:sp>
          <p:nvSpPr>
            <p:cNvPr id="5147" name="Text Box 55"/>
            <p:cNvSpPr txBox="1">
              <a:spLocks noChangeArrowheads="1"/>
            </p:cNvSpPr>
            <p:nvPr/>
          </p:nvSpPr>
          <p:spPr bwMode="auto">
            <a:xfrm>
              <a:off x="1728" y="720"/>
              <a:ext cx="35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b="0" dirty="0"/>
                <a:t> 2 </a:t>
              </a:r>
              <a:r>
                <a:rPr lang="en-US" altLang="en-US" b="0" dirty="0" err="1"/>
                <a:t>cộng</a:t>
              </a:r>
              <a:r>
                <a:rPr lang="en-US" altLang="en-US" b="0" dirty="0"/>
                <a:t> 5 </a:t>
              </a:r>
              <a:r>
                <a:rPr lang="en-US" altLang="en-US" b="0" dirty="0" err="1"/>
                <a:t>bằng</a:t>
              </a:r>
              <a:r>
                <a:rPr lang="en-US" altLang="en-US" b="0" dirty="0"/>
                <a:t> 7, </a:t>
              </a:r>
              <a:r>
                <a:rPr lang="en-US" altLang="en-US" b="0" dirty="0" err="1"/>
                <a:t>thêm</a:t>
              </a:r>
              <a:r>
                <a:rPr lang="en-US" altLang="en-US" b="0" dirty="0"/>
                <a:t> 1 </a:t>
              </a:r>
              <a:r>
                <a:rPr lang="en-US" altLang="en-US" b="0" dirty="0" err="1"/>
                <a:t>bằng</a:t>
              </a:r>
              <a:r>
                <a:rPr lang="en-US" altLang="en-US" b="0" dirty="0"/>
                <a:t> 8, </a:t>
              </a:r>
              <a:r>
                <a:rPr lang="en-US" altLang="en-US" b="0" dirty="0" err="1"/>
                <a:t>viết</a:t>
              </a:r>
              <a:r>
                <a:rPr lang="en-US" altLang="en-US" b="0" dirty="0"/>
                <a:t> 8</a:t>
              </a:r>
              <a:endParaRPr lang="vi-VN" altLang="en-US" b="0" dirty="0"/>
            </a:p>
          </p:txBody>
        </p:sp>
        <p:sp>
          <p:nvSpPr>
            <p:cNvPr id="5148" name="Text Box 56"/>
            <p:cNvSpPr txBox="1">
              <a:spLocks noChangeArrowheads="1"/>
            </p:cNvSpPr>
            <p:nvPr/>
          </p:nvSpPr>
          <p:spPr bwMode="auto">
            <a:xfrm>
              <a:off x="1728" y="1008"/>
              <a:ext cx="35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b="0"/>
                <a:t> 5 cộng 7 bằng 12, viết 2 nhớ 1</a:t>
              </a:r>
              <a:endParaRPr lang="vi-VN" altLang="en-US" b="0"/>
            </a:p>
          </p:txBody>
        </p:sp>
        <p:sp>
          <p:nvSpPr>
            <p:cNvPr id="5149" name="Text Box 57"/>
            <p:cNvSpPr txBox="1">
              <a:spLocks noChangeArrowheads="1"/>
            </p:cNvSpPr>
            <p:nvPr/>
          </p:nvSpPr>
          <p:spPr bwMode="auto">
            <a:xfrm>
              <a:off x="1728" y="1248"/>
              <a:ext cx="39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b="0"/>
                <a:t> 3 cộng 2 bằng 5, thêm 1 bằng 6, viết 6</a:t>
              </a:r>
              <a:endParaRPr lang="vi-VN" altLang="en-US" b="0"/>
            </a:p>
          </p:txBody>
        </p:sp>
        <p:sp>
          <p:nvSpPr>
            <p:cNvPr id="5150" name="Text Box 9"/>
            <p:cNvSpPr txBox="1">
              <a:spLocks noChangeArrowheads="1"/>
            </p:cNvSpPr>
            <p:nvPr/>
          </p:nvSpPr>
          <p:spPr bwMode="auto">
            <a:xfrm>
              <a:off x="240" y="1488"/>
              <a:ext cx="20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cs typeface="Arial" panose="020B0604020202020204" pitchFamily="34" charset="0"/>
                </a:rPr>
                <a:t>3526 + 2759 = </a:t>
              </a:r>
            </a:p>
          </p:txBody>
        </p:sp>
        <p:sp>
          <p:nvSpPr>
            <p:cNvPr id="5151" name="Rectangle 25"/>
            <p:cNvSpPr>
              <a:spLocks noChangeArrowheads="1"/>
            </p:cNvSpPr>
            <p:nvPr/>
          </p:nvSpPr>
          <p:spPr bwMode="auto">
            <a:xfrm>
              <a:off x="1440" y="1488"/>
              <a:ext cx="8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0000FF"/>
                  </a:solidFill>
                  <a:cs typeface="Arial" panose="020B0604020202020204" pitchFamily="34" charset="0"/>
                </a:rPr>
                <a:t>6285</a:t>
              </a:r>
            </a:p>
          </p:txBody>
        </p:sp>
      </p:grpSp>
      <p:sp>
        <p:nvSpPr>
          <p:cNvPr id="27" name="AutoShape 32"/>
          <p:cNvSpPr>
            <a:spLocks noChangeArrowheads="1"/>
          </p:cNvSpPr>
          <p:nvPr/>
        </p:nvSpPr>
        <p:spPr bwMode="auto">
          <a:xfrm>
            <a:off x="179770" y="2231525"/>
            <a:ext cx="11820938" cy="5311447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>
              <a:latin typeface=".VnTime" panose="020B7200000000000000" pitchFamily="34" charset="0"/>
            </a:endParaRPr>
          </a:p>
        </p:txBody>
      </p:sp>
      <p:sp>
        <p:nvSpPr>
          <p:cNvPr id="28" name="Rectangle 34"/>
          <p:cNvSpPr>
            <a:spLocks noChangeArrowheads="1"/>
          </p:cNvSpPr>
          <p:nvPr/>
        </p:nvSpPr>
        <p:spPr bwMode="auto">
          <a:xfrm>
            <a:off x="1518239" y="2726536"/>
            <a:ext cx="87350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 dirty="0">
                <a:latin typeface=".VnTime" panose="020B7200000000000000" pitchFamily="34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Muốn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cộng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các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số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có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bốn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chữ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số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, </a:t>
            </a:r>
            <a:r>
              <a:rPr lang="en-US" altLang="en-US" sz="3200" i="1" dirty="0">
                <a:cs typeface="Times New Roman" panose="02020603050405020304" pitchFamily="18" charset="0"/>
              </a:rPr>
              <a:t>ta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làm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cs typeface="Times New Roman" panose="02020603050405020304" pitchFamily="18" charset="0"/>
              </a:rPr>
              <a:t>nh­ư</a:t>
            </a:r>
            <a:r>
              <a:rPr lang="en-US" altLang="en-US" sz="3200" i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cs typeface="Times New Roman" panose="02020603050405020304" pitchFamily="18" charset="0"/>
              </a:rPr>
              <a:t>sau</a:t>
            </a:r>
            <a:r>
              <a:rPr lang="en-US" altLang="en-US" sz="3200" i="1" dirty="0"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9" name="Rectangle 35"/>
          <p:cNvSpPr>
            <a:spLocks noChangeArrowheads="1"/>
          </p:cNvSpPr>
          <p:nvPr/>
        </p:nvSpPr>
        <p:spPr bwMode="auto">
          <a:xfrm>
            <a:off x="932452" y="3224025"/>
            <a:ext cx="3505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i="1" dirty="0">
                <a:solidFill>
                  <a:srgbClr val="FF0000"/>
                </a:solidFill>
                <a:latin typeface=".VnTime" panose="020B7200000000000000" pitchFamily="34" charset="0"/>
              </a:rPr>
              <a:t>+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B­ước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0000"/>
                </a:solidFill>
                <a:cs typeface="Times New Roman" panose="02020603050405020304" pitchFamily="18" charset="0"/>
              </a:rPr>
              <a:t>1: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Đặt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endParaRPr lang="en-US" altLang="en-US" sz="3200" i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4" name="Rectangle 40"/>
          <p:cNvSpPr>
            <a:spLocks noChangeArrowheads="1"/>
          </p:cNvSpPr>
          <p:nvPr/>
        </p:nvSpPr>
        <p:spPr bwMode="auto">
          <a:xfrm>
            <a:off x="914014" y="4901286"/>
            <a:ext cx="82108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i="1" dirty="0">
                <a:solidFill>
                  <a:srgbClr val="FF0000"/>
                </a:solidFill>
                <a:cs typeface="Times New Roman" panose="02020603050405020304" pitchFamily="18" charset="0"/>
              </a:rPr>
              <a:t>+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B­ước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0000"/>
                </a:solidFill>
                <a:cs typeface="Times New Roman" panose="02020603050405020304" pitchFamily="18" charset="0"/>
              </a:rPr>
              <a:t>2: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Thực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hiện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từ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phải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sang </a:t>
            </a:r>
            <a:r>
              <a:rPr lang="en-US" altLang="en-US" sz="3200" i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trái</a:t>
            </a:r>
            <a:r>
              <a:rPr lang="en-US" altLang="en-US" sz="32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endParaRPr lang="en-US" altLang="en-US" sz="3200" i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26325" y="3673260"/>
            <a:ext cx="1081397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000" dirty="0" smtClean="0"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latin typeface="Times New Roman" panose="02020603050405020304" pitchFamily="18" charset="0"/>
              </a:rPr>
              <a:t>Viết</a:t>
            </a:r>
            <a:r>
              <a:rPr lang="en-US" altLang="vi-VN" dirty="0" smtClean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các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số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hạng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sao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cho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các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chữ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số</a:t>
            </a:r>
            <a:r>
              <a:rPr lang="en-US" altLang="vi-VN" dirty="0">
                <a:latin typeface="Times New Roman" panose="02020603050405020304" pitchFamily="18" charset="0"/>
              </a:rPr>
              <a:t> ở </a:t>
            </a:r>
            <a:r>
              <a:rPr lang="en-US" altLang="vi-VN" dirty="0" err="1" smtClean="0">
                <a:latin typeface="Times New Roman" panose="02020603050405020304" pitchFamily="18" charset="0"/>
              </a:rPr>
              <a:t>các</a:t>
            </a:r>
            <a:r>
              <a:rPr lang="en-US" altLang="vi-VN" dirty="0" smtClean="0"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latin typeface="Times New Roman" panose="02020603050405020304" pitchFamily="18" charset="0"/>
              </a:rPr>
              <a:t>hàng</a:t>
            </a:r>
            <a:r>
              <a:rPr lang="en-US" altLang="vi-VN" dirty="0" smtClean="0">
                <a:latin typeface="Times New Roman" panose="02020603050405020304" pitchFamily="18" charset="0"/>
              </a:rPr>
              <a:t>  </a:t>
            </a:r>
            <a:r>
              <a:rPr lang="en-US" altLang="vi-VN" dirty="0" err="1">
                <a:latin typeface="Times New Roman" panose="02020603050405020304" pitchFamily="18" charset="0"/>
              </a:rPr>
              <a:t>thẳng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latin typeface="Times New Roman" panose="02020603050405020304" pitchFamily="18" charset="0"/>
              </a:rPr>
              <a:t>cột</a:t>
            </a:r>
            <a:r>
              <a:rPr lang="en-US" altLang="vi-VN" dirty="0" smtClean="0"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latin typeface="Times New Roman" panose="02020603050405020304" pitchFamily="18" charset="0"/>
              </a:rPr>
              <a:t>với</a:t>
            </a:r>
            <a:r>
              <a:rPr lang="en-US" altLang="vi-VN" dirty="0" smtClean="0"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latin typeface="Times New Roman" panose="02020603050405020304" pitchFamily="18" charset="0"/>
              </a:rPr>
              <a:t>nhau</a:t>
            </a:r>
            <a:r>
              <a:rPr lang="en-US" altLang="vi-VN" dirty="0" smtClean="0">
                <a:latin typeface="Times New Roman" panose="02020603050405020304" pitchFamily="18" charset="0"/>
              </a:rPr>
              <a:t> </a:t>
            </a:r>
            <a:endParaRPr lang="en-US" altLang="vi-VN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08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4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1169368" y="1301286"/>
            <a:ext cx="419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cs typeface="Arial" panose="020B0604020202020204" pitchFamily="34" charset="0"/>
              </a:rPr>
              <a:t>Bài</a:t>
            </a:r>
            <a:r>
              <a:rPr lang="en-US" altLang="en-US" sz="2800" dirty="0">
                <a:cs typeface="Arial" panose="020B0604020202020204" pitchFamily="34" charset="0"/>
              </a:rPr>
              <a:t> 1: </a:t>
            </a:r>
            <a:r>
              <a:rPr lang="en-US" altLang="en-US" sz="2800" dirty="0" err="1">
                <a:cs typeface="Arial" panose="020B0604020202020204" pitchFamily="34" charset="0"/>
              </a:rPr>
              <a:t>Tính</a:t>
            </a:r>
            <a:endParaRPr lang="en-US" altLang="en-US" sz="2800" dirty="0">
              <a:cs typeface="Arial" panose="020B0604020202020204" pitchFamily="34" charset="0"/>
            </a:endParaRPr>
          </a:p>
        </p:txBody>
      </p:sp>
      <p:sp>
        <p:nvSpPr>
          <p:cNvPr id="6152" name="Text Box 47"/>
          <p:cNvSpPr txBox="1">
            <a:spLocks noChangeArrowheads="1"/>
          </p:cNvSpPr>
          <p:nvPr/>
        </p:nvSpPr>
        <p:spPr bwMode="auto">
          <a:xfrm>
            <a:off x="1920099" y="4148792"/>
            <a:ext cx="144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>
              <a:latin typeface="VNI-Times" pitchFamily="2" charset="0"/>
              <a:cs typeface="Arial" panose="020B0604020202020204" pitchFamily="34" charset="0"/>
            </a:endParaRPr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1767699" y="3910507"/>
            <a:ext cx="86868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5341             7915                 4507                     8425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1488             1346                 2568                       618</a:t>
            </a:r>
          </a:p>
        </p:txBody>
      </p:sp>
      <p:sp>
        <p:nvSpPr>
          <p:cNvPr id="7241" name="Line 73"/>
          <p:cNvSpPr>
            <a:spLocks noChangeShapeType="1"/>
          </p:cNvSpPr>
          <p:nvPr/>
        </p:nvSpPr>
        <p:spPr bwMode="auto">
          <a:xfrm flipV="1">
            <a:off x="1870025" y="5028159"/>
            <a:ext cx="773973" cy="196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/>
          </a:p>
        </p:txBody>
      </p:sp>
      <p:sp>
        <p:nvSpPr>
          <p:cNvPr id="7242" name="Text Box 74"/>
          <p:cNvSpPr txBox="1">
            <a:spLocks noChangeArrowheads="1"/>
          </p:cNvSpPr>
          <p:nvPr/>
        </p:nvSpPr>
        <p:spPr bwMode="auto">
          <a:xfrm>
            <a:off x="1528354" y="4174986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7243" name="Text Box 75"/>
          <p:cNvSpPr txBox="1">
            <a:spLocks noChangeArrowheads="1"/>
          </p:cNvSpPr>
          <p:nvPr/>
        </p:nvSpPr>
        <p:spPr bwMode="auto">
          <a:xfrm>
            <a:off x="3367899" y="416308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7244" name="Text Box 76"/>
          <p:cNvSpPr txBox="1">
            <a:spLocks noChangeArrowheads="1"/>
          </p:cNvSpPr>
          <p:nvPr/>
        </p:nvSpPr>
        <p:spPr bwMode="auto">
          <a:xfrm>
            <a:off x="5973986" y="4179272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7245" name="Text Box 77"/>
          <p:cNvSpPr txBox="1">
            <a:spLocks noChangeArrowheads="1"/>
          </p:cNvSpPr>
          <p:nvPr/>
        </p:nvSpPr>
        <p:spPr bwMode="auto">
          <a:xfrm>
            <a:off x="8802368" y="4304914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7246" name="Line 78"/>
          <p:cNvSpPr>
            <a:spLocks noChangeShapeType="1"/>
          </p:cNvSpPr>
          <p:nvPr/>
        </p:nvSpPr>
        <p:spPr bwMode="auto">
          <a:xfrm>
            <a:off x="3939352" y="5028159"/>
            <a:ext cx="80009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/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6254743" y="5028159"/>
            <a:ext cx="87629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/>
          </a:p>
        </p:txBody>
      </p:sp>
      <p:sp>
        <p:nvSpPr>
          <p:cNvPr id="7248" name="Line 80"/>
          <p:cNvSpPr>
            <a:spLocks noChangeShapeType="1"/>
          </p:cNvSpPr>
          <p:nvPr/>
        </p:nvSpPr>
        <p:spPr bwMode="auto">
          <a:xfrm>
            <a:off x="9335768" y="5080058"/>
            <a:ext cx="83347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/>
          </a:p>
        </p:txBody>
      </p:sp>
      <p:sp>
        <p:nvSpPr>
          <p:cNvPr id="7250" name="Text Box 82"/>
          <p:cNvSpPr txBox="1">
            <a:spLocks noChangeArrowheads="1"/>
          </p:cNvSpPr>
          <p:nvPr/>
        </p:nvSpPr>
        <p:spPr bwMode="auto">
          <a:xfrm>
            <a:off x="2365324" y="5040665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7251" name="Text Box 83"/>
          <p:cNvSpPr txBox="1">
            <a:spLocks noChangeArrowheads="1"/>
          </p:cNvSpPr>
          <p:nvPr/>
        </p:nvSpPr>
        <p:spPr bwMode="auto">
          <a:xfrm>
            <a:off x="1961920" y="5054353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7252" name="Text Box 84"/>
          <p:cNvSpPr txBox="1">
            <a:spLocks noChangeArrowheads="1"/>
          </p:cNvSpPr>
          <p:nvPr/>
        </p:nvSpPr>
        <p:spPr bwMode="auto">
          <a:xfrm>
            <a:off x="2163622" y="5037968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253" name="Text Box 85"/>
          <p:cNvSpPr txBox="1">
            <a:spLocks noChangeArrowheads="1"/>
          </p:cNvSpPr>
          <p:nvPr/>
        </p:nvSpPr>
        <p:spPr bwMode="auto">
          <a:xfrm>
            <a:off x="1767699" y="5054747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258" name="Text Box 90"/>
          <p:cNvSpPr txBox="1">
            <a:spLocks noChangeArrowheads="1"/>
          </p:cNvSpPr>
          <p:nvPr/>
        </p:nvSpPr>
        <p:spPr bwMode="auto">
          <a:xfrm>
            <a:off x="3860365" y="5047777"/>
            <a:ext cx="167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9261</a:t>
            </a:r>
          </a:p>
        </p:txBody>
      </p:sp>
      <p:sp>
        <p:nvSpPr>
          <p:cNvPr id="7260" name="Text Box 92"/>
          <p:cNvSpPr txBox="1">
            <a:spLocks noChangeArrowheads="1"/>
          </p:cNvSpPr>
          <p:nvPr/>
        </p:nvSpPr>
        <p:spPr bwMode="auto">
          <a:xfrm>
            <a:off x="6323325" y="5055279"/>
            <a:ext cx="167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7075</a:t>
            </a:r>
          </a:p>
        </p:txBody>
      </p:sp>
      <p:sp>
        <p:nvSpPr>
          <p:cNvPr id="7261" name="Text Box 93"/>
          <p:cNvSpPr txBox="1">
            <a:spLocks noChangeArrowheads="1"/>
          </p:cNvSpPr>
          <p:nvPr/>
        </p:nvSpPr>
        <p:spPr bwMode="auto">
          <a:xfrm>
            <a:off x="9183368" y="5102544"/>
            <a:ext cx="167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9043</a:t>
            </a:r>
          </a:p>
        </p:txBody>
      </p:sp>
    </p:spTree>
    <p:extLst>
      <p:ext uri="{BB962C8B-B14F-4D97-AF65-F5344CB8AC3E}">
        <p14:creationId xmlns:p14="http://schemas.microsoft.com/office/powerpoint/2010/main" val="80731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500"/>
                                        <p:tgtEl>
                                          <p:spTgt spid="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7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7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7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7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3" grpId="0"/>
      <p:bldP spid="7240" grpId="0"/>
      <p:bldP spid="7241" grpId="0" animBg="1"/>
      <p:bldP spid="7242" grpId="0"/>
      <p:bldP spid="7243" grpId="0"/>
      <p:bldP spid="7244" grpId="0"/>
      <p:bldP spid="7245" grpId="0"/>
      <p:bldP spid="7246" grpId="0" animBg="1"/>
      <p:bldP spid="7247" grpId="0" animBg="1"/>
      <p:bldP spid="7248" grpId="0" animBg="1"/>
      <p:bldP spid="7250" grpId="0"/>
      <p:bldP spid="7251" grpId="0"/>
      <p:bldP spid="7252" grpId="0"/>
      <p:bldP spid="7253" grpId="0"/>
      <p:bldP spid="7258" grpId="0"/>
      <p:bldP spid="7260" grpId="0"/>
      <p:bldP spid="72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" name="Text Box 51"/>
          <p:cNvSpPr txBox="1">
            <a:spLocks noChangeArrowheads="1"/>
          </p:cNvSpPr>
          <p:nvPr/>
        </p:nvSpPr>
        <p:spPr bwMode="auto">
          <a:xfrm>
            <a:off x="737788" y="1006522"/>
            <a:ext cx="11554623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cs typeface="Arial" panose="020B0604020202020204" pitchFamily="34" charset="0"/>
              </a:rPr>
              <a:t>Bài</a:t>
            </a:r>
            <a:r>
              <a:rPr lang="en-US" altLang="en-US" sz="3200" dirty="0">
                <a:cs typeface="Arial" panose="020B0604020202020204" pitchFamily="34" charset="0"/>
              </a:rPr>
              <a:t> </a:t>
            </a:r>
            <a:r>
              <a:rPr lang="en-US" altLang="en-US" sz="2800" dirty="0">
                <a:cs typeface="Arial" panose="020B0604020202020204" pitchFamily="34" charset="0"/>
              </a:rPr>
              <a:t>2: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a/ 2634 + 4848                           b) 5716 + 1749                  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1825 + 455                                   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707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+ 5857</a:t>
            </a:r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1597638" y="2328699"/>
            <a:ext cx="294529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2634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4848</a:t>
            </a:r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6680751" y="2264774"/>
            <a:ext cx="294529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5716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1749</a:t>
            </a:r>
          </a:p>
        </p:txBody>
      </p:sp>
      <p:sp>
        <p:nvSpPr>
          <p:cNvPr id="8246" name="Line 54"/>
          <p:cNvSpPr>
            <a:spLocks noChangeShapeType="1"/>
          </p:cNvSpPr>
          <p:nvPr/>
        </p:nvSpPr>
        <p:spPr bwMode="auto">
          <a:xfrm>
            <a:off x="1558982" y="3449909"/>
            <a:ext cx="90624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 b="1"/>
          </a:p>
        </p:txBody>
      </p:sp>
      <p:sp>
        <p:nvSpPr>
          <p:cNvPr id="8247" name="Line 55"/>
          <p:cNvSpPr>
            <a:spLocks noChangeShapeType="1"/>
          </p:cNvSpPr>
          <p:nvPr/>
        </p:nvSpPr>
        <p:spPr bwMode="auto">
          <a:xfrm>
            <a:off x="6706291" y="3417549"/>
            <a:ext cx="90624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 b="1"/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1240798" y="2707476"/>
            <a:ext cx="5664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8249" name="Text Box 57"/>
          <p:cNvSpPr txBox="1">
            <a:spLocks noChangeArrowheads="1"/>
          </p:cNvSpPr>
          <p:nvPr/>
        </p:nvSpPr>
        <p:spPr bwMode="auto">
          <a:xfrm>
            <a:off x="6364064" y="2649503"/>
            <a:ext cx="5664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8251" name="Text Box 59"/>
          <p:cNvSpPr txBox="1">
            <a:spLocks noChangeArrowheads="1"/>
          </p:cNvSpPr>
          <p:nvPr/>
        </p:nvSpPr>
        <p:spPr bwMode="auto">
          <a:xfrm>
            <a:off x="1629953" y="3509763"/>
            <a:ext cx="23788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7482</a:t>
            </a: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6706291" y="3455535"/>
            <a:ext cx="23788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7465</a:t>
            </a:r>
          </a:p>
        </p:txBody>
      </p:sp>
      <p:sp>
        <p:nvSpPr>
          <p:cNvPr id="8253" name="Text Box 61"/>
          <p:cNvSpPr txBox="1">
            <a:spLocks noChangeArrowheads="1"/>
          </p:cNvSpPr>
          <p:nvPr/>
        </p:nvSpPr>
        <p:spPr bwMode="auto">
          <a:xfrm>
            <a:off x="1303395" y="4590922"/>
            <a:ext cx="294529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455</a:t>
            </a:r>
          </a:p>
        </p:txBody>
      </p:sp>
      <p:sp>
        <p:nvSpPr>
          <p:cNvPr id="8254" name="Line 62"/>
          <p:cNvSpPr>
            <a:spLocks noChangeShapeType="1"/>
          </p:cNvSpPr>
          <p:nvPr/>
        </p:nvSpPr>
        <p:spPr bwMode="auto">
          <a:xfrm>
            <a:off x="1303395" y="5726308"/>
            <a:ext cx="90624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 b="1"/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923923" y="4879922"/>
            <a:ext cx="5664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1304555" y="5760473"/>
            <a:ext cx="23788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2280</a:t>
            </a:r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6515100" y="4556757"/>
            <a:ext cx="294529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707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5857</a:t>
            </a:r>
            <a:endParaRPr lang="en-US" altLang="en-US" sz="2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58" name="Line 66"/>
          <p:cNvSpPr>
            <a:spLocks noChangeShapeType="1"/>
          </p:cNvSpPr>
          <p:nvPr/>
        </p:nvSpPr>
        <p:spPr bwMode="auto">
          <a:xfrm>
            <a:off x="6647265" y="5726308"/>
            <a:ext cx="90624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 b="1"/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6096000" y="4931356"/>
            <a:ext cx="5664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6647265" y="5783279"/>
            <a:ext cx="23788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6564</a:t>
            </a:r>
          </a:p>
        </p:txBody>
      </p:sp>
    </p:spTree>
    <p:extLst>
      <p:ext uri="{BB962C8B-B14F-4D97-AF65-F5344CB8AC3E}">
        <p14:creationId xmlns:p14="http://schemas.microsoft.com/office/powerpoint/2010/main" val="416229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3" grpId="0"/>
      <p:bldP spid="8244" grpId="0"/>
      <p:bldP spid="8245" grpId="0"/>
      <p:bldP spid="8246" grpId="0" animBg="1"/>
      <p:bldP spid="8247" grpId="0" animBg="1"/>
      <p:bldP spid="8248" grpId="0"/>
      <p:bldP spid="8249" grpId="0"/>
      <p:bldP spid="8251" grpId="0"/>
      <p:bldP spid="8252" grpId="0"/>
      <p:bldP spid="8253" grpId="0"/>
      <p:bldP spid="8254" grpId="0" animBg="1"/>
      <p:bldP spid="8255" grpId="0"/>
      <p:bldP spid="8256" grpId="0"/>
      <p:bldP spid="8257" grpId="0"/>
      <p:bldP spid="8258" grpId="0" animBg="1"/>
      <p:bldP spid="8259" grpId="0"/>
      <p:bldP spid="82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546651" y="1463323"/>
            <a:ext cx="11468100" cy="951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b="0" dirty="0" err="1"/>
              <a:t>Bài</a:t>
            </a:r>
            <a:r>
              <a:rPr lang="en-US" altLang="en-US" sz="3200" b="0" dirty="0"/>
              <a:t> 3: </a:t>
            </a:r>
            <a:r>
              <a:rPr lang="en-US" altLang="en-US" sz="3200" b="0" dirty="0" err="1"/>
              <a:t>Đội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Một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trồng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được</a:t>
            </a:r>
            <a:r>
              <a:rPr lang="en-US" altLang="en-US" sz="3200" b="0" dirty="0"/>
              <a:t> 3680 </a:t>
            </a:r>
            <a:r>
              <a:rPr lang="en-US" altLang="en-US" sz="3200" b="0" dirty="0" err="1"/>
              <a:t>cây</a:t>
            </a:r>
            <a:r>
              <a:rPr lang="en-US" altLang="en-US" sz="3200" b="0" dirty="0"/>
              <a:t>, </a:t>
            </a:r>
            <a:r>
              <a:rPr lang="en-US" altLang="en-US" sz="3200" b="0" dirty="0" err="1"/>
              <a:t>đội</a:t>
            </a:r>
            <a:r>
              <a:rPr lang="en-US" altLang="en-US" sz="3200" b="0" dirty="0"/>
              <a:t> Hai </a:t>
            </a:r>
            <a:r>
              <a:rPr lang="en-US" altLang="en-US" sz="3200" b="0" dirty="0" err="1"/>
              <a:t>trồng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được</a:t>
            </a:r>
            <a:r>
              <a:rPr lang="en-US" altLang="en-US" sz="3200" b="0" dirty="0"/>
              <a:t> 4220 </a:t>
            </a:r>
            <a:r>
              <a:rPr lang="en-US" altLang="en-US" sz="3200" b="0" dirty="0" err="1"/>
              <a:t>cây</a:t>
            </a:r>
            <a:r>
              <a:rPr lang="en-US" altLang="en-US" sz="3200" b="0" dirty="0"/>
              <a:t>.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b="0" dirty="0"/>
              <a:t>           </a:t>
            </a:r>
            <a:r>
              <a:rPr lang="en-US" altLang="en-US" sz="3200" b="0" dirty="0" err="1"/>
              <a:t>Hỏi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cả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hai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đội</a:t>
            </a:r>
            <a:r>
              <a:rPr lang="en-US" altLang="en-US" sz="3200" b="0" dirty="0"/>
              <a:t> </a:t>
            </a:r>
            <a:r>
              <a:rPr lang="vi-VN" altLang="en-US" sz="3200" b="0" dirty="0"/>
              <a:t>trồng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được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bao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nhiêu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cây</a:t>
            </a:r>
            <a:r>
              <a:rPr lang="en-US" altLang="en-US" sz="3200" b="0" dirty="0"/>
              <a:t>?</a:t>
            </a:r>
            <a:endParaRPr lang="vi-VN" altLang="en-US" sz="3200" b="0" dirty="0"/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540026" y="2707357"/>
            <a:ext cx="4008783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0" dirty="0"/>
              <a:t>        </a:t>
            </a:r>
            <a:r>
              <a:rPr lang="en-US" altLang="en-US" sz="3200" b="0" dirty="0" err="1"/>
              <a:t>Tóm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tắt</a:t>
            </a:r>
            <a:endParaRPr lang="en-US" altLang="en-US" sz="3200" b="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 err="1"/>
              <a:t>Đội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Một</a:t>
            </a:r>
            <a:r>
              <a:rPr lang="en-US" altLang="en-US" sz="3200" b="0" dirty="0"/>
              <a:t>: 3680 </a:t>
            </a:r>
            <a:r>
              <a:rPr lang="en-US" altLang="en-US" sz="3200" b="0" dirty="0" err="1"/>
              <a:t>cây</a:t>
            </a:r>
            <a:endParaRPr lang="en-US" altLang="en-US" sz="3200" b="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 err="1"/>
              <a:t>Đội</a:t>
            </a:r>
            <a:r>
              <a:rPr lang="en-US" altLang="en-US" sz="3200" b="0" dirty="0"/>
              <a:t> Hai: 4220 </a:t>
            </a:r>
            <a:r>
              <a:rPr lang="en-US" altLang="en-US" sz="3200" b="0" dirty="0" err="1"/>
              <a:t>cây</a:t>
            </a:r>
            <a:endParaRPr lang="en-US" altLang="en-US" sz="3200" b="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 err="1"/>
              <a:t>Cả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hai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đội</a:t>
            </a:r>
            <a:r>
              <a:rPr lang="en-US" altLang="en-US" sz="3200" b="0" dirty="0"/>
              <a:t>: … </a:t>
            </a:r>
            <a:r>
              <a:rPr lang="en-US" altLang="en-US" sz="3200" b="0" dirty="0" err="1" smtClean="0"/>
              <a:t>cây</a:t>
            </a:r>
            <a:r>
              <a:rPr lang="en-US" altLang="en-US" sz="3200" b="0" dirty="0" smtClean="0"/>
              <a:t> ?</a:t>
            </a:r>
            <a:endParaRPr lang="vi-VN" altLang="en-US" sz="3200" b="0" dirty="0"/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4926496" y="2707357"/>
            <a:ext cx="7265504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0" dirty="0"/>
              <a:t>              </a:t>
            </a:r>
            <a:r>
              <a:rPr lang="en-US" altLang="en-US" sz="3200" b="0" dirty="0" err="1"/>
              <a:t>Bài</a:t>
            </a:r>
            <a:r>
              <a:rPr lang="en-US" altLang="en-US" sz="3200" b="0" dirty="0"/>
              <a:t> </a:t>
            </a:r>
            <a:r>
              <a:rPr lang="en-US" altLang="en-US" sz="3200" b="0" dirty="0" err="1"/>
              <a:t>giải</a:t>
            </a:r>
            <a:endParaRPr lang="en-US" altLang="en-US" sz="3200" b="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 err="1">
                <a:solidFill>
                  <a:srgbClr val="FF0000"/>
                </a:solidFill>
              </a:rPr>
              <a:t>Số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cây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cả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hai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đội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trồng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được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là</a:t>
            </a:r>
            <a:r>
              <a:rPr lang="en-US" altLang="en-US" sz="3200" b="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>
                <a:solidFill>
                  <a:srgbClr val="FF0000"/>
                </a:solidFill>
              </a:rPr>
              <a:t>       3680 + 4220  = 7900 (</a:t>
            </a:r>
            <a:r>
              <a:rPr lang="en-US" altLang="en-US" sz="3200" b="0" dirty="0" err="1">
                <a:solidFill>
                  <a:srgbClr val="FF0000"/>
                </a:solidFill>
              </a:rPr>
              <a:t>cây</a:t>
            </a:r>
            <a:r>
              <a:rPr lang="en-US" altLang="en-US" sz="3200" b="0" dirty="0">
                <a:solidFill>
                  <a:srgbClr val="FF0000"/>
                </a:solidFill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>
                <a:solidFill>
                  <a:srgbClr val="FF0000"/>
                </a:solidFill>
              </a:rPr>
              <a:t>                             </a:t>
            </a:r>
            <a:r>
              <a:rPr lang="en-US" altLang="en-US" sz="3200" b="0" dirty="0" err="1">
                <a:solidFill>
                  <a:srgbClr val="FF0000"/>
                </a:solidFill>
              </a:rPr>
              <a:t>Đáp</a:t>
            </a:r>
            <a:r>
              <a:rPr lang="en-US" altLang="en-US" sz="3200" b="0" dirty="0">
                <a:solidFill>
                  <a:srgbClr val="FF0000"/>
                </a:solidFill>
              </a:rPr>
              <a:t> </a:t>
            </a:r>
            <a:r>
              <a:rPr lang="en-US" altLang="en-US" sz="3200" b="0" dirty="0" err="1">
                <a:solidFill>
                  <a:srgbClr val="FF0000"/>
                </a:solidFill>
              </a:rPr>
              <a:t>số</a:t>
            </a:r>
            <a:r>
              <a:rPr lang="en-US" altLang="en-US" sz="3200" b="0" dirty="0">
                <a:solidFill>
                  <a:srgbClr val="FF0000"/>
                </a:solidFill>
              </a:rPr>
              <a:t>: 7900 </a:t>
            </a:r>
            <a:r>
              <a:rPr lang="en-US" altLang="en-US" sz="3200" b="0" dirty="0" err="1">
                <a:solidFill>
                  <a:srgbClr val="FF0000"/>
                </a:solidFill>
              </a:rPr>
              <a:t>cây</a:t>
            </a:r>
            <a:endParaRPr lang="vi-VN" altLang="en-US" sz="3200" b="0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22783" y="1824496"/>
            <a:ext cx="1325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082209" y="1824496"/>
            <a:ext cx="143289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697317" y="1824496"/>
            <a:ext cx="1325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9892748" y="1813566"/>
            <a:ext cx="1325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451652" y="2391844"/>
            <a:ext cx="164326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882309" y="2391844"/>
            <a:ext cx="265209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96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/>
      <p:bldP spid="35871" grpId="0"/>
      <p:bldP spid="3587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768</Words>
  <Application>Microsoft Office PowerPoint</Application>
  <PresentationFormat>Widescreen</PresentationFormat>
  <Paragraphs>193</Paragraphs>
  <Slides>16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宋体</vt:lpstr>
      <vt:lpstr>宋体</vt:lpstr>
      <vt:lpstr>.VnArial Narrow</vt:lpstr>
      <vt:lpstr>.VnTime</vt:lpstr>
      <vt:lpstr>.VnTimeH</vt:lpstr>
      <vt:lpstr>Arial</vt:lpstr>
      <vt:lpstr>Calibri</vt:lpstr>
      <vt:lpstr>Calibri Light</vt:lpstr>
      <vt:lpstr>HP001 4 hàng</vt:lpstr>
      <vt:lpstr>Impact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19</cp:revision>
  <dcterms:created xsi:type="dcterms:W3CDTF">2022-01-19T10:24:08Z</dcterms:created>
  <dcterms:modified xsi:type="dcterms:W3CDTF">2022-01-23T02:05:50Z</dcterms:modified>
</cp:coreProperties>
</file>