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75" r:id="rId3"/>
    <p:sldId id="259" r:id="rId4"/>
    <p:sldId id="276" r:id="rId5"/>
    <p:sldId id="260" r:id="rId6"/>
    <p:sldId id="261" r:id="rId7"/>
    <p:sldId id="262" r:id="rId8"/>
    <p:sldId id="274" r:id="rId9"/>
    <p:sldId id="263" r:id="rId10"/>
    <p:sldId id="272" r:id="rId11"/>
    <p:sldId id="264" r:id="rId12"/>
    <p:sldId id="273" r:id="rId13"/>
    <p:sldId id="271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F9C2D-7E6C-44F6-9AAB-DD8CC766F15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3BFFC-EFA6-4EA7-AD58-F9BE30BA3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6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anose="020F050202020403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3F4E7C-87E3-4989-9DA9-FD5A76C1E639}" type="slidenum">
              <a:rPr lang="en-US" altLang="vi-VN"/>
              <a:pPr/>
              <a:t>3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65816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anose="020F0502020204030204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DA48ED-600B-444E-852B-C5D1420745E6}" type="slidenum">
              <a:rPr lang="en-US" altLang="vi-VN"/>
              <a:pPr/>
              <a:t>9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41421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9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1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0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1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29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4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0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6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0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6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BE59A-9A3B-402A-99FF-DB6CE3AEC0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2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1" y="1671638"/>
            <a:ext cx="4371975" cy="323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4081464" y="1757363"/>
            <a:ext cx="4586287" cy="337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P.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TẬP </a:t>
            </a:r>
            <a:r>
              <a:rPr lang="en-U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LÀM VĂN</a:t>
            </a:r>
            <a:endParaRPr lang="en-US" sz="1800" b="1" i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20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</a:t>
            </a:r>
            <a:r>
              <a:rPr lang="en-US" sz="1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1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BÁO CÁO HOẠT ĐỘNG</a:t>
            </a:r>
            <a:endParaRPr lang="en-US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025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</a:t>
            </a:r>
            <a:r>
              <a:rPr lang="en-US" sz="1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Giáo</a:t>
            </a:r>
            <a:r>
              <a:rPr lang="en-US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viên</a:t>
            </a:r>
            <a:r>
              <a:rPr lang="en-US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1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Nguyễn</a:t>
            </a:r>
            <a:r>
              <a:rPr lang="en-US" sz="1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Thị</a:t>
            </a:r>
            <a:r>
              <a:rPr lang="en-US" sz="1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Thúy</a:t>
            </a:r>
            <a:r>
              <a:rPr lang="en-US" sz="1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1044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57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14095358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70456" y="1920025"/>
            <a:ext cx="11565229" cy="409342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3600" b="1" dirty="0">
                <a:solidFill>
                  <a:srgbClr val="00B0F0"/>
                </a:solidFill>
              </a:rPr>
              <a:t>2. Lao động:</a:t>
            </a:r>
          </a:p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</a:rPr>
              <a:t>* Ưu điểm:</a:t>
            </a:r>
          </a:p>
          <a:p>
            <a:pPr>
              <a:defRPr/>
            </a:pPr>
            <a:r>
              <a:rPr lang="en-US" sz="3600" b="1" dirty="0">
                <a:solidFill>
                  <a:srgbClr val="000066"/>
                </a:solidFill>
              </a:rPr>
              <a:t>     - Trực nhật.</a:t>
            </a:r>
          </a:p>
          <a:p>
            <a:pPr>
              <a:defRPr/>
            </a:pPr>
            <a:r>
              <a:rPr lang="en-US" sz="3600" b="1" dirty="0">
                <a:solidFill>
                  <a:srgbClr val="000066"/>
                </a:solidFill>
              </a:rPr>
              <a:t>     - Vệ sinh sân trường.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</a:p>
          <a:p>
            <a:pPr>
              <a:defRPr/>
            </a:pPr>
            <a:r>
              <a:rPr lang="en-US" sz="3600" b="1" dirty="0">
                <a:solidFill>
                  <a:srgbClr val="000000"/>
                </a:solidFill>
              </a:rPr>
              <a:t>     </a:t>
            </a:r>
            <a:r>
              <a:rPr lang="en-US" sz="3600" b="1" dirty="0">
                <a:solidFill>
                  <a:srgbClr val="000066"/>
                </a:solidFill>
              </a:rPr>
              <a:t>- Chăm sóc cây xanh</a:t>
            </a:r>
            <a:r>
              <a:rPr lang="en-US" sz="4400" b="1" dirty="0">
                <a:solidFill>
                  <a:srgbClr val="000066"/>
                </a:solidFill>
              </a:rPr>
              <a:t>.</a:t>
            </a:r>
          </a:p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</a:rPr>
              <a:t>* Nhược điểm: </a:t>
            </a:r>
            <a:r>
              <a:rPr lang="en-US" sz="3600" b="1" dirty="0">
                <a:solidFill>
                  <a:srgbClr val="000066"/>
                </a:solidFill>
              </a:rPr>
              <a:t>Còn bạn chưa vứt rác đúng nơi quy định…  </a:t>
            </a:r>
            <a:r>
              <a:rPr lang="en-US" sz="3600" dirty="0">
                <a:solidFill>
                  <a:srgbClr val="000066"/>
                </a:solidFill>
              </a:rPr>
              <a:t>         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976204" y="-56356"/>
            <a:ext cx="4919014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600" u="sng" dirty="0">
                <a:solidFill>
                  <a:srgbClr val="000000"/>
                </a:solidFill>
              </a:rPr>
              <a:t>Tập làm văn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342965" y="638601"/>
            <a:ext cx="8487177" cy="609600"/>
          </a:xfrm>
        </p:spPr>
        <p:txBody>
          <a:bodyPr rtlCol="0">
            <a:noAutofit/>
          </a:bodyPr>
          <a:lstStyle/>
          <a:p>
            <a:pPr algn="ctr">
              <a:buNone/>
              <a:defRPr/>
            </a:pPr>
            <a:r>
              <a:rPr lang="en-US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Báo cáo hoạt động</a:t>
            </a:r>
          </a:p>
          <a:p>
            <a:pPr>
              <a:defRPr/>
            </a:pPr>
            <a:endParaRPr lang="en-US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41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34850" y="464334"/>
            <a:ext cx="11732654" cy="569386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algn="just">
              <a:spcBef>
                <a:spcPct val="50000"/>
              </a:spcBef>
              <a:buFontTx/>
              <a:buAutoNum type="arabicPeriod"/>
              <a:defRPr/>
            </a:pP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học tập :</a:t>
            </a:r>
          </a:p>
          <a:p>
            <a:pPr marL="0" indent="0"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 Ưu điểm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Đa số các bạn đi học đúng giờ.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Học bài và làm bài đầy đủ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Ý thức kỉ luật tốt, thực hiện đúng nội quy của trường, lớp đề ra.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Hăng hái phát biểu ý kiến xây dựng bài.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Nhược điểm: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Vẫn còn một bạn đi học muộn và hai bạn nói chuyện riêng trong giờ.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val="1364894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761" y="577789"/>
            <a:ext cx="1126901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   100%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bẻ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   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xanh,tưới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22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1115095" y="2024667"/>
            <a:ext cx="9458459" cy="2438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0000FF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TẠM BIỆT CÁC EM</a:t>
            </a:r>
          </a:p>
        </p:txBody>
      </p:sp>
      <p:sp>
        <p:nvSpPr>
          <p:cNvPr id="19461" name="Arc 5"/>
          <p:cNvSpPr>
            <a:spLocks/>
          </p:cNvSpPr>
          <p:nvPr/>
        </p:nvSpPr>
        <p:spPr bwMode="auto">
          <a:xfrm flipH="1" flipV="1">
            <a:off x="152399" y="1319011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rc 6"/>
          <p:cNvSpPr>
            <a:spLocks/>
          </p:cNvSpPr>
          <p:nvPr/>
        </p:nvSpPr>
        <p:spPr bwMode="auto">
          <a:xfrm flipH="1" flipV="1">
            <a:off x="152399" y="1881389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rc 5"/>
          <p:cNvSpPr>
            <a:spLocks/>
          </p:cNvSpPr>
          <p:nvPr/>
        </p:nvSpPr>
        <p:spPr bwMode="auto">
          <a:xfrm flipH="1" flipV="1">
            <a:off x="152400" y="1600200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rc 6"/>
          <p:cNvSpPr>
            <a:spLocks/>
          </p:cNvSpPr>
          <p:nvPr/>
        </p:nvSpPr>
        <p:spPr bwMode="auto">
          <a:xfrm flipH="1" flipV="1">
            <a:off x="152399" y="2162578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rc 6"/>
          <p:cNvSpPr>
            <a:spLocks/>
          </p:cNvSpPr>
          <p:nvPr/>
        </p:nvSpPr>
        <p:spPr bwMode="auto">
          <a:xfrm flipH="1" flipV="1">
            <a:off x="152398" y="2300489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4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19461" grpId="0" animBg="1"/>
      <p:bldP spid="19462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19325" y="2245179"/>
            <a:ext cx="8458200" cy="478971"/>
          </a:xfrm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altLang="en-US" b="1" dirty="0" err="1" smtClean="0"/>
              <a:t>Đọc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bài</a:t>
            </a:r>
            <a:r>
              <a:rPr lang="en-US" altLang="en-US" b="1" dirty="0" smtClean="0"/>
              <a:t>: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Báo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cáo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kết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quả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tháng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đua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“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gương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chú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bộ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đội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762125" y="3038475"/>
            <a:ext cx="8915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</a:rPr>
              <a:t>1</a:t>
            </a:r>
            <a:r>
              <a:rPr lang="en-US" altLang="en-US" sz="3200" b="1">
                <a:solidFill>
                  <a:srgbClr val="0000FF"/>
                </a:solidFill>
              </a:rPr>
              <a:t>. Theo em báo cáo trên là của ai? Bạn đó báo cáo với những ai?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828800" y="44196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2. Lớp tổ chức báo cáo thi đua trong tháng để làm gì?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19300" y="152400"/>
            <a:ext cx="8153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0" dirty="0">
                <a:solidFill>
                  <a:srgbClr val="000066"/>
                </a:solidFill>
              </a:rPr>
              <a:t/>
            </a:r>
            <a:br>
              <a:rPr lang="en-US" altLang="en-US" sz="2800" b="0" dirty="0">
                <a:solidFill>
                  <a:srgbClr val="000066"/>
                </a:solidFill>
              </a:rPr>
            </a:b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Thứ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sáu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ngày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28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tháng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01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năm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2022</a:t>
            </a:r>
            <a:b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altLang="en-US" sz="2800" dirty="0">
              <a:solidFill>
                <a:srgbClr val="000066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438525" y="1357314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600" b="1" dirty="0" err="1">
                <a:solidFill>
                  <a:srgbClr val="000066"/>
                </a:solidFill>
              </a:rPr>
              <a:t>Báo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cáo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hoạt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động</a:t>
            </a:r>
            <a:endParaRPr lang="en-US" altLang="en-US" sz="3600" b="1" dirty="0">
              <a:solidFill>
                <a:srgbClr val="000066"/>
              </a:solidFill>
            </a:endParaRP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5457825" y="806902"/>
            <a:ext cx="1981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000066"/>
                </a:solidFill>
              </a:rPr>
              <a:t>Tập</a:t>
            </a:r>
            <a:r>
              <a:rPr lang="en-US" altLang="en-US" sz="2400" u="sng" dirty="0">
                <a:solidFill>
                  <a:srgbClr val="000066"/>
                </a:solidFill>
              </a:rPr>
              <a:t> </a:t>
            </a:r>
            <a:r>
              <a:rPr lang="en-US" altLang="en-US" sz="2400" u="sng" dirty="0" err="1">
                <a:solidFill>
                  <a:srgbClr val="000066"/>
                </a:solidFill>
              </a:rPr>
              <a:t>làm</a:t>
            </a:r>
            <a:r>
              <a:rPr lang="en-US" altLang="en-US" sz="2400" u="sng" dirty="0">
                <a:solidFill>
                  <a:srgbClr val="000066"/>
                </a:solidFill>
              </a:rPr>
              <a:t> </a:t>
            </a:r>
            <a:r>
              <a:rPr lang="en-US" altLang="en-US" sz="2400" u="sng" dirty="0" err="1">
                <a:solidFill>
                  <a:srgbClr val="000066"/>
                </a:solidFill>
              </a:rPr>
              <a:t>văn</a:t>
            </a:r>
            <a:r>
              <a:rPr lang="en-US" altLang="en-US" sz="2400" dirty="0">
                <a:solidFill>
                  <a:srgbClr val="000066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1821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31819" y="274638"/>
            <a:ext cx="11694017" cy="627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vi-VN" sz="2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</a:t>
            </a:r>
            <a:r>
              <a:rPr lang="en-US" altLang="vi-VN" sz="22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vi-VN" sz="2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cáo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thi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đua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vi-VN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”</a:t>
            </a:r>
            <a:r>
              <a:rPr lang="en-US" altLang="vi-VN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Thưa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xin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cáo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đua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đua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”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vừa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qua: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A-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-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đông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đầy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đủ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ý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kỉ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luật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vẫn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đạt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55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giỏi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90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khá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kém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.`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2. Lao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tham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nhổ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cỏ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bồn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điệu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múa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tham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chào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mừng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Nam,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đoạt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nhì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B-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nghị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khen</a:t>
            </a:r>
            <a:r>
              <a:rPr lang="en-US" altLang="vi-VN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thưởng</a:t>
            </a:r>
            <a:endParaRPr lang="en-US" altLang="vi-VN" sz="2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-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</a:p>
          <a:p>
            <a:pPr algn="just">
              <a:spcBef>
                <a:spcPts val="600"/>
              </a:spcBef>
              <a:buFontTx/>
              <a:buNone/>
            </a:pP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-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Đặng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Tuấn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Cảnh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Nguyễn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Đức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Vũ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Minh Long,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Bùi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vi-VN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Mai.</a:t>
            </a:r>
          </a:p>
        </p:txBody>
      </p:sp>
    </p:spTree>
    <p:extLst>
      <p:ext uri="{BB962C8B-B14F-4D97-AF65-F5344CB8AC3E}">
        <p14:creationId xmlns:p14="http://schemas.microsoft.com/office/powerpoint/2010/main" val="34917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19325" y="2245179"/>
            <a:ext cx="8458200" cy="478971"/>
          </a:xfrm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altLang="en-US" b="1" dirty="0" err="1" smtClean="0"/>
              <a:t>Đọc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bài</a:t>
            </a:r>
            <a:r>
              <a:rPr lang="en-US" altLang="en-US" b="1" dirty="0" smtClean="0"/>
              <a:t>: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Báo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cáo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kết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quả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tháng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đua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“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gương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chú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bộ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đội</a:t>
            </a:r>
            <a:r>
              <a:rPr lang="en-US" altLang="en-US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762125" y="3038475"/>
            <a:ext cx="8915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</a:rPr>
              <a:t>1</a:t>
            </a:r>
            <a:r>
              <a:rPr lang="en-US" altLang="en-US" sz="3200" b="1">
                <a:solidFill>
                  <a:srgbClr val="0000FF"/>
                </a:solidFill>
              </a:rPr>
              <a:t>. Theo em báo cáo trên là của ai? Bạn đó báo cáo với những ai?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828800" y="44196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2. Lớp tổ chức báo cáo thi đua trong tháng để làm gì?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19300" y="152400"/>
            <a:ext cx="8153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0" dirty="0">
                <a:solidFill>
                  <a:srgbClr val="000066"/>
                </a:solidFill>
              </a:rPr>
              <a:t/>
            </a:r>
            <a:br>
              <a:rPr lang="en-US" altLang="en-US" sz="2800" b="0" dirty="0">
                <a:solidFill>
                  <a:srgbClr val="000066"/>
                </a:solidFill>
              </a:rPr>
            </a:b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Thứ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sáu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ngày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28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tháng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01 </a:t>
            </a:r>
            <a:r>
              <a:rPr lang="en-US" altLang="en-US" sz="2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năm</a:t>
            </a:r>
            <a: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2022</a:t>
            </a:r>
            <a:br>
              <a:rPr lang="en-US" altLang="en-US" sz="2800" b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en-US" altLang="en-US" sz="2800" dirty="0">
              <a:solidFill>
                <a:srgbClr val="000066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438525" y="1357314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600" b="1" dirty="0" err="1">
                <a:solidFill>
                  <a:srgbClr val="000066"/>
                </a:solidFill>
              </a:rPr>
              <a:t>Báo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cáo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hoạt</a:t>
            </a:r>
            <a:r>
              <a:rPr lang="en-US" altLang="en-US" sz="3600" b="1" dirty="0">
                <a:solidFill>
                  <a:srgbClr val="000066"/>
                </a:solidFill>
              </a:rPr>
              <a:t> </a:t>
            </a:r>
            <a:r>
              <a:rPr lang="en-US" altLang="en-US" sz="3600" b="1" dirty="0" err="1">
                <a:solidFill>
                  <a:srgbClr val="000066"/>
                </a:solidFill>
              </a:rPr>
              <a:t>động</a:t>
            </a:r>
            <a:endParaRPr lang="en-US" altLang="en-US" sz="3600" b="1" dirty="0">
              <a:solidFill>
                <a:srgbClr val="000066"/>
              </a:solidFill>
            </a:endParaRP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5457825" y="806902"/>
            <a:ext cx="1981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000066"/>
                </a:solidFill>
              </a:rPr>
              <a:t>Tập</a:t>
            </a:r>
            <a:r>
              <a:rPr lang="en-US" altLang="en-US" sz="2400" u="sng" dirty="0">
                <a:solidFill>
                  <a:srgbClr val="000066"/>
                </a:solidFill>
              </a:rPr>
              <a:t> </a:t>
            </a:r>
            <a:r>
              <a:rPr lang="en-US" altLang="en-US" sz="2400" u="sng" dirty="0" err="1">
                <a:solidFill>
                  <a:srgbClr val="000066"/>
                </a:solidFill>
              </a:rPr>
              <a:t>làm</a:t>
            </a:r>
            <a:r>
              <a:rPr lang="en-US" altLang="en-US" sz="2400" u="sng" dirty="0">
                <a:solidFill>
                  <a:srgbClr val="000066"/>
                </a:solidFill>
              </a:rPr>
              <a:t> </a:t>
            </a:r>
            <a:r>
              <a:rPr lang="en-US" altLang="en-US" sz="2400" u="sng" dirty="0" err="1">
                <a:solidFill>
                  <a:srgbClr val="000066"/>
                </a:solidFill>
              </a:rPr>
              <a:t>văn</a:t>
            </a:r>
            <a:r>
              <a:rPr lang="en-US" altLang="en-US" sz="2400" dirty="0">
                <a:solidFill>
                  <a:srgbClr val="000066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1786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6590" y="569914"/>
            <a:ext cx="1142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báo cáo gồm những nội dung chính nào?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Lớp tổ chức thi đua trong tháng để làm gì?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4437" y="2076450"/>
            <a:ext cx="111530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-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-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alt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2124" y="4075428"/>
            <a:ext cx="115008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97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378210" y="447223"/>
            <a:ext cx="58385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39841" y="2007160"/>
            <a:ext cx="11467676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V="1">
            <a:off x="823920" y="4072207"/>
            <a:ext cx="6034645" cy="2147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7066246" y="4072207"/>
            <a:ext cx="2329227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827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 animBg="1"/>
      <p:bldP spid="30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05782" y="423681"/>
            <a:ext cx="1105974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1087" y="2642315"/>
            <a:ext cx="1105974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810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2286000" y="1719263"/>
            <a:ext cx="7696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476500" y="722812"/>
            <a:ext cx="7315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lang="en-US" altLang="en-US" sz="3000" b="1" dirty="0" err="1">
                <a:solidFill>
                  <a:srgbClr val="000066"/>
                </a:solidFill>
              </a:rPr>
              <a:t>Về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học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tập</a:t>
            </a:r>
            <a:r>
              <a:rPr lang="en-US" altLang="en-US" sz="3000" b="1" dirty="0">
                <a:solidFill>
                  <a:srgbClr val="000066"/>
                </a:solidFill>
              </a:rPr>
              <a:t>:</a:t>
            </a:r>
          </a:p>
          <a:p>
            <a:pPr marL="0" indent="0">
              <a:spcBef>
                <a:spcPct val="50000"/>
              </a:spcBef>
              <a:defRPr/>
            </a:pPr>
            <a:r>
              <a:rPr lang="en-US" altLang="en-US" sz="3000" b="1" dirty="0">
                <a:solidFill>
                  <a:srgbClr val="000066"/>
                </a:solidFill>
              </a:rPr>
              <a:t>   - </a:t>
            </a:r>
            <a:r>
              <a:rPr lang="en-US" altLang="en-US" sz="3000" b="1" dirty="0" err="1">
                <a:solidFill>
                  <a:srgbClr val="000066"/>
                </a:solidFill>
              </a:rPr>
              <a:t>Thực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hiện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giờ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giấc</a:t>
            </a:r>
            <a:r>
              <a:rPr lang="en-US" altLang="en-US" sz="3000" b="1" dirty="0">
                <a:solidFill>
                  <a:srgbClr val="000066"/>
                </a:solidFill>
              </a:rPr>
              <a:t>, </a:t>
            </a:r>
            <a:r>
              <a:rPr lang="en-US" altLang="en-US" sz="3000" b="1" dirty="0" err="1">
                <a:solidFill>
                  <a:srgbClr val="000066"/>
                </a:solidFill>
              </a:rPr>
              <a:t>học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bài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và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làm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bài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000" b="1" dirty="0">
                <a:solidFill>
                  <a:srgbClr val="000066"/>
                </a:solidFill>
              </a:rPr>
              <a:t>   - </a:t>
            </a:r>
            <a:r>
              <a:rPr lang="en-US" altLang="en-US" sz="3000" b="1" dirty="0" err="1">
                <a:solidFill>
                  <a:srgbClr val="000066"/>
                </a:solidFill>
              </a:rPr>
              <a:t>Giúp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đỡ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nhau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trong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học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tập</a:t>
            </a:r>
            <a:r>
              <a:rPr lang="en-US" altLang="en-US" sz="3000" b="1" dirty="0">
                <a:solidFill>
                  <a:srgbClr val="000066"/>
                </a:solidFill>
              </a:rPr>
              <a:t>.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000" b="1" dirty="0">
                <a:solidFill>
                  <a:srgbClr val="000066"/>
                </a:solidFill>
              </a:rPr>
              <a:t>   - Ý </a:t>
            </a:r>
            <a:r>
              <a:rPr lang="en-US" altLang="en-US" sz="3000" b="1" dirty="0" err="1">
                <a:solidFill>
                  <a:srgbClr val="000066"/>
                </a:solidFill>
              </a:rPr>
              <a:t>thức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kỉ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luật</a:t>
            </a:r>
            <a:r>
              <a:rPr lang="en-US" altLang="en-US" sz="3000" b="1" dirty="0">
                <a:solidFill>
                  <a:srgbClr val="000066"/>
                </a:solidFill>
              </a:rPr>
              <a:t>. </a:t>
            </a:r>
            <a:r>
              <a:rPr lang="en-US" altLang="en-US" sz="3000" b="1" dirty="0" err="1">
                <a:solidFill>
                  <a:srgbClr val="000066"/>
                </a:solidFill>
              </a:rPr>
              <a:t>Kết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quả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học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tập</a:t>
            </a:r>
            <a:r>
              <a:rPr lang="en-US" altLang="en-US" sz="3000" b="1" dirty="0">
                <a:solidFill>
                  <a:srgbClr val="000066"/>
                </a:solidFill>
              </a:rPr>
              <a:t>.</a:t>
            </a:r>
          </a:p>
          <a:p>
            <a:pPr>
              <a:spcBef>
                <a:spcPct val="50000"/>
              </a:spcBef>
              <a:defRPr/>
            </a:pPr>
            <a:endParaRPr lang="en-US" altLang="en-US" sz="3000" b="1" dirty="0">
              <a:solidFill>
                <a:srgbClr val="000066"/>
              </a:solidFill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582092" y="3729446"/>
            <a:ext cx="6188075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000" b="1" dirty="0">
                <a:solidFill>
                  <a:srgbClr val="000066"/>
                </a:solidFill>
              </a:rPr>
              <a:t>2. Lao </a:t>
            </a:r>
            <a:r>
              <a:rPr lang="en-US" altLang="en-US" sz="3000" b="1" dirty="0" err="1">
                <a:solidFill>
                  <a:srgbClr val="000066"/>
                </a:solidFill>
              </a:rPr>
              <a:t>động</a:t>
            </a:r>
            <a:r>
              <a:rPr lang="en-US" altLang="en-US" sz="3000" b="1" dirty="0">
                <a:solidFill>
                  <a:srgbClr val="000066"/>
                </a:solidFill>
              </a:rPr>
              <a:t>:</a:t>
            </a:r>
          </a:p>
          <a:p>
            <a:r>
              <a:rPr lang="en-US" altLang="en-US" sz="3000" b="1" dirty="0">
                <a:solidFill>
                  <a:srgbClr val="000066"/>
                </a:solidFill>
              </a:rPr>
              <a:t>     - </a:t>
            </a:r>
            <a:r>
              <a:rPr lang="en-US" altLang="en-US" sz="3000" b="1" dirty="0" err="1">
                <a:solidFill>
                  <a:srgbClr val="000066"/>
                </a:solidFill>
              </a:rPr>
              <a:t>Trực</a:t>
            </a:r>
            <a:r>
              <a:rPr lang="en-US" altLang="en-US" sz="3000" b="1" dirty="0">
                <a:solidFill>
                  <a:srgbClr val="000066"/>
                </a:solidFill>
              </a:rPr>
              <a:t> </a:t>
            </a:r>
            <a:r>
              <a:rPr lang="en-US" altLang="en-US" sz="3000" b="1" dirty="0" err="1">
                <a:solidFill>
                  <a:srgbClr val="000066"/>
                </a:solidFill>
              </a:rPr>
              <a:t>nhật</a:t>
            </a:r>
            <a:r>
              <a:rPr lang="en-US" altLang="en-US" sz="3000" b="1" dirty="0">
                <a:solidFill>
                  <a:srgbClr val="000066"/>
                </a:solidFill>
              </a:rPr>
              <a:t>.</a:t>
            </a:r>
          </a:p>
          <a:p>
            <a:r>
              <a:rPr lang="en-US" altLang="en-US" sz="3000" b="1" dirty="0">
                <a:solidFill>
                  <a:srgbClr val="000066"/>
                </a:solidFill>
              </a:rPr>
              <a:t>     </a:t>
            </a:r>
            <a:r>
              <a:rPr lang="en-US" altLang="en-US" sz="3200" b="1" dirty="0">
                <a:solidFill>
                  <a:srgbClr val="000066"/>
                </a:solidFill>
              </a:rPr>
              <a:t>- </a:t>
            </a:r>
            <a:r>
              <a:rPr lang="en-US" altLang="en-US" sz="3200" b="1" dirty="0" err="1">
                <a:solidFill>
                  <a:srgbClr val="000066"/>
                </a:solidFill>
              </a:rPr>
              <a:t>Vệ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sinh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sân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trường</a:t>
            </a:r>
            <a:r>
              <a:rPr lang="en-US" altLang="en-US" sz="3200" b="1" dirty="0">
                <a:solidFill>
                  <a:srgbClr val="000066"/>
                </a:solidFill>
              </a:rPr>
              <a:t>.</a:t>
            </a:r>
            <a:r>
              <a:rPr lang="en-US" altLang="en-US" sz="3200" dirty="0"/>
              <a:t> </a:t>
            </a:r>
          </a:p>
          <a:p>
            <a:r>
              <a:rPr lang="en-US" altLang="en-US" sz="3200" dirty="0"/>
              <a:t>     </a:t>
            </a:r>
            <a:r>
              <a:rPr lang="en-US" altLang="en-US" sz="3200" b="1" dirty="0">
                <a:solidFill>
                  <a:srgbClr val="000066"/>
                </a:solidFill>
              </a:rPr>
              <a:t>- </a:t>
            </a:r>
            <a:r>
              <a:rPr lang="en-US" altLang="en-US" sz="3200" b="1" dirty="0" err="1">
                <a:solidFill>
                  <a:srgbClr val="000066"/>
                </a:solidFill>
              </a:rPr>
              <a:t>Chăm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sóc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cây</a:t>
            </a:r>
            <a:r>
              <a:rPr lang="en-US" altLang="en-US" sz="3200" b="1" dirty="0">
                <a:solidFill>
                  <a:srgbClr val="000066"/>
                </a:solidFill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</a:rPr>
              <a:t>xanh</a:t>
            </a:r>
            <a:r>
              <a:rPr lang="en-US" altLang="en-US" sz="3200" b="1" dirty="0">
                <a:solidFill>
                  <a:srgbClr val="000066"/>
                </a:solidFill>
              </a:rPr>
              <a:t>.           </a:t>
            </a:r>
          </a:p>
        </p:txBody>
      </p:sp>
    </p:spTree>
    <p:extLst>
      <p:ext uri="{BB962C8B-B14F-4D97-AF65-F5344CB8AC3E}">
        <p14:creationId xmlns:p14="http://schemas.microsoft.com/office/powerpoint/2010/main" val="22790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640805" y="912813"/>
            <a:ext cx="8487177" cy="609600"/>
          </a:xfrm>
        </p:spPr>
        <p:txBody>
          <a:bodyPr rtlCol="0">
            <a:noAutofit/>
          </a:bodyPr>
          <a:lstStyle/>
          <a:p>
            <a:pPr algn="ctr">
              <a:buNone/>
              <a:defRPr/>
            </a:pP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Báo cáo hoạt động</a:t>
            </a:r>
          </a:p>
          <a:p>
            <a:pPr>
              <a:defRPr/>
            </a:pPr>
            <a:endParaRPr lang="en-US" sz="3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640805" y="2057401"/>
            <a:ext cx="9936408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026018" y="1558343"/>
            <a:ext cx="11165982" cy="427809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lang="en-US" sz="3200" b="1" dirty="0">
                <a:solidFill>
                  <a:srgbClr val="00B0F0"/>
                </a:solidFill>
                <a:cs typeface="Times New Roman" panose="02020603050405020304" pitchFamily="18" charset="0"/>
              </a:rPr>
              <a:t>Về học tập:</a:t>
            </a:r>
          </a:p>
          <a:p>
            <a:pPr marL="0" indent="0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* Ưu điểm: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   - Thực hiện giờ giấc, học bài và làm bài 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   - Giúp đỡ nhau trong học tập.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   - Ý thức kỉ luật. Kết quả học tập.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* Nhược điểm: </a:t>
            </a: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Vẫn còn bạn chưa đúng </a:t>
            </a:r>
            <a:r>
              <a:rPr lang="en-US" sz="3200" b="1" dirty="0" err="1">
                <a:solidFill>
                  <a:srgbClr val="000066"/>
                </a:solidFill>
                <a:cs typeface="Times New Roman" panose="02020603050405020304" pitchFamily="18" charset="0"/>
              </a:rPr>
              <a:t>giờ</a:t>
            </a:r>
            <a:r>
              <a:rPr lang="en-US" sz="3200" b="1" dirty="0" smtClean="0">
                <a:solidFill>
                  <a:srgbClr val="000066"/>
                </a:solidFill>
                <a:cs typeface="Times New Roman" panose="02020603050405020304" pitchFamily="18" charset="0"/>
              </a:rPr>
              <a:t>…</a:t>
            </a:r>
            <a:endParaRPr lang="en-US" sz="3200" b="1" dirty="0">
              <a:solidFill>
                <a:srgbClr val="000066"/>
              </a:solidFill>
              <a:cs typeface="Times New Roman" panose="02020603050405020304" pitchFamily="18" charset="0"/>
            </a:endParaRP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4555006" y="335297"/>
            <a:ext cx="4919014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600" b="1" u="sng" dirty="0">
                <a:solidFill>
                  <a:srgbClr val="000000"/>
                </a:solidFill>
                <a:cs typeface="Times New Roman" panose="02020603050405020304" pitchFamily="18" charset="0"/>
              </a:rPr>
              <a:t>Tập làm văn</a:t>
            </a:r>
          </a:p>
        </p:txBody>
      </p:sp>
    </p:spTree>
    <p:extLst>
      <p:ext uri="{BB962C8B-B14F-4D97-AF65-F5344CB8AC3E}">
        <p14:creationId xmlns:p14="http://schemas.microsoft.com/office/powerpoint/2010/main" val="356642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361913"/>
  <p:tag name="VIOLETTITLE" val="Tuần 20. Báo cáo hoạt động"/>
  <p:tag name="VIOLETLESSON" val="20"/>
  <p:tag name="VIOLETCATID" val="7840643"/>
  <p:tag name="VIOLETSUBJECT" val="Tập làm văn 3"/>
  <p:tag name="VIOLETAUTHORID" val="9341457"/>
  <p:tag name="VIOLETAUTHORNAME" val="nguyễn hữu phước"/>
  <p:tag name="VIOLETAUTHORAVATAR" val="no_avatar.jpg"/>
  <p:tag name="VIOLETAUTHORADDRESS" val="truong th travong b - tayninh"/>
  <p:tag name="VIOLETDATE" val="2022-01-21 06:42:11"/>
  <p:tag name="VIOLETHIT" val="194"/>
  <p:tag name="VIOLETLIKE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916</Words>
  <Application>Microsoft Office PowerPoint</Application>
  <PresentationFormat>Widescreen</PresentationFormat>
  <Paragraphs>87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AutoBVT</cp:lastModifiedBy>
  <cp:revision>12</cp:revision>
  <dcterms:created xsi:type="dcterms:W3CDTF">2022-01-13T08:33:48Z</dcterms:created>
  <dcterms:modified xsi:type="dcterms:W3CDTF">2022-01-23T12:57:55Z</dcterms:modified>
</cp:coreProperties>
</file>