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7" r:id="rId4"/>
    <p:sldId id="258" r:id="rId5"/>
    <p:sldId id="259" r:id="rId6"/>
    <p:sldId id="260" r:id="rId7"/>
    <p:sldId id="267" r:id="rId8"/>
    <p:sldId id="261" r:id="rId9"/>
    <p:sldId id="262" r:id="rId10"/>
    <p:sldId id="263" r:id="rId11"/>
    <p:sldId id="264" r:id="rId12"/>
    <p:sldId id="265" r:id="rId13"/>
    <p:sldId id="268"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3C2865-BC21-488D-92FC-5DE37B4E198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299466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C2865-BC21-488D-92FC-5DE37B4E198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34114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C2865-BC21-488D-92FC-5DE37B4E198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253394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C2865-BC21-488D-92FC-5DE37B4E198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403166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C2865-BC21-488D-92FC-5DE37B4E198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99031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3C2865-BC21-488D-92FC-5DE37B4E198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19716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3C2865-BC21-488D-92FC-5DE37B4E1983}"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165055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3C2865-BC21-488D-92FC-5DE37B4E1983}"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18160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C2865-BC21-488D-92FC-5DE37B4E1983}"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199076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C2865-BC21-488D-92FC-5DE37B4E198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53416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C2865-BC21-488D-92FC-5DE37B4E198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229544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C2865-BC21-488D-92FC-5DE37B4E1983}" type="datetimeFigureOut">
              <a:rPr lang="en-US" smtClean="0"/>
              <a:t>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AE3F0-3ADA-45B7-A1B2-EE68AD342F44}" type="slidenum">
              <a:rPr lang="en-US" smtClean="0"/>
              <a:t>‹#›</a:t>
            </a:fld>
            <a:endParaRPr lang="en-US"/>
          </a:p>
        </p:txBody>
      </p:sp>
    </p:spTree>
    <p:extLst>
      <p:ext uri="{BB962C8B-B14F-4D97-AF65-F5344CB8AC3E}">
        <p14:creationId xmlns:p14="http://schemas.microsoft.com/office/powerpoint/2010/main" val="208636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3839" y="1666875"/>
            <a:ext cx="43830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3"/>
          <p:cNvSpPr txBox="1">
            <a:spLocks noChangeArrowheads="1"/>
          </p:cNvSpPr>
          <p:nvPr/>
        </p:nvSpPr>
        <p:spPr bwMode="auto">
          <a:xfrm>
            <a:off x="3541690" y="1666875"/>
            <a:ext cx="6168981" cy="354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2400"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Tiểu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Ái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Mộ</a:t>
            </a:r>
            <a:r>
              <a:rPr lang="en-US" sz="2400" dirty="0">
                <a:latin typeface="Times New Roman" panose="02020603050405020304" pitchFamily="18" charset="0"/>
                <a:cs typeface="Times New Roman" panose="02020603050405020304" pitchFamily="18" charset="0"/>
                <a:sym typeface="Wingdings" panose="05000000000000000000" pitchFamily="2" charset="2"/>
              </a:rPr>
              <a:t> A</a:t>
            </a:r>
          </a:p>
          <a:p>
            <a:pPr algn="ctr" eaLnBrk="1" hangingPunct="1">
              <a:spcBef>
                <a:spcPct val="0"/>
              </a:spcBef>
              <a:buFontTx/>
              <a:buNone/>
              <a:defRPr/>
            </a:pPr>
            <a:r>
              <a:rPr lang="en-US" sz="2400" i="1" dirty="0" err="1">
                <a:latin typeface="Times New Roman" panose="02020603050405020304" pitchFamily="18" charset="0"/>
                <a:cs typeface="Times New Roman" panose="02020603050405020304" pitchFamily="18" charset="0"/>
                <a:sym typeface="Wingdings" panose="05000000000000000000" pitchFamily="2" charset="2"/>
              </a:rPr>
              <a:t>Bài</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giảng</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trực</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tuyến</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Lớp</a:t>
            </a:r>
            <a:r>
              <a:rPr lang="en-US" sz="2400" i="1" dirty="0">
                <a:latin typeface="Times New Roman" panose="02020603050405020304" pitchFamily="18" charset="0"/>
                <a:cs typeface="Times New Roman" panose="02020603050405020304" pitchFamily="18" charset="0"/>
                <a:sym typeface="Wingdings" panose="05000000000000000000" pitchFamily="2" charset="2"/>
              </a:rPr>
              <a:t> 3</a:t>
            </a:r>
          </a:p>
          <a:p>
            <a:pPr algn="ctr" eaLnBrk="1" hangingPunct="1">
              <a:spcBef>
                <a:spcPct val="0"/>
              </a:spcBef>
              <a:buFontTx/>
              <a:buNone/>
              <a:defRPr/>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P.</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Môn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smtClean="0">
                <a:latin typeface="Times New Roman" panose="02020603050405020304" pitchFamily="18" charset="0"/>
                <a:cs typeface="Times New Roman" panose="02020603050405020304" pitchFamily="18" charset="0"/>
                <a:sym typeface="Wingdings" panose="05000000000000000000" pitchFamily="2" charset="2"/>
              </a:rPr>
              <a:t>CHÍNH TẢ</a:t>
            </a:r>
          </a:p>
          <a:p>
            <a:pPr algn="ctr" eaLnBrk="1" hangingPunct="1">
              <a:spcBef>
                <a:spcPct val="0"/>
              </a:spcBef>
              <a:buFontTx/>
              <a:buNone/>
              <a:defRPr/>
            </a:pP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Tuần</a:t>
            </a:r>
            <a:r>
              <a:rPr lang="en-US" sz="2400" dirty="0">
                <a:latin typeface="Times New Roman" panose="02020603050405020304" pitchFamily="18" charset="0"/>
                <a:cs typeface="Times New Roman" panose="02020603050405020304" pitchFamily="18" charset="0"/>
                <a:sym typeface="Wingdings" panose="05000000000000000000" pitchFamily="2" charset="2"/>
              </a:rPr>
              <a:t>:    20</a:t>
            </a:r>
          </a:p>
          <a:p>
            <a:pPr algn="ctr" eaLnBrk="1" hangingPunct="1">
              <a:spcBef>
                <a:spcPct val="0"/>
              </a:spcBef>
              <a:buFontTx/>
              <a:buNone/>
              <a:defRPr/>
            </a:pPr>
            <a:endParaRPr lang="en-US" sz="1805"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r>
              <a:rPr lang="en-US" sz="1805"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Bài</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Ở LẠI VỚI CHIẾN KHU</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Giáo</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viên</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0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Nguyễn</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0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Thị</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0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Thúy</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p>
          <a:p>
            <a:pPr eaLnBrk="1" hangingPunct="1">
              <a:spcBef>
                <a:spcPct val="0"/>
              </a:spcBef>
              <a:buFontTx/>
              <a:buNone/>
              <a:defRPr/>
            </a:pPr>
            <a:r>
              <a:rPr lang="en-US" sz="1805"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5" dirty="0">
                <a:latin typeface="Times New Roman" panose="02020603050405020304" pitchFamily="18" charset="0"/>
                <a:cs typeface="Times New Roman" panose="02020603050405020304" pitchFamily="18" charset="0"/>
                <a:sym typeface="Wingdings" panose="05000000000000000000" pitchFamily="2" charset="2"/>
              </a:rPr>
              <a:t> </a:t>
            </a:r>
          </a:p>
          <a:p>
            <a:pPr eaLnBrk="1" hangingPunct="1">
              <a:spcBef>
                <a:spcPct val="0"/>
              </a:spcBef>
              <a:buFontTx/>
              <a:buNone/>
              <a:defRPr/>
            </a:pPr>
            <a:endParaRPr lang="en-US" sz="1047"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endParaRPr lang="en-US" sz="57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975894513"/>
      </p:ext>
    </p:extLst>
  </p:cSld>
  <p:clrMapOvr>
    <a:masterClrMapping/>
  </p:clrMapOvr>
  <p:transition spd="slow" advTm="135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23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8"/>
          <p:cNvSpPr txBox="1">
            <a:spLocks noChangeArrowheads="1"/>
          </p:cNvSpPr>
          <p:nvPr/>
        </p:nvSpPr>
        <p:spPr bwMode="auto">
          <a:xfrm>
            <a:off x="539932" y="1444766"/>
            <a:ext cx="9153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u="sng" dirty="0" err="1">
                <a:solidFill>
                  <a:srgbClr val="3333CC"/>
                </a:solidFill>
                <a:latin typeface="Calibri" panose="020F0502020204030204" pitchFamily="34" charset="0"/>
              </a:rPr>
              <a:t>Bài</a:t>
            </a:r>
            <a:r>
              <a:rPr lang="en-US" altLang="vi-VN" sz="3600" b="1" u="sng" dirty="0">
                <a:solidFill>
                  <a:srgbClr val="3333CC"/>
                </a:solidFill>
                <a:latin typeface="Calibri" panose="020F0502020204030204" pitchFamily="34" charset="0"/>
              </a:rPr>
              <a:t> </a:t>
            </a:r>
            <a:r>
              <a:rPr lang="en-US" altLang="vi-VN" sz="3600" b="1" u="sng" dirty="0" err="1">
                <a:solidFill>
                  <a:srgbClr val="3333CC"/>
                </a:solidFill>
                <a:latin typeface="Calibri" panose="020F0502020204030204" pitchFamily="34" charset="0"/>
              </a:rPr>
              <a:t>tập</a:t>
            </a:r>
            <a:r>
              <a:rPr lang="en-US" altLang="vi-VN" sz="3600" b="1" u="sng" dirty="0">
                <a:solidFill>
                  <a:srgbClr val="3333CC"/>
                </a:solidFill>
                <a:latin typeface="Calibri" panose="020F0502020204030204" pitchFamily="34" charset="0"/>
              </a:rPr>
              <a:t> 2a:</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Viết</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vào</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vở</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lời</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giải</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các</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câu</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đố</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sau</a:t>
            </a:r>
            <a:r>
              <a:rPr lang="en-US" altLang="vi-VN" sz="3600" b="1" dirty="0">
                <a:solidFill>
                  <a:srgbClr val="3333CC"/>
                </a:solidFill>
                <a:latin typeface="Calibri" panose="020F0502020204030204" pitchFamily="34" charset="0"/>
              </a:rPr>
              <a:t>: </a:t>
            </a:r>
            <a:endParaRPr lang="en-US" altLang="vi-VN" sz="3600" b="1" u="sng" dirty="0">
              <a:solidFill>
                <a:srgbClr val="3333CC"/>
              </a:solidFill>
              <a:latin typeface="Calibri" panose="020F0502020204030204" pitchFamily="34" charset="0"/>
            </a:endParaRPr>
          </a:p>
        </p:txBody>
      </p:sp>
      <p:sp>
        <p:nvSpPr>
          <p:cNvPr id="20489" name="Text Box 9"/>
          <p:cNvSpPr txBox="1">
            <a:spLocks noChangeArrowheads="1"/>
          </p:cNvSpPr>
          <p:nvPr/>
        </p:nvSpPr>
        <p:spPr bwMode="auto">
          <a:xfrm>
            <a:off x="190048" y="2231542"/>
            <a:ext cx="77565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algn="ctr" eaLnBrk="1" hangingPunct="1"/>
            <a:r>
              <a:rPr lang="en-US" altLang="vi-VN" sz="3600" dirty="0">
                <a:solidFill>
                  <a:srgbClr val="990099"/>
                </a:solidFill>
                <a:latin typeface="Calibri" panose="020F0502020204030204" pitchFamily="34" charset="0"/>
              </a:rPr>
              <a:t>  </a:t>
            </a:r>
            <a:r>
              <a:rPr lang="en-US" altLang="vi-VN" sz="3600" dirty="0" err="1">
                <a:latin typeface="Times New Roman" panose="02020603050405020304" pitchFamily="18" charset="0"/>
                <a:cs typeface="Times New Roman" panose="02020603050405020304" pitchFamily="18" charset="0"/>
              </a:rPr>
              <a:t>Miệng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dưới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biển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đầu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trên</a:t>
            </a:r>
            <a:r>
              <a:rPr lang="en-US" altLang="vi-VN" sz="3600" dirty="0">
                <a:latin typeface="Times New Roman" panose="02020603050405020304" pitchFamily="18" charset="0"/>
                <a:cs typeface="Times New Roman" panose="02020603050405020304" pitchFamily="18" charset="0"/>
              </a:rPr>
              <a:t> non</a:t>
            </a:r>
          </a:p>
          <a:p>
            <a:pPr algn="ctr" eaLnBrk="1" hangingPunct="1"/>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Thân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dài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uốn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lượn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như</a:t>
            </a:r>
            <a:r>
              <a:rPr lang="en-US" altLang="vi-VN" sz="3600" dirty="0">
                <a:latin typeface="Times New Roman" panose="02020603050405020304" pitchFamily="18" charset="0"/>
                <a:cs typeface="Times New Roman" panose="02020603050405020304" pitchFamily="18" charset="0"/>
              </a:rPr>
              <a:t> con </a:t>
            </a:r>
            <a:r>
              <a:rPr lang="en-US" altLang="vi-VN" sz="3600" dirty="0" err="1">
                <a:latin typeface="Times New Roman" panose="02020603050405020304" pitchFamily="18" charset="0"/>
                <a:cs typeface="Times New Roman" panose="02020603050405020304" pitchFamily="18" charset="0"/>
              </a:rPr>
              <a:t>thằn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lằn</a:t>
            </a:r>
            <a:endParaRPr lang="en-US" altLang="vi-VN" sz="3600" dirty="0">
              <a:latin typeface="Times New Roman" panose="02020603050405020304" pitchFamily="18" charset="0"/>
              <a:cs typeface="Times New Roman" panose="02020603050405020304" pitchFamily="18" charset="0"/>
            </a:endParaRPr>
          </a:p>
          <a:p>
            <a:pPr algn="ctr" eaLnBrk="1" hangingPunct="1"/>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Bụng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đầy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nước</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ngần</a:t>
            </a:r>
            <a:endParaRPr lang="en-US" altLang="vi-VN" sz="3600" dirty="0">
              <a:latin typeface="Times New Roman" panose="02020603050405020304" pitchFamily="18" charset="0"/>
              <a:cs typeface="Times New Roman" panose="02020603050405020304" pitchFamily="18" charset="0"/>
            </a:endParaRPr>
          </a:p>
          <a:p>
            <a:pPr algn="ctr" eaLnBrk="1" hangingPunct="1"/>
            <a:r>
              <a:rPr lang="en-US" altLang="vi-VN" sz="3600" dirty="0" err="1">
                <a:latin typeface="Times New Roman" panose="02020603050405020304" pitchFamily="18" charset="0"/>
                <a:cs typeface="Times New Roman" panose="02020603050405020304" pitchFamily="18" charset="0"/>
              </a:rPr>
              <a:t>Nuốt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tôm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cá</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nuốt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cả</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thân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tàu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bè</a:t>
            </a:r>
            <a:r>
              <a:rPr lang="en-US" altLang="vi-VN" sz="3600" dirty="0">
                <a:latin typeface="Times New Roman" panose="02020603050405020304" pitchFamily="18" charset="0"/>
                <a:cs typeface="Times New Roman" panose="02020603050405020304" pitchFamily="18" charset="0"/>
              </a:rPr>
              <a:t>.</a:t>
            </a:r>
          </a:p>
          <a:p>
            <a:pPr algn="ctr" eaLnBrk="1" hangingPunct="1"/>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Là</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gì</a:t>
            </a:r>
            <a:r>
              <a:rPr lang="en-US" altLang="vi-VN" sz="3600" dirty="0">
                <a:latin typeface="Times New Roman" panose="02020603050405020304" pitchFamily="18" charset="0"/>
                <a:cs typeface="Times New Roman" panose="02020603050405020304" pitchFamily="18" charset="0"/>
              </a:rPr>
              <a:t> ?)</a:t>
            </a:r>
          </a:p>
        </p:txBody>
      </p:sp>
      <p:sp>
        <p:nvSpPr>
          <p:cNvPr id="20490" name="Text Box 10"/>
          <p:cNvSpPr txBox="1">
            <a:spLocks noChangeArrowheads="1"/>
          </p:cNvSpPr>
          <p:nvPr/>
        </p:nvSpPr>
        <p:spPr bwMode="auto">
          <a:xfrm>
            <a:off x="9263269" y="5379820"/>
            <a:ext cx="177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r>
              <a:rPr lang="en-US" altLang="vi-VN" sz="3600" b="1" dirty="0" err="1">
                <a:solidFill>
                  <a:srgbClr val="FF0000"/>
                </a:solidFill>
                <a:latin typeface="Calibri" panose="020F0502020204030204" pitchFamily="34" charset="0"/>
              </a:rPr>
              <a:t>Là</a:t>
            </a:r>
            <a:r>
              <a:rPr lang="en-US" altLang="vi-VN" sz="3600" b="1" dirty="0">
                <a:solidFill>
                  <a:srgbClr val="FF0000"/>
                </a:solidFill>
                <a:latin typeface="Calibri" panose="020F0502020204030204" pitchFamily="34" charset="0"/>
              </a:rPr>
              <a:t> </a:t>
            </a:r>
            <a:r>
              <a:rPr lang="en-US" altLang="vi-VN" sz="3600" b="1" dirty="0" err="1">
                <a:solidFill>
                  <a:srgbClr val="FF0000"/>
                </a:solidFill>
                <a:latin typeface="Calibri" panose="020F0502020204030204" pitchFamily="34" charset="0"/>
              </a:rPr>
              <a:t>Sông</a:t>
            </a:r>
            <a:endParaRPr lang="en-US" altLang="vi-VN" sz="3600" b="1" dirty="0">
              <a:solidFill>
                <a:srgbClr val="FF0000"/>
              </a:solidFill>
              <a:latin typeface="Calibri" panose="020F050202020403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9227" t="17778" r="10580" b="43768"/>
          <a:stretch/>
        </p:blipFill>
        <p:spPr>
          <a:xfrm rot="16200000">
            <a:off x="8474871" y="1575455"/>
            <a:ext cx="2862260" cy="4174433"/>
          </a:xfrm>
          <a:prstGeom prst="rect">
            <a:avLst/>
          </a:prstGeom>
        </p:spPr>
      </p:pic>
    </p:spTree>
    <p:extLst>
      <p:ext uri="{BB962C8B-B14F-4D97-AF65-F5344CB8AC3E}">
        <p14:creationId xmlns:p14="http://schemas.microsoft.com/office/powerpoint/2010/main" val="386974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strips(downRight)">
                                      <p:cBhvr>
                                        <p:cTn id="7" dur="2000"/>
                                        <p:tgtEl>
                                          <p:spTgt spid="2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strips(downRight)">
                                      <p:cBhvr>
                                        <p:cTn id="12" dur="500"/>
                                        <p:tgtEl>
                                          <p:spTgt spid="2049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36883" y="3663467"/>
            <a:ext cx="9722445"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endParaRPr lang="vi-VN" altLang="vi-VN" sz="4000">
              <a:latin typeface="+mj-lt"/>
            </a:endParaRPr>
          </a:p>
        </p:txBody>
      </p:sp>
      <p:sp>
        <p:nvSpPr>
          <p:cNvPr id="13326" name="Text Box 14"/>
          <p:cNvSpPr txBox="1">
            <a:spLocks noChangeArrowheads="1"/>
          </p:cNvSpPr>
          <p:nvPr/>
        </p:nvSpPr>
        <p:spPr bwMode="auto">
          <a:xfrm>
            <a:off x="573985" y="1530338"/>
            <a:ext cx="3119230" cy="646331"/>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3600" b="1" u="sng" dirty="0" err="1">
                <a:solidFill>
                  <a:schemeClr val="accent2"/>
                </a:solidFill>
                <a:latin typeface="+mj-lt"/>
              </a:rPr>
              <a:t>Bài</a:t>
            </a:r>
            <a:r>
              <a:rPr lang="en-US" altLang="vi-VN" sz="3600" b="1" u="sng" dirty="0">
                <a:solidFill>
                  <a:schemeClr val="accent2"/>
                </a:solidFill>
                <a:latin typeface="+mj-lt"/>
              </a:rPr>
              <a:t> </a:t>
            </a:r>
            <a:r>
              <a:rPr lang="en-US" altLang="vi-VN" sz="3600" b="1" u="sng" dirty="0" err="1">
                <a:solidFill>
                  <a:schemeClr val="accent2"/>
                </a:solidFill>
                <a:latin typeface="+mj-lt"/>
              </a:rPr>
              <a:t>tập</a:t>
            </a:r>
            <a:r>
              <a:rPr lang="en-US" altLang="vi-VN" sz="3600" b="1" u="sng" dirty="0">
                <a:solidFill>
                  <a:schemeClr val="accent2"/>
                </a:solidFill>
                <a:latin typeface="+mj-lt"/>
              </a:rPr>
              <a:t> 2b :</a:t>
            </a:r>
          </a:p>
        </p:txBody>
      </p:sp>
      <p:sp>
        <p:nvSpPr>
          <p:cNvPr id="13327" name="Text Box 15"/>
          <p:cNvSpPr txBox="1">
            <a:spLocks noChangeArrowheads="1"/>
          </p:cNvSpPr>
          <p:nvPr/>
        </p:nvSpPr>
        <p:spPr bwMode="auto">
          <a:xfrm>
            <a:off x="2705100" y="1541241"/>
            <a:ext cx="7543800" cy="646113"/>
          </a:xfrm>
          <a:prstGeom prst="rect">
            <a:avLst/>
          </a:prstGeom>
          <a:noFill/>
          <a:ln>
            <a:noFill/>
          </a:ln>
          <a:effec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3600" b="1" dirty="0" err="1">
                <a:solidFill>
                  <a:srgbClr val="3333CC"/>
                </a:solidFill>
                <a:latin typeface="+mj-lt"/>
              </a:rPr>
              <a:t>Điền</a:t>
            </a:r>
            <a:r>
              <a:rPr lang="en-US" altLang="vi-VN" sz="3600" b="1" dirty="0">
                <a:solidFill>
                  <a:srgbClr val="3333CC"/>
                </a:solidFill>
                <a:latin typeface="+mj-lt"/>
              </a:rPr>
              <a:t> </a:t>
            </a:r>
            <a:r>
              <a:rPr lang="en-US" altLang="vi-VN" sz="3600" b="1" dirty="0" err="1">
                <a:solidFill>
                  <a:srgbClr val="3333CC"/>
                </a:solidFill>
                <a:latin typeface="+mj-lt"/>
              </a:rPr>
              <a:t>vào</a:t>
            </a:r>
            <a:r>
              <a:rPr lang="en-US" altLang="vi-VN" sz="3600" b="1" dirty="0">
                <a:solidFill>
                  <a:srgbClr val="3333CC"/>
                </a:solidFill>
                <a:latin typeface="+mj-lt"/>
              </a:rPr>
              <a:t> </a:t>
            </a:r>
            <a:r>
              <a:rPr lang="en-US" altLang="vi-VN" sz="3600" b="1" dirty="0" err="1">
                <a:solidFill>
                  <a:srgbClr val="3333CC"/>
                </a:solidFill>
                <a:latin typeface="+mj-lt"/>
              </a:rPr>
              <a:t>chỗ</a:t>
            </a:r>
            <a:r>
              <a:rPr lang="en-US" altLang="vi-VN" sz="3600" b="1" dirty="0">
                <a:solidFill>
                  <a:srgbClr val="3333CC"/>
                </a:solidFill>
                <a:latin typeface="+mj-lt"/>
              </a:rPr>
              <a:t> </a:t>
            </a:r>
            <a:r>
              <a:rPr lang="en-US" altLang="vi-VN" sz="3600" b="1" dirty="0" err="1">
                <a:solidFill>
                  <a:srgbClr val="3333CC"/>
                </a:solidFill>
                <a:latin typeface="+mj-lt"/>
              </a:rPr>
              <a:t>trống</a:t>
            </a:r>
            <a:r>
              <a:rPr lang="en-US" altLang="vi-VN" sz="3600" b="1" dirty="0">
                <a:solidFill>
                  <a:srgbClr val="3333CC"/>
                </a:solidFill>
                <a:latin typeface="+mj-lt"/>
              </a:rPr>
              <a:t> </a:t>
            </a:r>
            <a:r>
              <a:rPr lang="en-US" altLang="vi-VN" sz="3600" b="1" dirty="0" err="1">
                <a:solidFill>
                  <a:srgbClr val="FF3300"/>
                </a:solidFill>
                <a:latin typeface="+mj-lt"/>
              </a:rPr>
              <a:t>uôt</a:t>
            </a:r>
            <a:r>
              <a:rPr lang="en-US" altLang="vi-VN" sz="3600" b="1" dirty="0">
                <a:solidFill>
                  <a:srgbClr val="FF3300"/>
                </a:solidFill>
                <a:latin typeface="+mj-lt"/>
              </a:rPr>
              <a:t> </a:t>
            </a:r>
            <a:r>
              <a:rPr lang="en-US" altLang="vi-VN" sz="3600" b="1" dirty="0">
                <a:solidFill>
                  <a:srgbClr val="3333CC"/>
                </a:solidFill>
                <a:latin typeface="+mj-lt"/>
              </a:rPr>
              <a:t> hay </a:t>
            </a:r>
            <a:r>
              <a:rPr lang="en-US" altLang="vi-VN" sz="3600" b="1" dirty="0" err="1">
                <a:solidFill>
                  <a:srgbClr val="FF3300"/>
                </a:solidFill>
                <a:latin typeface="+mj-lt"/>
              </a:rPr>
              <a:t>uôc</a:t>
            </a:r>
            <a:r>
              <a:rPr lang="en-US" altLang="vi-VN" sz="3600" b="1" dirty="0">
                <a:solidFill>
                  <a:srgbClr val="FF3300"/>
                </a:solidFill>
                <a:latin typeface="+mj-lt"/>
              </a:rPr>
              <a:t>. </a:t>
            </a:r>
          </a:p>
        </p:txBody>
      </p:sp>
      <p:sp>
        <p:nvSpPr>
          <p:cNvPr id="13328" name="Text Box 16"/>
          <p:cNvSpPr txBox="1">
            <a:spLocks noChangeArrowheads="1"/>
          </p:cNvSpPr>
          <p:nvPr/>
        </p:nvSpPr>
        <p:spPr bwMode="auto">
          <a:xfrm>
            <a:off x="694083" y="2712555"/>
            <a:ext cx="9554817"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a:solidFill>
                  <a:srgbClr val="3333CC"/>
                </a:solidFill>
                <a:latin typeface="+mj-lt"/>
              </a:rPr>
              <a:t>- </a:t>
            </a:r>
            <a:r>
              <a:rPr lang="en-US" altLang="vi-VN" sz="4000" b="1" dirty="0" err="1">
                <a:solidFill>
                  <a:srgbClr val="3333CC"/>
                </a:solidFill>
                <a:latin typeface="+mj-lt"/>
              </a:rPr>
              <a:t>Ăn</a:t>
            </a:r>
            <a:r>
              <a:rPr lang="en-US" altLang="vi-VN" sz="4000" b="1" dirty="0">
                <a:solidFill>
                  <a:srgbClr val="3333CC"/>
                </a:solidFill>
                <a:latin typeface="+mj-lt"/>
              </a:rPr>
              <a:t> </a:t>
            </a:r>
            <a:r>
              <a:rPr lang="en-US" altLang="vi-VN" sz="4000" b="1" dirty="0" err="1">
                <a:solidFill>
                  <a:srgbClr val="3333CC"/>
                </a:solidFill>
                <a:latin typeface="+mj-lt"/>
              </a:rPr>
              <a:t>không</a:t>
            </a:r>
            <a:r>
              <a:rPr lang="en-US" altLang="vi-VN" sz="4000" b="1" dirty="0">
                <a:solidFill>
                  <a:srgbClr val="3333CC"/>
                </a:solidFill>
                <a:latin typeface="+mj-lt"/>
              </a:rPr>
              <a:t> </a:t>
            </a:r>
            <a:r>
              <a:rPr lang="en-US" altLang="vi-VN" sz="4000" b="1" dirty="0" err="1">
                <a:solidFill>
                  <a:srgbClr val="3333CC"/>
                </a:solidFill>
                <a:latin typeface="+mj-lt"/>
              </a:rPr>
              <a:t>rau</a:t>
            </a:r>
            <a:r>
              <a:rPr lang="en-US" altLang="vi-VN" sz="4000" b="1" dirty="0">
                <a:solidFill>
                  <a:srgbClr val="3333CC"/>
                </a:solidFill>
                <a:latin typeface="+mj-lt"/>
              </a:rPr>
              <a:t> </a:t>
            </a:r>
            <a:r>
              <a:rPr lang="en-US" altLang="vi-VN" sz="4000" b="1" dirty="0" err="1">
                <a:solidFill>
                  <a:srgbClr val="3333CC"/>
                </a:solidFill>
                <a:latin typeface="+mj-lt"/>
              </a:rPr>
              <a:t>như</a:t>
            </a:r>
            <a:r>
              <a:rPr lang="en-US" altLang="vi-VN" sz="4000" b="1" dirty="0">
                <a:solidFill>
                  <a:srgbClr val="3333CC"/>
                </a:solidFill>
                <a:latin typeface="+mj-lt"/>
              </a:rPr>
              <a:t> </a:t>
            </a:r>
            <a:r>
              <a:rPr lang="en-US" altLang="vi-VN" sz="4000" b="1" dirty="0" err="1">
                <a:solidFill>
                  <a:srgbClr val="3333CC"/>
                </a:solidFill>
                <a:latin typeface="+mj-lt"/>
              </a:rPr>
              <a:t>đau</a:t>
            </a:r>
            <a:r>
              <a:rPr lang="en-US" altLang="vi-VN" sz="4000" b="1" dirty="0">
                <a:solidFill>
                  <a:srgbClr val="3333CC"/>
                </a:solidFill>
                <a:latin typeface="+mj-lt"/>
              </a:rPr>
              <a:t> </a:t>
            </a:r>
            <a:r>
              <a:rPr lang="en-US" altLang="vi-VN" sz="4000" b="1" dirty="0" err="1">
                <a:solidFill>
                  <a:srgbClr val="3333CC"/>
                </a:solidFill>
                <a:latin typeface="+mj-lt"/>
              </a:rPr>
              <a:t>không</a:t>
            </a:r>
            <a:r>
              <a:rPr lang="en-US" altLang="vi-VN" sz="4000" b="1" dirty="0">
                <a:solidFill>
                  <a:srgbClr val="3333CC"/>
                </a:solidFill>
                <a:latin typeface="+mj-lt"/>
              </a:rPr>
              <a:t> </a:t>
            </a:r>
            <a:r>
              <a:rPr lang="en-US" altLang="vi-VN" sz="4000" b="1" dirty="0" err="1">
                <a:solidFill>
                  <a:srgbClr val="3333CC"/>
                </a:solidFill>
                <a:latin typeface="+mj-lt"/>
              </a:rPr>
              <a:t>th</a:t>
            </a:r>
            <a:r>
              <a:rPr lang="en-US" altLang="vi-VN" sz="4000" b="1" dirty="0">
                <a:latin typeface="+mj-lt"/>
              </a:rPr>
              <a:t> </a:t>
            </a:r>
            <a:r>
              <a:rPr lang="en-US" altLang="vi-VN" sz="4000" b="1" dirty="0">
                <a:solidFill>
                  <a:srgbClr val="FF3300"/>
                </a:solidFill>
                <a:latin typeface="+mj-lt"/>
              </a:rPr>
              <a:t>….</a:t>
            </a:r>
          </a:p>
        </p:txBody>
      </p:sp>
      <p:sp>
        <p:nvSpPr>
          <p:cNvPr id="13332" name="Text Box 20"/>
          <p:cNvSpPr txBox="1">
            <a:spLocks noChangeArrowheads="1"/>
          </p:cNvSpPr>
          <p:nvPr/>
        </p:nvSpPr>
        <p:spPr bwMode="auto">
          <a:xfrm>
            <a:off x="694083" y="3358667"/>
            <a:ext cx="5866993"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a:solidFill>
                  <a:srgbClr val="3333CC"/>
                </a:solidFill>
                <a:latin typeface="+mj-lt"/>
              </a:rPr>
              <a:t>- </a:t>
            </a:r>
            <a:r>
              <a:rPr lang="en-US" altLang="vi-VN" sz="4000" b="1" dirty="0" err="1">
                <a:solidFill>
                  <a:srgbClr val="3333CC"/>
                </a:solidFill>
                <a:latin typeface="+mj-lt"/>
              </a:rPr>
              <a:t>Cơm</a:t>
            </a:r>
            <a:r>
              <a:rPr lang="en-US" altLang="vi-VN" sz="4000" b="1" dirty="0">
                <a:solidFill>
                  <a:srgbClr val="3333CC"/>
                </a:solidFill>
                <a:latin typeface="+mj-lt"/>
              </a:rPr>
              <a:t> </a:t>
            </a:r>
            <a:r>
              <a:rPr lang="en-US" altLang="vi-VN" sz="4000" b="1" dirty="0" err="1">
                <a:solidFill>
                  <a:srgbClr val="3333CC"/>
                </a:solidFill>
                <a:latin typeface="+mj-lt"/>
              </a:rPr>
              <a:t>tẻ</a:t>
            </a:r>
            <a:r>
              <a:rPr lang="en-US" altLang="vi-VN" sz="4000" b="1" dirty="0">
                <a:solidFill>
                  <a:srgbClr val="3333CC"/>
                </a:solidFill>
                <a:latin typeface="+mj-lt"/>
              </a:rPr>
              <a:t> </a:t>
            </a:r>
            <a:r>
              <a:rPr lang="en-US" altLang="vi-VN" sz="4000" b="1" dirty="0" err="1">
                <a:solidFill>
                  <a:srgbClr val="3333CC"/>
                </a:solidFill>
                <a:latin typeface="+mj-lt"/>
              </a:rPr>
              <a:t>là</a:t>
            </a:r>
            <a:r>
              <a:rPr lang="en-US" altLang="vi-VN" sz="4000" b="1" dirty="0">
                <a:solidFill>
                  <a:srgbClr val="3333CC"/>
                </a:solidFill>
                <a:latin typeface="+mj-lt"/>
              </a:rPr>
              <a:t> </a:t>
            </a:r>
            <a:r>
              <a:rPr lang="en-US" altLang="vi-VN" sz="4000" b="1" dirty="0" err="1">
                <a:solidFill>
                  <a:srgbClr val="3333CC"/>
                </a:solidFill>
                <a:latin typeface="+mj-lt"/>
              </a:rPr>
              <a:t>mẹ</a:t>
            </a:r>
            <a:r>
              <a:rPr lang="en-US" altLang="vi-VN" sz="4000" b="1" dirty="0">
                <a:solidFill>
                  <a:srgbClr val="3333CC"/>
                </a:solidFill>
                <a:latin typeface="+mj-lt"/>
              </a:rPr>
              <a:t> r</a:t>
            </a:r>
            <a:r>
              <a:rPr lang="en-US" altLang="vi-VN" sz="4000" b="1" dirty="0">
                <a:solidFill>
                  <a:srgbClr val="FF3300"/>
                </a:solidFill>
                <a:latin typeface="+mj-lt"/>
              </a:rPr>
              <a:t>….</a:t>
            </a:r>
          </a:p>
        </p:txBody>
      </p:sp>
      <p:sp>
        <p:nvSpPr>
          <p:cNvPr id="13333" name="Text Box 21"/>
          <p:cNvSpPr txBox="1">
            <a:spLocks noChangeArrowheads="1"/>
          </p:cNvSpPr>
          <p:nvPr/>
        </p:nvSpPr>
        <p:spPr bwMode="auto">
          <a:xfrm>
            <a:off x="694083" y="3968267"/>
            <a:ext cx="5028851"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a:solidFill>
                  <a:srgbClr val="3333CC"/>
                </a:solidFill>
                <a:latin typeface="+mj-lt"/>
              </a:rPr>
              <a:t>- </a:t>
            </a:r>
            <a:r>
              <a:rPr lang="en-US" altLang="vi-VN" sz="4000" b="1" dirty="0" err="1">
                <a:solidFill>
                  <a:srgbClr val="3333CC"/>
                </a:solidFill>
                <a:latin typeface="+mj-lt"/>
              </a:rPr>
              <a:t>Cả</a:t>
            </a:r>
            <a:r>
              <a:rPr lang="en-US" altLang="vi-VN" sz="4000" b="1" dirty="0">
                <a:solidFill>
                  <a:srgbClr val="3333CC"/>
                </a:solidFill>
                <a:latin typeface="+mj-lt"/>
              </a:rPr>
              <a:t> </a:t>
            </a:r>
            <a:r>
              <a:rPr lang="en-US" altLang="vi-VN" sz="4000" b="1" dirty="0" err="1">
                <a:solidFill>
                  <a:srgbClr val="3333CC"/>
                </a:solidFill>
                <a:latin typeface="+mj-lt"/>
              </a:rPr>
              <a:t>gió</a:t>
            </a:r>
            <a:r>
              <a:rPr lang="en-US" altLang="vi-VN" sz="4000" b="1" dirty="0">
                <a:solidFill>
                  <a:srgbClr val="3333CC"/>
                </a:solidFill>
                <a:latin typeface="+mj-lt"/>
              </a:rPr>
              <a:t> </a:t>
            </a:r>
            <a:r>
              <a:rPr lang="en-US" altLang="vi-VN" sz="4000" b="1" dirty="0" err="1">
                <a:solidFill>
                  <a:srgbClr val="3333CC"/>
                </a:solidFill>
                <a:latin typeface="+mj-lt"/>
              </a:rPr>
              <a:t>thì</a:t>
            </a:r>
            <a:r>
              <a:rPr lang="en-US" altLang="vi-VN" sz="4000" b="1" dirty="0">
                <a:solidFill>
                  <a:srgbClr val="3333CC"/>
                </a:solidFill>
                <a:latin typeface="+mj-lt"/>
              </a:rPr>
              <a:t> </a:t>
            </a:r>
            <a:r>
              <a:rPr lang="en-US" altLang="vi-VN" sz="4000" b="1" dirty="0" err="1">
                <a:solidFill>
                  <a:srgbClr val="3333CC"/>
                </a:solidFill>
                <a:latin typeface="+mj-lt"/>
              </a:rPr>
              <a:t>tắt</a:t>
            </a:r>
            <a:r>
              <a:rPr lang="en-US" altLang="vi-VN" sz="4000" b="1" dirty="0">
                <a:solidFill>
                  <a:srgbClr val="3333CC"/>
                </a:solidFill>
                <a:latin typeface="+mj-lt"/>
              </a:rPr>
              <a:t> đ </a:t>
            </a:r>
            <a:r>
              <a:rPr lang="en-US" altLang="vi-VN" sz="4000" b="1" dirty="0">
                <a:solidFill>
                  <a:srgbClr val="FF3300"/>
                </a:solidFill>
                <a:latin typeface="+mj-lt"/>
              </a:rPr>
              <a:t>….</a:t>
            </a:r>
          </a:p>
        </p:txBody>
      </p:sp>
      <p:sp>
        <p:nvSpPr>
          <p:cNvPr id="13334" name="Text Box 22"/>
          <p:cNvSpPr txBox="1">
            <a:spLocks noChangeArrowheads="1"/>
          </p:cNvSpPr>
          <p:nvPr/>
        </p:nvSpPr>
        <p:spPr bwMode="auto">
          <a:xfrm>
            <a:off x="694084" y="4577867"/>
            <a:ext cx="5280294"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a:solidFill>
                  <a:srgbClr val="3333CC"/>
                </a:solidFill>
                <a:latin typeface="+mj-lt"/>
              </a:rPr>
              <a:t>- </a:t>
            </a:r>
            <a:r>
              <a:rPr lang="en-US" altLang="vi-VN" sz="4000" b="1" dirty="0" err="1">
                <a:solidFill>
                  <a:srgbClr val="3333CC"/>
                </a:solidFill>
                <a:latin typeface="+mj-lt"/>
              </a:rPr>
              <a:t>Thẳng</a:t>
            </a:r>
            <a:r>
              <a:rPr lang="en-US" altLang="vi-VN" sz="4000" b="1" dirty="0">
                <a:solidFill>
                  <a:srgbClr val="3333CC"/>
                </a:solidFill>
                <a:latin typeface="+mj-lt"/>
              </a:rPr>
              <a:t> </a:t>
            </a:r>
            <a:r>
              <a:rPr lang="en-US" altLang="vi-VN" sz="4000" b="1" dirty="0" err="1">
                <a:solidFill>
                  <a:srgbClr val="3333CC"/>
                </a:solidFill>
                <a:latin typeface="+mj-lt"/>
              </a:rPr>
              <a:t>như</a:t>
            </a:r>
            <a:r>
              <a:rPr lang="en-US" altLang="vi-VN" sz="4000" b="1" dirty="0">
                <a:solidFill>
                  <a:srgbClr val="3333CC"/>
                </a:solidFill>
                <a:latin typeface="+mj-lt"/>
              </a:rPr>
              <a:t> r</a:t>
            </a:r>
            <a:r>
              <a:rPr lang="en-US" altLang="vi-VN" sz="4000" b="1" dirty="0">
                <a:solidFill>
                  <a:srgbClr val="FF3300"/>
                </a:solidFill>
                <a:latin typeface="+mj-lt"/>
              </a:rPr>
              <a:t>……  </a:t>
            </a:r>
            <a:r>
              <a:rPr lang="en-US" altLang="vi-VN" sz="4000" b="1" dirty="0">
                <a:solidFill>
                  <a:srgbClr val="3333CC"/>
                </a:solidFill>
                <a:latin typeface="+mj-lt"/>
              </a:rPr>
              <a:t> </a:t>
            </a:r>
            <a:r>
              <a:rPr lang="en-US" altLang="vi-VN" sz="4000" b="1" dirty="0" err="1">
                <a:solidFill>
                  <a:srgbClr val="3333CC"/>
                </a:solidFill>
                <a:latin typeface="+mj-lt"/>
              </a:rPr>
              <a:t>ngựa</a:t>
            </a:r>
            <a:r>
              <a:rPr lang="en-US" altLang="vi-VN" sz="4000" b="1" dirty="0">
                <a:solidFill>
                  <a:srgbClr val="3333CC"/>
                </a:solidFill>
                <a:latin typeface="+mj-lt"/>
              </a:rPr>
              <a:t> </a:t>
            </a:r>
          </a:p>
        </p:txBody>
      </p:sp>
      <p:sp>
        <p:nvSpPr>
          <p:cNvPr id="13335" name="Text Box 23"/>
          <p:cNvSpPr txBox="1">
            <a:spLocks noChangeArrowheads="1"/>
          </p:cNvSpPr>
          <p:nvPr/>
        </p:nvSpPr>
        <p:spPr bwMode="auto">
          <a:xfrm>
            <a:off x="7283727" y="2712555"/>
            <a:ext cx="1257213"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err="1">
                <a:solidFill>
                  <a:srgbClr val="FF3300"/>
                </a:solidFill>
                <a:latin typeface="+mj-lt"/>
              </a:rPr>
              <a:t>uốc</a:t>
            </a:r>
            <a:r>
              <a:rPr lang="en-US" altLang="vi-VN" sz="4000" b="1" dirty="0">
                <a:solidFill>
                  <a:srgbClr val="FF3300"/>
                </a:solidFill>
                <a:latin typeface="+mj-lt"/>
              </a:rPr>
              <a:t> </a:t>
            </a:r>
          </a:p>
        </p:txBody>
      </p:sp>
      <p:sp>
        <p:nvSpPr>
          <p:cNvPr id="13336" name="Text Box 24"/>
          <p:cNvSpPr txBox="1">
            <a:spLocks noChangeArrowheads="1"/>
          </p:cNvSpPr>
          <p:nvPr/>
        </p:nvSpPr>
        <p:spPr bwMode="auto">
          <a:xfrm>
            <a:off x="3909711" y="3358667"/>
            <a:ext cx="1257213"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err="1">
                <a:solidFill>
                  <a:srgbClr val="FF3300"/>
                </a:solidFill>
                <a:latin typeface="+mj-lt"/>
              </a:rPr>
              <a:t>uột</a:t>
            </a:r>
            <a:endParaRPr lang="en-US" altLang="vi-VN" sz="4000" b="1" dirty="0">
              <a:solidFill>
                <a:srgbClr val="FF3300"/>
              </a:solidFill>
              <a:latin typeface="+mj-lt"/>
            </a:endParaRPr>
          </a:p>
        </p:txBody>
      </p:sp>
      <p:sp>
        <p:nvSpPr>
          <p:cNvPr id="13337" name="Text Box 25"/>
          <p:cNvSpPr txBox="1">
            <a:spLocks noChangeArrowheads="1"/>
          </p:cNvSpPr>
          <p:nvPr/>
        </p:nvSpPr>
        <p:spPr bwMode="auto">
          <a:xfrm>
            <a:off x="3858421" y="3984142"/>
            <a:ext cx="1424841"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err="1">
                <a:solidFill>
                  <a:srgbClr val="FF3300"/>
                </a:solidFill>
                <a:latin typeface="+mj-lt"/>
              </a:rPr>
              <a:t>uốc</a:t>
            </a:r>
            <a:endParaRPr lang="en-US" altLang="vi-VN" sz="4000" b="1" dirty="0">
              <a:solidFill>
                <a:srgbClr val="FF3300"/>
              </a:solidFill>
              <a:latin typeface="+mj-lt"/>
            </a:endParaRPr>
          </a:p>
        </p:txBody>
      </p:sp>
      <p:sp>
        <p:nvSpPr>
          <p:cNvPr id="13338" name="Text Box 26"/>
          <p:cNvSpPr txBox="1">
            <a:spLocks noChangeArrowheads="1"/>
          </p:cNvSpPr>
          <p:nvPr/>
        </p:nvSpPr>
        <p:spPr bwMode="auto">
          <a:xfrm>
            <a:off x="3418749" y="4577867"/>
            <a:ext cx="1257213"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err="1">
                <a:solidFill>
                  <a:srgbClr val="FF3300"/>
                </a:solidFill>
                <a:latin typeface="+mj-lt"/>
              </a:rPr>
              <a:t>uột</a:t>
            </a:r>
            <a:endParaRPr lang="en-US" altLang="vi-VN" sz="4000" b="1" dirty="0">
              <a:solidFill>
                <a:srgbClr val="FF3300"/>
              </a:solidFill>
              <a:latin typeface="+mj-lt"/>
            </a:endParaRPr>
          </a:p>
        </p:txBody>
      </p:sp>
      <p:sp>
        <p:nvSpPr>
          <p:cNvPr id="10253" name="Text Box 27"/>
          <p:cNvSpPr txBox="1">
            <a:spLocks noChangeArrowheads="1"/>
          </p:cNvSpPr>
          <p:nvPr/>
        </p:nvSpPr>
        <p:spPr bwMode="auto">
          <a:xfrm>
            <a:off x="1828800" y="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endParaRPr lang="vi-VN" altLang="vi-VN"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870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27"/>
                                        </p:tgtEl>
                                        <p:attrNameLst>
                                          <p:attrName>style.visibility</p:attrName>
                                        </p:attrNameLst>
                                      </p:cBhvr>
                                      <p:to>
                                        <p:strVal val="visible"/>
                                      </p:to>
                                    </p:set>
                                    <p:anim calcmode="lin" valueType="num">
                                      <p:cBhvr additive="base">
                                        <p:cTn id="13" dur="500" fill="hold"/>
                                        <p:tgtEl>
                                          <p:spTgt spid="13327"/>
                                        </p:tgtEl>
                                        <p:attrNameLst>
                                          <p:attrName>ppt_x</p:attrName>
                                        </p:attrNameLst>
                                      </p:cBhvr>
                                      <p:tavLst>
                                        <p:tav tm="0">
                                          <p:val>
                                            <p:strVal val="#ppt_x"/>
                                          </p:val>
                                        </p:tav>
                                        <p:tav tm="100000">
                                          <p:val>
                                            <p:strVal val="#ppt_x"/>
                                          </p:val>
                                        </p:tav>
                                      </p:tavLst>
                                    </p:anim>
                                    <p:anim calcmode="lin" valueType="num">
                                      <p:cBhvr additive="base">
                                        <p:cTn id="14"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Effect transition="in" filter="blinds(horizontal)">
                                      <p:cBhvr>
                                        <p:cTn id="19" dur="500"/>
                                        <p:tgtEl>
                                          <p:spTgt spid="133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3332"/>
                                        </p:tgtEl>
                                        <p:attrNameLst>
                                          <p:attrName>style.visibility</p:attrName>
                                        </p:attrNameLst>
                                      </p:cBhvr>
                                      <p:to>
                                        <p:strVal val="visible"/>
                                      </p:to>
                                    </p:set>
                                    <p:animEffect transition="in" filter="checkerboard(across)">
                                      <p:cBhvr>
                                        <p:cTn id="24" dur="500"/>
                                        <p:tgtEl>
                                          <p:spTgt spid="133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333"/>
                                        </p:tgtEl>
                                        <p:attrNameLst>
                                          <p:attrName>style.visibility</p:attrName>
                                        </p:attrNameLst>
                                      </p:cBhvr>
                                      <p:to>
                                        <p:strVal val="visible"/>
                                      </p:to>
                                    </p:set>
                                    <p:animEffect transition="in" filter="blinds(horizontal)">
                                      <p:cBhvr>
                                        <p:cTn id="29" dur="500"/>
                                        <p:tgtEl>
                                          <p:spTgt spid="133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334"/>
                                        </p:tgtEl>
                                        <p:attrNameLst>
                                          <p:attrName>style.visibility</p:attrName>
                                        </p:attrNameLst>
                                      </p:cBhvr>
                                      <p:to>
                                        <p:strVal val="visible"/>
                                      </p:to>
                                    </p:set>
                                    <p:anim calcmode="lin" valueType="num">
                                      <p:cBhvr additive="base">
                                        <p:cTn id="34" dur="500" fill="hold"/>
                                        <p:tgtEl>
                                          <p:spTgt spid="13334"/>
                                        </p:tgtEl>
                                        <p:attrNameLst>
                                          <p:attrName>ppt_x</p:attrName>
                                        </p:attrNameLst>
                                      </p:cBhvr>
                                      <p:tavLst>
                                        <p:tav tm="0">
                                          <p:val>
                                            <p:strVal val="#ppt_x"/>
                                          </p:val>
                                        </p:tav>
                                        <p:tav tm="100000">
                                          <p:val>
                                            <p:strVal val="#ppt_x"/>
                                          </p:val>
                                        </p:tav>
                                      </p:tavLst>
                                    </p:anim>
                                    <p:anim calcmode="lin" valueType="num">
                                      <p:cBhvr additive="base">
                                        <p:cTn id="35" dur="500" fill="hold"/>
                                        <p:tgtEl>
                                          <p:spTgt spid="13334"/>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335"/>
                                        </p:tgtEl>
                                        <p:attrNameLst>
                                          <p:attrName>style.visibility</p:attrName>
                                        </p:attrNameLst>
                                      </p:cBhvr>
                                      <p:to>
                                        <p:strVal val="visible"/>
                                      </p:to>
                                    </p:set>
                                    <p:anim calcmode="lin" valueType="num">
                                      <p:cBhvr additive="base">
                                        <p:cTn id="40" dur="500" fill="hold"/>
                                        <p:tgtEl>
                                          <p:spTgt spid="13335"/>
                                        </p:tgtEl>
                                        <p:attrNameLst>
                                          <p:attrName>ppt_x</p:attrName>
                                        </p:attrNameLst>
                                      </p:cBhvr>
                                      <p:tavLst>
                                        <p:tav tm="0">
                                          <p:val>
                                            <p:strVal val="#ppt_x"/>
                                          </p:val>
                                        </p:tav>
                                        <p:tav tm="100000">
                                          <p:val>
                                            <p:strVal val="#ppt_x"/>
                                          </p:val>
                                        </p:tav>
                                      </p:tavLst>
                                    </p:anim>
                                    <p:anim calcmode="lin" valueType="num">
                                      <p:cBhvr additive="base">
                                        <p:cTn id="41" dur="500" fill="hold"/>
                                        <p:tgtEl>
                                          <p:spTgt spid="13335"/>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336"/>
                                        </p:tgtEl>
                                        <p:attrNameLst>
                                          <p:attrName>style.visibility</p:attrName>
                                        </p:attrNameLst>
                                      </p:cBhvr>
                                      <p:to>
                                        <p:strVal val="visible"/>
                                      </p:to>
                                    </p:set>
                                    <p:anim calcmode="lin" valueType="num">
                                      <p:cBhvr additive="base">
                                        <p:cTn id="46" dur="500" fill="hold"/>
                                        <p:tgtEl>
                                          <p:spTgt spid="13336"/>
                                        </p:tgtEl>
                                        <p:attrNameLst>
                                          <p:attrName>ppt_x</p:attrName>
                                        </p:attrNameLst>
                                      </p:cBhvr>
                                      <p:tavLst>
                                        <p:tav tm="0">
                                          <p:val>
                                            <p:strVal val="#ppt_x"/>
                                          </p:val>
                                        </p:tav>
                                        <p:tav tm="100000">
                                          <p:val>
                                            <p:strVal val="#ppt_x"/>
                                          </p:val>
                                        </p:tav>
                                      </p:tavLst>
                                    </p:anim>
                                    <p:anim calcmode="lin" valueType="num">
                                      <p:cBhvr additive="base">
                                        <p:cTn id="47" dur="500" fill="hold"/>
                                        <p:tgtEl>
                                          <p:spTgt spid="13336"/>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337"/>
                                        </p:tgtEl>
                                        <p:attrNameLst>
                                          <p:attrName>style.visibility</p:attrName>
                                        </p:attrNameLst>
                                      </p:cBhvr>
                                      <p:to>
                                        <p:strVal val="visible"/>
                                      </p:to>
                                    </p:set>
                                    <p:anim calcmode="lin" valueType="num">
                                      <p:cBhvr additive="base">
                                        <p:cTn id="52" dur="500" fill="hold"/>
                                        <p:tgtEl>
                                          <p:spTgt spid="13337"/>
                                        </p:tgtEl>
                                        <p:attrNameLst>
                                          <p:attrName>ppt_x</p:attrName>
                                        </p:attrNameLst>
                                      </p:cBhvr>
                                      <p:tavLst>
                                        <p:tav tm="0">
                                          <p:val>
                                            <p:strVal val="#ppt_x"/>
                                          </p:val>
                                        </p:tav>
                                        <p:tav tm="100000">
                                          <p:val>
                                            <p:strVal val="#ppt_x"/>
                                          </p:val>
                                        </p:tav>
                                      </p:tavLst>
                                    </p:anim>
                                    <p:anim calcmode="lin" valueType="num">
                                      <p:cBhvr additive="base">
                                        <p:cTn id="53" dur="500" fill="hold"/>
                                        <p:tgtEl>
                                          <p:spTgt spid="13337"/>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3338"/>
                                        </p:tgtEl>
                                        <p:attrNameLst>
                                          <p:attrName>style.visibility</p:attrName>
                                        </p:attrNameLst>
                                      </p:cBhvr>
                                      <p:to>
                                        <p:strVal val="visible"/>
                                      </p:to>
                                    </p:set>
                                    <p:animEffect transition="in" filter="diamond(in)">
                                      <p:cBhvr>
                                        <p:cTn id="58" dur="2000"/>
                                        <p:tgtEl>
                                          <p:spTgt spid="1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3327" grpId="0"/>
      <p:bldP spid="13328" grpId="0"/>
      <p:bldP spid="13332" grpId="0"/>
      <p:bldP spid="13333" grpId="0"/>
      <p:bldP spid="13334" grpId="0"/>
      <p:bldP spid="13335" grpId="0"/>
      <p:bldP spid="13336" grpId="0"/>
      <p:bldP spid="13337" grpId="0"/>
      <p:bldP spid="13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40" y="338621"/>
            <a:ext cx="11287541" cy="1325563"/>
          </a:xfrm>
        </p:spPr>
        <p:txBody>
          <a:bodyPr>
            <a:noAutofit/>
          </a:bodyPr>
          <a:lstStyle/>
          <a:p>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Từ lâu người ta đã thường nói: “</a:t>
            </a:r>
            <a:r>
              <a:rPr lang="vi-VN" sz="2800" b="1" dirty="0">
                <a:solidFill>
                  <a:srgbClr val="FF0000"/>
                </a:solidFill>
                <a:latin typeface="Times New Roman" panose="02020603050405020304" pitchFamily="18" charset="0"/>
                <a:cs typeface="Times New Roman" panose="02020603050405020304" pitchFamily="18" charset="0"/>
              </a:rPr>
              <a:t>Ăn uống không rau như đau không thuốc</a:t>
            </a:r>
            <a:r>
              <a:rPr lang="vi-VN" sz="2800" b="1" dirty="0">
                <a:latin typeface="Times New Roman" panose="02020603050405020304" pitchFamily="18" charset="0"/>
                <a:cs typeface="Times New Roman" panose="02020603050405020304" pitchFamily="18" charset="0"/>
              </a:rPr>
              <a:t>”, ý muốn nhấn mạnh tầm quan trọng của rau quả đối với đời sống con người.</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3641" y="1870280"/>
            <a:ext cx="11287541" cy="2083766"/>
          </a:xfrm>
        </p:spPr>
        <p:txBody>
          <a:bodyPr/>
          <a:lstStyle/>
          <a:p>
            <a:r>
              <a:rPr lang="vi-VN" b="1" dirty="0">
                <a:latin typeface="Times New Roman" panose="02020603050405020304" pitchFamily="18" charset="0"/>
                <a:cs typeface="Times New Roman" panose="02020603050405020304" pitchFamily="18" charset="0"/>
              </a:rPr>
              <a:t>Cơm tẻ là cơm ăn hằng ngày. Ruột đây là bụng dạ. </a:t>
            </a:r>
            <a:r>
              <a:rPr lang="vi-VN" b="1" dirty="0">
                <a:solidFill>
                  <a:srgbClr val="FF0000"/>
                </a:solidFill>
                <a:latin typeface="Times New Roman" panose="02020603050405020304" pitchFamily="18" charset="0"/>
                <a:cs typeface="Times New Roman" panose="02020603050405020304" pitchFamily="18" charset="0"/>
              </a:rPr>
              <a:t>Cơm tẻ mẹ ruột </a:t>
            </a:r>
            <a:r>
              <a:rPr lang="vi-VN" b="1" dirty="0">
                <a:latin typeface="Times New Roman" panose="02020603050405020304" pitchFamily="18" charset="0"/>
                <a:cs typeface="Times New Roman" panose="02020603050405020304" pitchFamily="18" charset="0"/>
              </a:rPr>
              <a:t>nghĩa đen là cơm tẻ nuôi dưỡng bụng dạ như mẹ nuôi con. Nghĩa bóng muốn nói dù ăn cao lương mỹ vị cũng không no bụng được bằng cơm tẻ. Người ta thường mượn câu này để khuyên không nên chuộng những món xa xỉ, đắt tiền.</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3642" y="3998701"/>
            <a:ext cx="11115261"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Cả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đuốt</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Phê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Hung </a:t>
            </a:r>
            <a:r>
              <a:rPr lang="en-US" sz="2800" b="1" dirty="0" err="1">
                <a:latin typeface="Times New Roman" panose="02020603050405020304" pitchFamily="18" charset="0"/>
                <a:cs typeface="Times New Roman" panose="02020603050405020304" pitchFamily="18" charset="0"/>
              </a:rPr>
              <a:t>hăng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93640" y="5042118"/>
            <a:ext cx="11459818" cy="1815882"/>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 “</a:t>
            </a:r>
            <a:r>
              <a:rPr lang="vi-VN" sz="2800" b="1" i="1" dirty="0">
                <a:solidFill>
                  <a:srgbClr val="FF0000"/>
                </a:solidFill>
                <a:latin typeface="Times New Roman" panose="02020603050405020304" pitchFamily="18" charset="0"/>
                <a:cs typeface="Times New Roman" panose="02020603050405020304" pitchFamily="18" charset="0"/>
              </a:rPr>
              <a:t>Thẳng như ruột ngựa</a:t>
            </a:r>
            <a:r>
              <a:rPr lang="en-US" sz="2800" b="1" i="1" dirty="0">
                <a:solidFill>
                  <a:srgbClr val="FF0000"/>
                </a:solidFill>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thường được dùng để chỉ sự bộc trực ngay thẳng, thật thà của tính cách con người. Trong cách đối xử, người có tính "thẳng ruột ngựa" được xem là người hiền lành, không có ác tâm, không lắt léo, không tính toán vòng vo, không so đo hơn thiệt.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02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001603bg9eu3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p:spPr>
      </p:pic>
      <p:sp>
        <p:nvSpPr>
          <p:cNvPr id="11268" name="WordArt 7"/>
          <p:cNvSpPr>
            <a:spLocks noChangeArrowheads="1" noChangeShapeType="1" noTextEdit="1"/>
          </p:cNvSpPr>
          <p:nvPr/>
        </p:nvSpPr>
        <p:spPr bwMode="auto">
          <a:xfrm>
            <a:off x="842554" y="2982686"/>
            <a:ext cx="6400800" cy="3505200"/>
          </a:xfrm>
          <a:prstGeom prst="rect">
            <a:avLst/>
          </a:prstGeom>
        </p:spPr>
        <p:txBody>
          <a:bodyPr wrap="none" fromWordArt="1">
            <a:prstTxWarp prst="textCascadeUp">
              <a:avLst>
                <a:gd name="adj" fmla="val 44444"/>
              </a:avLst>
            </a:prstTxWarp>
            <a:scene3d>
              <a:camera prst="legacyPerspectiveTopLeft">
                <a:rot lat="0" lon="20519994" rev="0"/>
              </a:camera>
              <a:lightRig rig="legacyHarsh3" dir="r"/>
            </a:scene3d>
            <a:sp3d extrusionH="430200" prstMaterial="legacyMatte">
              <a:extrusionClr>
                <a:srgbClr val="006600"/>
              </a:extrusionClr>
              <a:contourClr>
                <a:srgbClr val="00FF00"/>
              </a:contourClr>
            </a:sp3d>
          </a:bodyPr>
          <a:lstStyle/>
          <a:p>
            <a:pPr algn="ctr"/>
            <a:r>
              <a:rPr lang="en-US" sz="3600" kern="10" dirty="0">
                <a:ln w="9525">
                  <a:round/>
                  <a:headEnd/>
                  <a:tailEnd/>
                </a:ln>
                <a:solidFill>
                  <a:srgbClr val="00FF00"/>
                </a:solidFill>
                <a:latin typeface="Times New Roman" panose="02020603050405020304" pitchFamily="18" charset="0"/>
                <a:cs typeface="Times New Roman" panose="02020603050405020304" pitchFamily="18" charset="0"/>
              </a:rPr>
              <a:t>CHÀO CÁC EM !</a:t>
            </a:r>
          </a:p>
        </p:txBody>
      </p:sp>
    </p:spTree>
    <p:extLst>
      <p:ext uri="{BB962C8B-B14F-4D97-AF65-F5344CB8AC3E}">
        <p14:creationId xmlns:p14="http://schemas.microsoft.com/office/powerpoint/2010/main" val="200034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3517900" y="1998663"/>
            <a:ext cx="5156200" cy="2900362"/>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0028">
              <a:defRPr/>
            </a:pPr>
            <a:endParaRPr lang="zh-CN" altLang="en-US" sz="572" dirty="0">
              <a:solidFill>
                <a:prstClr val="white"/>
              </a:solidFill>
              <a:latin typeface="HP001 4 hàng" pitchFamily="34" charset="0"/>
              <a:cs typeface="+mn-ea"/>
              <a:sym typeface="+mn-lt"/>
            </a:endParaRPr>
          </a:p>
        </p:txBody>
      </p:sp>
      <p:sp>
        <p:nvSpPr>
          <p:cNvPr id="5" name="文本框 1"/>
          <p:cNvSpPr txBox="1"/>
          <p:nvPr/>
        </p:nvSpPr>
        <p:spPr>
          <a:xfrm>
            <a:off x="4737120" y="1431926"/>
            <a:ext cx="3312176" cy="374571"/>
          </a:xfrm>
          <a:prstGeom prst="roundRect">
            <a:avLst/>
          </a:prstGeom>
          <a:solidFill>
            <a:srgbClr val="257A14"/>
          </a:solidFill>
          <a:effectLst>
            <a:outerShdw blurRad="76200" dir="18900000" sy="23000" kx="-1200000" algn="bl" rotWithShape="0">
              <a:prstClr val="black">
                <a:alpha val="20000"/>
              </a:prstClr>
            </a:outerShd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zh-CN" sz="1600" b="1" dirty="0">
                <a:solidFill>
                  <a:srgbClr val="FFFFFF"/>
                </a:solidFill>
                <a:latin typeface="Times New Roman" panose="02020603050405020304" pitchFamily="18" charset="0"/>
                <a:cs typeface="Times New Roman" panose="02020603050405020304" pitchFamily="18" charset="0"/>
                <a:sym typeface="+mn-lt"/>
              </a:rPr>
              <a:t>YÊU CẦU THAM GIA TIẾT HỌC</a:t>
            </a:r>
            <a:endParaRPr lang="zh-CN" altLang="en-US" sz="1600" b="1" dirty="0">
              <a:solidFill>
                <a:srgbClr val="FFFFFF"/>
              </a:solidFill>
              <a:latin typeface="Times New Roman" panose="02020603050405020304" pitchFamily="18" charset="0"/>
              <a:cs typeface="Times New Roman" panose="02020603050405020304" pitchFamily="18" charset="0"/>
              <a:sym typeface="+mn-lt"/>
            </a:endParaRPr>
          </a:p>
        </p:txBody>
      </p:sp>
      <p:pic>
        <p:nvPicPr>
          <p:cNvPr id="410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2486026"/>
            <a:ext cx="584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2460625"/>
            <a:ext cx="490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0" y="2511426"/>
            <a:ext cx="628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6413" y="2497138"/>
            <a:ext cx="5127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27"/>
          <p:cNvSpPr/>
          <p:nvPr/>
        </p:nvSpPr>
        <p:spPr>
          <a:xfrm>
            <a:off x="4548188" y="3152775"/>
            <a:ext cx="698500" cy="611188"/>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zh-CN" sz="827" b="1">
                <a:solidFill>
                  <a:srgbClr val="000000"/>
                </a:solidFill>
                <a:sym typeface="+mn-ea"/>
              </a:rPr>
              <a:t>Chuẩn bị đầy đủ sách vở, đồ dùng</a:t>
            </a:r>
            <a:endParaRPr lang="zh-CN" altLang="en-US" sz="827" b="1">
              <a:solidFill>
                <a:srgbClr val="000000"/>
              </a:solidFill>
              <a:sym typeface="+mn-ea"/>
            </a:endParaRPr>
          </a:p>
        </p:txBody>
      </p:sp>
      <p:sp>
        <p:nvSpPr>
          <p:cNvPr id="11" name="Rectangle: Rounded Corners 28"/>
          <p:cNvSpPr/>
          <p:nvPr/>
        </p:nvSpPr>
        <p:spPr>
          <a:xfrm>
            <a:off x="5399088" y="3167064"/>
            <a:ext cx="760412" cy="619125"/>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defRPr/>
            </a:pPr>
            <a:r>
              <a:rPr lang="en-US" altLang="zh-CN" sz="827" b="1">
                <a:solidFill>
                  <a:srgbClr val="000000"/>
                </a:solidFill>
                <a:sym typeface="+mn-ea"/>
              </a:rPr>
              <a:t>Tắt mic</a:t>
            </a:r>
            <a:r>
              <a:rPr lang="vi-VN" altLang="zh-CN" sz="827" b="1">
                <a:solidFill>
                  <a:srgbClr val="000000"/>
                </a:solidFill>
                <a:sym typeface="+mn-ea"/>
              </a:rPr>
              <a:t>, </a:t>
            </a:r>
          </a:p>
          <a:p>
            <a:pPr algn="ctr" eaLnBrk="1" hangingPunct="1">
              <a:lnSpc>
                <a:spcPct val="120000"/>
              </a:lnSpc>
              <a:spcBef>
                <a:spcPct val="0"/>
              </a:spcBef>
              <a:buFontTx/>
              <a:buNone/>
              <a:defRPr/>
            </a:pPr>
            <a:r>
              <a:rPr lang="vi-VN" altLang="zh-CN" sz="827" b="1">
                <a:solidFill>
                  <a:srgbClr val="000000"/>
                </a:solidFill>
                <a:sym typeface="+mn-ea"/>
              </a:rPr>
              <a:t>mở camera.</a:t>
            </a:r>
            <a:r>
              <a:rPr lang="en-US" altLang="zh-CN" sz="827" b="1">
                <a:solidFill>
                  <a:srgbClr val="000000"/>
                </a:solidFill>
                <a:sym typeface="+mn-ea"/>
              </a:rPr>
              <a:t> Tập trung lắng nghe</a:t>
            </a:r>
            <a:endParaRPr lang="zh-CN" altLang="en-US" sz="827" b="1">
              <a:solidFill>
                <a:srgbClr val="000000"/>
              </a:solidFill>
              <a:sym typeface="+mn-ea"/>
            </a:endParaRPr>
          </a:p>
        </p:txBody>
      </p:sp>
      <p:sp>
        <p:nvSpPr>
          <p:cNvPr id="12" name="Rectangle: Rounded Corners 29"/>
          <p:cNvSpPr/>
          <p:nvPr/>
        </p:nvSpPr>
        <p:spPr>
          <a:xfrm>
            <a:off x="6291264" y="3167064"/>
            <a:ext cx="693737" cy="598487"/>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defRPr/>
            </a:pPr>
            <a:r>
              <a:rPr lang="en-US" altLang="zh-CN" sz="827" b="1">
                <a:solidFill>
                  <a:srgbClr val="000000"/>
                </a:solidFill>
                <a:sym typeface="+mn-ea"/>
              </a:rPr>
              <a:t>Chủ động ghi chép</a:t>
            </a:r>
            <a:endParaRPr lang="zh-CN" altLang="en-US" sz="827" b="1">
              <a:solidFill>
                <a:srgbClr val="000000"/>
              </a:solidFill>
              <a:sym typeface="+mn-ea"/>
            </a:endParaRPr>
          </a:p>
        </p:txBody>
      </p:sp>
      <p:sp>
        <p:nvSpPr>
          <p:cNvPr id="13" name="Rectangle: Rounded Corners 30"/>
          <p:cNvSpPr/>
          <p:nvPr/>
        </p:nvSpPr>
        <p:spPr>
          <a:xfrm>
            <a:off x="7080250" y="3181350"/>
            <a:ext cx="755650" cy="590550"/>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zh-CN" sz="827" b="1">
                <a:solidFill>
                  <a:srgbClr val="000000"/>
                </a:solidFill>
                <a:sym typeface="+mn-ea"/>
              </a:rPr>
              <a:t>Thực hành</a:t>
            </a:r>
            <a:r>
              <a:rPr lang="vi-VN" altLang="zh-CN" sz="827" b="1">
                <a:solidFill>
                  <a:srgbClr val="000000"/>
                </a:solidFill>
                <a:sym typeface="+mn-ea"/>
              </a:rPr>
              <a:t> theo</a:t>
            </a:r>
            <a:r>
              <a:rPr lang="en-US" altLang="zh-CN" sz="827" b="1">
                <a:solidFill>
                  <a:srgbClr val="000000"/>
                </a:solidFill>
                <a:sym typeface="+mn-ea"/>
              </a:rPr>
              <a:t> yêu cầu của cô </a:t>
            </a:r>
            <a:endParaRPr lang="zh-CN" altLang="en-US" sz="827" b="1">
              <a:solidFill>
                <a:srgbClr val="000000"/>
              </a:solidFill>
              <a:sym typeface="+mn-ea"/>
            </a:endParaRPr>
          </a:p>
        </p:txBody>
      </p:sp>
      <p:sp>
        <p:nvSpPr>
          <p:cNvPr id="14" name="Rectangle: Rounded Corners 27"/>
          <p:cNvSpPr/>
          <p:nvPr/>
        </p:nvSpPr>
        <p:spPr>
          <a:xfrm>
            <a:off x="4452938" y="3867150"/>
            <a:ext cx="3414712" cy="622300"/>
          </a:xfrm>
          <a:prstGeom prst="roundRect">
            <a:avLst/>
          </a:prstGeom>
          <a:solidFill>
            <a:schemeClr val="bg1"/>
          </a:solidFill>
          <a:ln w="3810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altLang="zh-CN" sz="1100" b="1" dirty="0">
                <a:solidFill>
                  <a:srgbClr val="FF0000"/>
                </a:solidFill>
                <a:latin typeface="Arial" panose="020B0604020202020204" pitchFamily="34" charset="0"/>
                <a:sym typeface="+mn-ea"/>
              </a:rPr>
              <a:t>NHỮNG LƯU Ý AN TOÀN VỀ ĐIỆN</a:t>
            </a:r>
          </a:p>
          <a:p>
            <a:pPr eaLnBrk="1" hangingPunct="1">
              <a:defRPr/>
            </a:pPr>
            <a:r>
              <a:rPr lang="en-US" altLang="zh-CN" sz="1100" b="1" dirty="0">
                <a:solidFill>
                  <a:srgbClr val="FF0000"/>
                </a:solidFill>
                <a:latin typeface="Arial" panose="020B0604020202020204" pitchFamily="34" charset="0"/>
                <a:sym typeface="+mn-ea"/>
              </a:rPr>
              <a:t>            </a:t>
            </a:r>
            <a:r>
              <a:rPr lang="vi-VN" altLang="zh-CN" sz="1100" b="1" dirty="0">
                <a:solidFill>
                  <a:srgbClr val="FF0000"/>
                </a:solidFill>
                <a:latin typeface="Arial" panose="020B0604020202020204" pitchFamily="34" charset="0"/>
                <a:sym typeface="+mn-ea"/>
              </a:rPr>
              <a:t>- Phải sạc pin trước khi sử dụng máy</a:t>
            </a:r>
          </a:p>
          <a:p>
            <a:pPr eaLnBrk="1" hangingPunct="1">
              <a:defRPr/>
            </a:pPr>
            <a:r>
              <a:rPr lang="en-US" altLang="zh-CN" sz="1100" b="1" dirty="0">
                <a:solidFill>
                  <a:srgbClr val="FF0000"/>
                </a:solidFill>
                <a:latin typeface="Arial" panose="020B0604020202020204" pitchFamily="34" charset="0"/>
                <a:sym typeface="+mn-ea"/>
              </a:rPr>
              <a:t>            -</a:t>
            </a:r>
            <a:r>
              <a:rPr lang="vi-VN" altLang="zh-CN" sz="1100" b="1" dirty="0">
                <a:solidFill>
                  <a:srgbClr val="FF0000"/>
                </a:solidFill>
                <a:latin typeface="Arial" panose="020B0604020202020204" pitchFamily="34" charset="0"/>
                <a:sym typeface="+mn-ea"/>
              </a:rPr>
              <a:t> Không được sạc pin khi đang học</a:t>
            </a:r>
            <a:endParaRPr lang="zh-CN" altLang="en-US" sz="1100" b="1" dirty="0">
              <a:solidFill>
                <a:srgbClr val="FF0000"/>
              </a:solidFill>
              <a:latin typeface="Arial" panose="020B0604020202020204" pitchFamily="34" charset="0"/>
              <a:sym typeface="+mn-ea"/>
            </a:endParaRPr>
          </a:p>
        </p:txBody>
      </p:sp>
      <p:grpSp>
        <p:nvGrpSpPr>
          <p:cNvPr id="4109" name="组合 1"/>
          <p:cNvGrpSpPr>
            <a:grpSpLocks/>
          </p:cNvGrpSpPr>
          <p:nvPr/>
        </p:nvGrpSpPr>
        <p:grpSpPr bwMode="auto">
          <a:xfrm>
            <a:off x="3524250" y="4413250"/>
            <a:ext cx="1874838" cy="444500"/>
            <a:chOff x="2170643" y="2103710"/>
            <a:chExt cx="13646657" cy="3168080"/>
          </a:xfrm>
        </p:grpSpPr>
        <p:pic>
          <p:nvPicPr>
            <p:cNvPr id="4119" name="图片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07047" y="3315592"/>
              <a:ext cx="4910253" cy="19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图片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0643" y="2103710"/>
              <a:ext cx="4910250" cy="30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0" name="组合 1"/>
          <p:cNvGrpSpPr>
            <a:grpSpLocks/>
          </p:cNvGrpSpPr>
          <p:nvPr/>
        </p:nvGrpSpPr>
        <p:grpSpPr bwMode="auto">
          <a:xfrm>
            <a:off x="4221164" y="4437063"/>
            <a:ext cx="1874837" cy="442912"/>
            <a:chOff x="2170643" y="2103710"/>
            <a:chExt cx="13646657" cy="3168080"/>
          </a:xfrm>
        </p:grpSpPr>
        <p:pic>
          <p:nvPicPr>
            <p:cNvPr id="4117" name="图片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07047" y="3315592"/>
              <a:ext cx="4910253" cy="19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图片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70643" y="2103710"/>
              <a:ext cx="4910250" cy="30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1" name="组合 1"/>
          <p:cNvGrpSpPr>
            <a:grpSpLocks/>
          </p:cNvGrpSpPr>
          <p:nvPr/>
        </p:nvGrpSpPr>
        <p:grpSpPr bwMode="auto">
          <a:xfrm>
            <a:off x="5157789" y="4413250"/>
            <a:ext cx="1876425" cy="444500"/>
            <a:chOff x="2170643" y="2103710"/>
            <a:chExt cx="13646657" cy="3168080"/>
          </a:xfrm>
        </p:grpSpPr>
        <p:pic>
          <p:nvPicPr>
            <p:cNvPr id="4115" name="图片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07047" y="3315592"/>
              <a:ext cx="4910253" cy="19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图片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70643" y="2103710"/>
              <a:ext cx="4910250" cy="30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2" name="组合 1"/>
          <p:cNvGrpSpPr>
            <a:grpSpLocks/>
          </p:cNvGrpSpPr>
          <p:nvPr/>
        </p:nvGrpSpPr>
        <p:grpSpPr bwMode="auto">
          <a:xfrm>
            <a:off x="5683251" y="4413250"/>
            <a:ext cx="1876425" cy="444500"/>
            <a:chOff x="2170643" y="2103710"/>
            <a:chExt cx="13646657" cy="3168080"/>
          </a:xfrm>
        </p:grpSpPr>
        <p:pic>
          <p:nvPicPr>
            <p:cNvPr id="4113" name="图片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07047" y="3315592"/>
              <a:ext cx="4910253" cy="19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图片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70643" y="2103710"/>
              <a:ext cx="4910250" cy="30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71733141"/>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8" descr="a1.jpg"/>
          <p:cNvPicPr>
            <a:picLocks noChangeAspect="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52400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2051" name="Text Box 11"/>
          <p:cNvSpPr txBox="1">
            <a:spLocks noChangeArrowheads="1"/>
          </p:cNvSpPr>
          <p:nvPr/>
        </p:nvSpPr>
        <p:spPr bwMode="auto">
          <a:xfrm>
            <a:off x="3124200" y="381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dirty="0" err="1">
                <a:solidFill>
                  <a:srgbClr val="0000FF"/>
                </a:solidFill>
                <a:latin typeface="Times New Roman" panose="02020603050405020304" pitchFamily="18" charset="0"/>
                <a:cs typeface="Times New Roman" panose="02020603050405020304" pitchFamily="18" charset="0"/>
              </a:rPr>
              <a:t>Thứ</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ba</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ngày</a:t>
            </a:r>
            <a:r>
              <a:rPr lang="en-US" altLang="vi-VN" sz="2800" b="1" dirty="0">
                <a:solidFill>
                  <a:srgbClr val="0000FF"/>
                </a:solidFill>
                <a:latin typeface="Times New Roman" panose="02020603050405020304" pitchFamily="18" charset="0"/>
                <a:cs typeface="Times New Roman" panose="02020603050405020304" pitchFamily="18" charset="0"/>
              </a:rPr>
              <a:t> </a:t>
            </a:r>
            <a:r>
              <a:rPr lang="vi-VN" altLang="vi-VN" sz="2800" b="1" dirty="0" smtClean="0">
                <a:solidFill>
                  <a:srgbClr val="0000FF"/>
                </a:solidFill>
                <a:latin typeface="Times New Roman" panose="02020603050405020304" pitchFamily="18" charset="0"/>
                <a:cs typeface="Times New Roman" panose="02020603050405020304" pitchFamily="18" charset="0"/>
              </a:rPr>
              <a:t>2</a:t>
            </a:r>
            <a:r>
              <a:rPr lang="en-US" altLang="vi-VN" sz="2800" b="1" dirty="0" smtClean="0">
                <a:solidFill>
                  <a:srgbClr val="0000FF"/>
                </a:solidFill>
                <a:latin typeface="Times New Roman" panose="02020603050405020304" pitchFamily="18" charset="0"/>
                <a:cs typeface="Times New Roman" panose="02020603050405020304" pitchFamily="18" charset="0"/>
              </a:rPr>
              <a:t>5 </a:t>
            </a:r>
            <a:r>
              <a:rPr lang="en-US" altLang="vi-VN" sz="2800" b="1" dirty="0" err="1">
                <a:solidFill>
                  <a:srgbClr val="0000FF"/>
                </a:solidFill>
                <a:latin typeface="Times New Roman" panose="02020603050405020304" pitchFamily="18" charset="0"/>
                <a:cs typeface="Times New Roman" panose="02020603050405020304" pitchFamily="18" charset="0"/>
              </a:rPr>
              <a:t>tháng</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năm</a:t>
            </a:r>
            <a:r>
              <a:rPr lang="en-US" altLang="vi-VN" sz="2800" b="1" dirty="0">
                <a:solidFill>
                  <a:srgbClr val="0000FF"/>
                </a:solidFill>
                <a:latin typeface="Times New Roman" panose="02020603050405020304" pitchFamily="18" charset="0"/>
                <a:cs typeface="Times New Roman" panose="02020603050405020304" pitchFamily="18" charset="0"/>
              </a:rPr>
              <a:t> 2022</a:t>
            </a:r>
            <a:endParaRPr lang="vi-VN" altLang="vi-VN" sz="2800" b="1" dirty="0">
              <a:solidFill>
                <a:srgbClr val="0000FF"/>
              </a:solidFill>
              <a:latin typeface="Times New Roman" panose="02020603050405020304" pitchFamily="18" charset="0"/>
              <a:cs typeface="Times New Roman" panose="02020603050405020304" pitchFamily="18" charset="0"/>
            </a:endParaRPr>
          </a:p>
        </p:txBody>
      </p:sp>
      <p:sp>
        <p:nvSpPr>
          <p:cNvPr id="2052" name="Text Box 12"/>
          <p:cNvSpPr txBox="1">
            <a:spLocks noChangeArrowheads="1"/>
          </p:cNvSpPr>
          <p:nvPr/>
        </p:nvSpPr>
        <p:spPr bwMode="auto">
          <a:xfrm>
            <a:off x="1524000" y="457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u="sng" dirty="0" err="1">
                <a:solidFill>
                  <a:srgbClr val="0000FF"/>
                </a:solidFill>
                <a:latin typeface="Times New Roman" panose="02020603050405020304" pitchFamily="18" charset="0"/>
                <a:cs typeface="Times New Roman" panose="02020603050405020304" pitchFamily="18" charset="0"/>
              </a:rPr>
              <a:t>Chính</a:t>
            </a:r>
            <a:r>
              <a:rPr lang="en-US" altLang="vi-VN" sz="2800" b="1" u="sng" dirty="0">
                <a:solidFill>
                  <a:srgbClr val="0000FF"/>
                </a:solidFill>
                <a:latin typeface="Times New Roman" panose="02020603050405020304" pitchFamily="18" charset="0"/>
                <a:cs typeface="Times New Roman" panose="02020603050405020304" pitchFamily="18" charset="0"/>
              </a:rPr>
              <a:t> </a:t>
            </a:r>
            <a:r>
              <a:rPr lang="en-US" altLang="vi-VN" sz="2800" b="1" u="sng" dirty="0" err="1" smtClean="0">
                <a:solidFill>
                  <a:srgbClr val="0000FF"/>
                </a:solidFill>
                <a:latin typeface="Times New Roman" panose="02020603050405020304" pitchFamily="18" charset="0"/>
                <a:cs typeface="Times New Roman" panose="02020603050405020304" pitchFamily="18" charset="0"/>
              </a:rPr>
              <a:t>tả</a:t>
            </a:r>
            <a:r>
              <a:rPr lang="en-US" altLang="vi-VN" sz="2800" b="1" dirty="0" smtClean="0">
                <a:solidFill>
                  <a:srgbClr val="0000FF"/>
                </a:solidFill>
                <a:latin typeface="Times New Roman" panose="02020603050405020304" pitchFamily="18" charset="0"/>
                <a:cs typeface="Times New Roman" panose="02020603050405020304" pitchFamily="18" charset="0"/>
              </a:rPr>
              <a:t>   </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
        <p:nvSpPr>
          <p:cNvPr id="6157" name="Text Box 13"/>
          <p:cNvSpPr txBox="1">
            <a:spLocks noChangeArrowheads="1"/>
          </p:cNvSpPr>
          <p:nvPr/>
        </p:nvSpPr>
        <p:spPr bwMode="auto">
          <a:xfrm>
            <a:off x="1066800" y="1010443"/>
            <a:ext cx="960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algn="ctr" eaLnBrk="1" hangingPunct="1">
              <a:spcBef>
                <a:spcPct val="50000"/>
              </a:spcBef>
            </a:pPr>
            <a:r>
              <a:rPr lang="en-US" altLang="vi-VN" sz="3600" b="1" dirty="0">
                <a:solidFill>
                  <a:srgbClr val="FF0000"/>
                </a:solidFill>
                <a:latin typeface="Times New Roman" panose="02020603050405020304" pitchFamily="18" charset="0"/>
                <a:cs typeface="Times New Roman" panose="02020603050405020304" pitchFamily="18" charset="0"/>
              </a:rPr>
              <a:t>Ở </a:t>
            </a:r>
            <a:r>
              <a:rPr lang="en-US" altLang="vi-VN" sz="3600" b="1" dirty="0" err="1">
                <a:solidFill>
                  <a:srgbClr val="FF0000"/>
                </a:solidFill>
                <a:latin typeface="Times New Roman" panose="02020603050405020304" pitchFamily="18" charset="0"/>
                <a:cs typeface="Times New Roman" panose="02020603050405020304" pitchFamily="18" charset="0"/>
              </a:rPr>
              <a:t>lại</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với</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chiến</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khu</a:t>
            </a:r>
            <a:endParaRPr lang="en-US" alt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501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157"/>
                                        </p:tgtEl>
                                        <p:attrNameLst>
                                          <p:attrName>style.visibility</p:attrName>
                                        </p:attrNameLst>
                                      </p:cBhvr>
                                      <p:to>
                                        <p:strVal val="visible"/>
                                      </p:to>
                                    </p:set>
                                    <p:anim calcmode="discrete" valueType="clr">
                                      <p:cBhvr override="childStyle">
                                        <p:cTn id="12" dur="80"/>
                                        <p:tgtEl>
                                          <p:spTgt spid="615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157"/>
                                        </p:tgtEl>
                                        <p:attrNameLst>
                                          <p:attrName>fillcolor</p:attrName>
                                        </p:attrNameLst>
                                      </p:cBhvr>
                                      <p:tavLst>
                                        <p:tav tm="0">
                                          <p:val>
                                            <p:clrVal>
                                              <a:schemeClr val="accent2"/>
                                            </p:clrVal>
                                          </p:val>
                                        </p:tav>
                                        <p:tav tm="50000">
                                          <p:val>
                                            <p:clrVal>
                                              <a:schemeClr val="hlink"/>
                                            </p:clrVal>
                                          </p:val>
                                        </p:tav>
                                      </p:tavLst>
                                    </p:anim>
                                    <p:set>
                                      <p:cBhvr>
                                        <p:cTn id="14" dur="80"/>
                                        <p:tgtEl>
                                          <p:spTgt spid="61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1524000" y="3657601"/>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endParaRPr lang="vi-VN" altLang="vi-VN">
              <a:latin typeface="Arial" panose="020B0604020202020204" pitchFamily="34" charset="0"/>
            </a:endParaRPr>
          </a:p>
        </p:txBody>
      </p:sp>
      <p:sp>
        <p:nvSpPr>
          <p:cNvPr id="8195" name="Text Box 8"/>
          <p:cNvSpPr txBox="1">
            <a:spLocks noChangeArrowheads="1"/>
          </p:cNvSpPr>
          <p:nvPr/>
        </p:nvSpPr>
        <p:spPr bwMode="auto">
          <a:xfrm>
            <a:off x="412123" y="1676401"/>
            <a:ext cx="11642501"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Bỗng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tiếng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đội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đồng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vang</a:t>
            </a:r>
            <a:r>
              <a:rPr lang="en-US" altLang="vi-V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 </a:t>
            </a:r>
            <a:r>
              <a:rPr lang="en-US" altLang="vi-VN" sz="2800" b="1" dirty="0" err="1">
                <a:latin typeface="Times New Roman" panose="02020603050405020304" pitchFamily="18" charset="0"/>
                <a:cs typeface="Times New Roman" panose="02020603050405020304" pitchFamily="18" charset="0"/>
              </a:rPr>
              <a:t>Đoàn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Vệ</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quốc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lần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a:t>
            </a:r>
            <a:endParaRPr lang="en-US" altLang="vi-VN" sz="28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mong</a:t>
            </a:r>
            <a:r>
              <a:rPr lang="en-US" altLang="vi-VN" sz="2800" b="1" dirty="0">
                <a:latin typeface="Times New Roman" panose="02020603050405020304" pitchFamily="18" charset="0"/>
                <a:cs typeface="Times New Roman" panose="02020603050405020304" pitchFamily="18" charset="0"/>
              </a:rPr>
              <a:t> chi </a:t>
            </a:r>
            <a:r>
              <a:rPr lang="en-US" altLang="vi-VN" sz="2800" b="1" dirty="0" err="1">
                <a:latin typeface="Times New Roman" panose="02020603050405020304" pitchFamily="18" charset="0"/>
                <a:cs typeface="Times New Roman" panose="02020603050405020304" pitchFamily="18" charset="0"/>
              </a:rPr>
              <a:t>đâu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ngày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trở</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Ra </a:t>
            </a:r>
            <a:r>
              <a:rPr lang="en-US" altLang="vi-VN" sz="2800" b="1" dirty="0" err="1">
                <a:latin typeface="Times New Roman" panose="02020603050405020304" pitchFamily="18" charset="0"/>
                <a:cs typeface="Times New Roman" panose="02020603050405020304" pitchFamily="18" charset="0"/>
              </a:rPr>
              <a:t>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bảo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tồn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sông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núi</a:t>
            </a:r>
            <a:r>
              <a:rPr lang="en-US" altLang="vi-V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Ra </a:t>
            </a:r>
            <a:r>
              <a:rPr lang="en-US" altLang="vi-VN" sz="2800" b="1" dirty="0" err="1">
                <a:latin typeface="Times New Roman" panose="02020603050405020304" pitchFamily="18" charset="0"/>
                <a:cs typeface="Times New Roman" panose="02020603050405020304" pitchFamily="18" charset="0"/>
              </a:rPr>
              <a:t>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chết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không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lui</a:t>
            </a:r>
            <a:r>
              <a:rPr lang="en-US" altLang="vi-V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Tiếng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hát</a:t>
            </a:r>
            <a:r>
              <a:rPr lang="en-US" altLang="vi-VN" sz="2800" b="1" dirty="0">
                <a:latin typeface="Times New Roman" panose="02020603050405020304" pitchFamily="18" charset="0"/>
                <a:cs typeface="Times New Roman" panose="02020603050405020304" pitchFamily="18" charset="0"/>
              </a:rPr>
              <a:t> bay </a:t>
            </a:r>
            <a:r>
              <a:rPr lang="en-US" altLang="vi-VN" sz="2800" b="1" dirty="0" err="1">
                <a:latin typeface="Times New Roman" panose="02020603050405020304" pitchFamily="18" charset="0"/>
                <a:cs typeface="Times New Roman" panose="02020603050405020304" pitchFamily="18" charset="0"/>
              </a:rPr>
              <a:t>lượn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mặt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suối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tràn</a:t>
            </a:r>
            <a:r>
              <a:rPr lang="en-US" altLang="vi-VN" sz="2800" b="1" dirty="0">
                <a:latin typeface="Times New Roman" panose="02020603050405020304" pitchFamily="18" charset="0"/>
                <a:cs typeface="Times New Roman" panose="02020603050405020304" pitchFamily="18" charset="0"/>
              </a:rPr>
              <a:t> qua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rừng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bùng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ngọn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lửa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rực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giữa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đêm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rừng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tối</a:t>
            </a:r>
            <a:r>
              <a:rPr lang="en-US" altLang="vi-VN" sz="2800" b="1" dirty="0">
                <a:latin typeface="Times New Roman" panose="02020603050405020304" pitchFamily="18" charset="0"/>
                <a:cs typeface="Times New Roman" panose="02020603050405020304" pitchFamily="18" charset="0"/>
              </a:rPr>
              <a:t> , </a:t>
            </a:r>
            <a:r>
              <a:rPr lang="en-US" altLang="vi-VN" sz="2800" b="1" dirty="0" err="1">
                <a:latin typeface="Times New Roman" panose="02020603050405020304" pitchFamily="18" charset="0"/>
                <a:cs typeface="Times New Roman" panose="02020603050405020304" pitchFamily="18" charset="0"/>
              </a:rPr>
              <a:t>làm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chỉ</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huy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ấm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hẳn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lên</a:t>
            </a:r>
            <a:r>
              <a:rPr lang="en-US" altLang="vi-VN" sz="2800" b="1" dirty="0">
                <a:latin typeface="Times New Roman" panose="02020603050405020304" pitchFamily="18" charset="0"/>
                <a:cs typeface="Times New Roman" panose="02020603050405020304" pitchFamily="18" charset="0"/>
              </a:rPr>
              <a:t>. </a:t>
            </a:r>
          </a:p>
          <a:p>
            <a:pPr algn="r" eaLnBrk="1" hangingPunct="1">
              <a:spcBef>
                <a:spcPct val="50000"/>
              </a:spcBef>
            </a:pPr>
            <a:r>
              <a:rPr lang="en-US" altLang="vi-VN" sz="2800" b="1" dirty="0">
                <a:latin typeface="Times New Roman" panose="02020603050405020304" pitchFamily="18" charset="0"/>
                <a:cs typeface="Times New Roman" panose="02020603050405020304" pitchFamily="18" charset="0"/>
              </a:rPr>
              <a:t>Theo </a:t>
            </a:r>
            <a:r>
              <a:rPr lang="en-US" altLang="vi-VN" sz="2800" b="1" dirty="0" err="1">
                <a:latin typeface="Times New Roman" panose="02020603050405020304" pitchFamily="18" charset="0"/>
                <a:cs typeface="Times New Roman" panose="02020603050405020304" pitchFamily="18" charset="0"/>
              </a:rPr>
              <a:t>Phùng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Quán</a:t>
            </a:r>
            <a:endParaRPr lang="en-US" altLang="vi-VN" sz="2800" b="1" dirty="0">
              <a:latin typeface="Times New Roman" panose="02020603050405020304" pitchFamily="18" charset="0"/>
              <a:cs typeface="Times New Roman" panose="02020603050405020304" pitchFamily="18" charset="0"/>
            </a:endParaRPr>
          </a:p>
        </p:txBody>
      </p:sp>
      <p:sp>
        <p:nvSpPr>
          <p:cNvPr id="8196" name="Text Box 12"/>
          <p:cNvSpPr txBox="1">
            <a:spLocks noChangeArrowheads="1"/>
          </p:cNvSpPr>
          <p:nvPr/>
        </p:nvSpPr>
        <p:spPr bwMode="auto">
          <a:xfrm>
            <a:off x="1828800" y="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a:solidFill>
                  <a:srgbClr val="0000FF"/>
                </a:solidFill>
                <a:latin typeface="Times New Roman" panose="02020603050405020304" pitchFamily="18" charset="0"/>
                <a:cs typeface="Times New Roman" panose="02020603050405020304" pitchFamily="18" charset="0"/>
              </a:rPr>
              <a:t>                    </a:t>
            </a:r>
          </a:p>
        </p:txBody>
      </p:sp>
      <p:sp>
        <p:nvSpPr>
          <p:cNvPr id="8198" name="Text Box 14"/>
          <p:cNvSpPr txBox="1">
            <a:spLocks noChangeArrowheads="1"/>
          </p:cNvSpPr>
          <p:nvPr/>
        </p:nvSpPr>
        <p:spPr bwMode="auto">
          <a:xfrm>
            <a:off x="1536700" y="72548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algn="ctr" eaLnBrk="1" hangingPunct="1">
              <a:spcBef>
                <a:spcPct val="50000"/>
              </a:spcBef>
            </a:pPr>
            <a:r>
              <a:rPr lang="en-US" altLang="vi-VN" sz="4800" b="1">
                <a:solidFill>
                  <a:srgbClr val="FF0000"/>
                </a:solidFill>
                <a:latin typeface="Times New Roman" panose="02020603050405020304" pitchFamily="18" charset="0"/>
                <a:cs typeface="Times New Roman" panose="02020603050405020304" pitchFamily="18" charset="0"/>
              </a:rPr>
              <a:t>Ở lại với chiến khu</a:t>
            </a:r>
          </a:p>
        </p:txBody>
      </p:sp>
    </p:spTree>
    <p:extLst>
      <p:ext uri="{BB962C8B-B14F-4D97-AF65-F5344CB8AC3E}">
        <p14:creationId xmlns:p14="http://schemas.microsoft.com/office/powerpoint/2010/main" val="817617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fade">
                                      <p:cBhvr>
                                        <p:cTn id="10" dur="500"/>
                                        <p:tgtEl>
                                          <p:spTgt spid="81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14270" y="1"/>
            <a:ext cx="1123037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endParaRPr lang="vi-VN" altLang="vi-VN">
              <a:latin typeface="Arial" panose="020B0604020202020204" pitchFamily="34" charset="0"/>
            </a:endParaRPr>
          </a:p>
        </p:txBody>
      </p:sp>
      <p:sp>
        <p:nvSpPr>
          <p:cNvPr id="8200" name="Text Box 8"/>
          <p:cNvSpPr txBox="1">
            <a:spLocks noChangeArrowheads="1"/>
          </p:cNvSpPr>
          <p:nvPr/>
        </p:nvSpPr>
        <p:spPr bwMode="auto">
          <a:xfrm>
            <a:off x="566670" y="1709629"/>
            <a:ext cx="92650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Lời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bài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hát</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trong</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đoạn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văn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nói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lên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điều</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gì</a:t>
            </a:r>
            <a:r>
              <a:rPr lang="en-US" altLang="vi-VN" sz="3000" b="1" dirty="0">
                <a:solidFill>
                  <a:srgbClr val="0000FF"/>
                </a:solidFill>
                <a:latin typeface="Times New Roman" panose="02020603050405020304" pitchFamily="18" charset="0"/>
                <a:cs typeface="Times New Roman" panose="02020603050405020304" pitchFamily="18" charset="0"/>
              </a:rPr>
              <a:t>?</a:t>
            </a:r>
          </a:p>
        </p:txBody>
      </p:sp>
      <p:sp>
        <p:nvSpPr>
          <p:cNvPr id="8201" name="Text Box 9"/>
          <p:cNvSpPr txBox="1">
            <a:spLocks noChangeArrowheads="1"/>
          </p:cNvSpPr>
          <p:nvPr/>
        </p:nvSpPr>
        <p:spPr bwMode="auto">
          <a:xfrm>
            <a:off x="566670" y="2259014"/>
            <a:ext cx="11230378" cy="1015663"/>
          </a:xfrm>
          <a:prstGeom prst="rect">
            <a:avLst/>
          </a:prstGeom>
          <a:noFill/>
          <a:ln>
            <a:noFill/>
          </a:ln>
          <a:effectLst/>
        </p:spPr>
        <p:txBody>
          <a:bodyPr wrap="square">
            <a:spAutoFit/>
          </a:bodyPr>
          <a:lstStyle/>
          <a:p>
            <a:pPr marL="457200" indent="-457200">
              <a:spcBef>
                <a:spcPct val="50000"/>
              </a:spcBef>
              <a:buFontTx/>
              <a:buChar char="-"/>
              <a:defRPr/>
            </a:pPr>
            <a:r>
              <a:rPr lang="en-US" altLang="vi-VN" sz="3000" b="1" dirty="0" err="1">
                <a:solidFill>
                  <a:srgbClr val="FF0000"/>
                </a:solidFill>
                <a:latin typeface="Times New Roman" panose="02020603050405020304" pitchFamily="18" charset="0"/>
                <a:cs typeface="Times New Roman" panose="02020603050405020304" pitchFamily="18" charset="0"/>
              </a:rPr>
              <a:t>Tinh</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thần</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quyết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tâm</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chiến</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đấu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không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sợ</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hy</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sinh</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gian</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khổ</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của</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các</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chiến</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sĩ</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Vệ</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quốc</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quân</a:t>
            </a:r>
            <a:r>
              <a:rPr lang="en-US" altLang="vi-VN" sz="3000" b="1" dirty="0">
                <a:solidFill>
                  <a:srgbClr val="FF0000"/>
                </a:solidFill>
                <a:latin typeface="Times New Roman" panose="02020603050405020304" pitchFamily="18" charset="0"/>
                <a:cs typeface="Times New Roman" panose="02020603050405020304" pitchFamily="18" charset="0"/>
              </a:rPr>
              <a:t>.</a:t>
            </a:r>
          </a:p>
        </p:txBody>
      </p:sp>
      <p:sp>
        <p:nvSpPr>
          <p:cNvPr id="8202" name="Text Box 10"/>
          <p:cNvSpPr txBox="1">
            <a:spLocks noChangeArrowheads="1"/>
          </p:cNvSpPr>
          <p:nvPr/>
        </p:nvSpPr>
        <p:spPr bwMode="auto">
          <a:xfrm>
            <a:off x="566670" y="3547043"/>
            <a:ext cx="10388099"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Lời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bài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hát</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trong</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đoạn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văn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viết</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như</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thế</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nào</a:t>
            </a:r>
            <a:r>
              <a:rPr lang="en-US" altLang="vi-VN" sz="3000" b="1" dirty="0">
                <a:solidFill>
                  <a:srgbClr val="0000FF"/>
                </a:solidFill>
                <a:latin typeface="Times New Roman" panose="02020603050405020304" pitchFamily="18" charset="0"/>
                <a:cs typeface="Times New Roman" panose="02020603050405020304" pitchFamily="18" charset="0"/>
              </a:rPr>
              <a:t>?</a:t>
            </a:r>
          </a:p>
        </p:txBody>
      </p:sp>
      <p:sp>
        <p:nvSpPr>
          <p:cNvPr id="8203" name="Text Box 11"/>
          <p:cNvSpPr txBox="1">
            <a:spLocks noChangeArrowheads="1"/>
          </p:cNvSpPr>
          <p:nvPr/>
        </p:nvSpPr>
        <p:spPr bwMode="auto">
          <a:xfrm>
            <a:off x="566670" y="4147225"/>
            <a:ext cx="112303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Lời</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bài</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hát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được</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đặt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sau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dấu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hai</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chấm</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xuống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dòng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trong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dấu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ngoặc</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kép</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Chữ</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đầu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từng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dòng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thơ</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viết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hoa</a:t>
            </a:r>
            <a:r>
              <a:rPr lang="en-US" altLang="vi-VN" sz="3000" b="1" dirty="0">
                <a:solidFill>
                  <a:srgbClr val="FF0000"/>
                </a:solidFill>
                <a:latin typeface="Times New Roman" panose="02020603050405020304" pitchFamily="18" charset="0"/>
                <a:cs typeface="Times New Roman" panose="02020603050405020304" pitchFamily="18" charset="0"/>
              </a:rPr>
              <a:t>, </a:t>
            </a:r>
          </a:p>
        </p:txBody>
      </p:sp>
      <p:sp>
        <p:nvSpPr>
          <p:cNvPr id="4103" name="Text Box 12"/>
          <p:cNvSpPr txBox="1">
            <a:spLocks noChangeArrowheads="1"/>
          </p:cNvSpPr>
          <p:nvPr/>
        </p:nvSpPr>
        <p:spPr bwMode="auto">
          <a:xfrm>
            <a:off x="756061" y="1"/>
            <a:ext cx="1085603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04007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linds(horizontal)">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 calcmode="lin" valueType="num">
                                      <p:cBhvr additive="base">
                                        <p:cTn id="12" dur="500" fill="hold"/>
                                        <p:tgtEl>
                                          <p:spTgt spid="8201"/>
                                        </p:tgtEl>
                                        <p:attrNameLst>
                                          <p:attrName>ppt_x</p:attrName>
                                        </p:attrNameLst>
                                      </p:cBhvr>
                                      <p:tavLst>
                                        <p:tav tm="0">
                                          <p:val>
                                            <p:strVal val="#ppt_x"/>
                                          </p:val>
                                        </p:tav>
                                        <p:tav tm="100000">
                                          <p:val>
                                            <p:strVal val="#ppt_x"/>
                                          </p:val>
                                        </p:tav>
                                      </p:tavLst>
                                    </p:anim>
                                    <p:anim calcmode="lin" valueType="num">
                                      <p:cBhvr additive="base">
                                        <p:cTn id="13"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202"/>
                                        </p:tgtEl>
                                        <p:attrNameLst>
                                          <p:attrName>style.visibility</p:attrName>
                                        </p:attrNameLst>
                                      </p:cBhvr>
                                      <p:to>
                                        <p:strVal val="visible"/>
                                      </p:to>
                                    </p:set>
                                    <p:animEffect transition="in" filter="checkerboard(across)">
                                      <p:cBhvr>
                                        <p:cTn id="18" dur="500"/>
                                        <p:tgtEl>
                                          <p:spTgt spid="82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203"/>
                                        </p:tgtEl>
                                        <p:attrNameLst>
                                          <p:attrName>style.visibility</p:attrName>
                                        </p:attrNameLst>
                                      </p:cBhvr>
                                      <p:to>
                                        <p:strVal val="visible"/>
                                      </p:to>
                                    </p:set>
                                    <p:anim calcmode="lin" valueType="num">
                                      <p:cBhvr additive="base">
                                        <p:cTn id="23" dur="500" fill="hold"/>
                                        <p:tgtEl>
                                          <p:spTgt spid="8203"/>
                                        </p:tgtEl>
                                        <p:attrNameLst>
                                          <p:attrName>ppt_x</p:attrName>
                                        </p:attrNameLst>
                                      </p:cBhvr>
                                      <p:tavLst>
                                        <p:tav tm="0">
                                          <p:val>
                                            <p:strVal val="#ppt_x"/>
                                          </p:val>
                                        </p:tav>
                                        <p:tav tm="100000">
                                          <p:val>
                                            <p:strVal val="#ppt_x"/>
                                          </p:val>
                                        </p:tav>
                                      </p:tavLst>
                                    </p:anim>
                                    <p:anim calcmode="lin" valueType="num">
                                      <p:cBhvr additive="base">
                                        <p:cTn id="24"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P spid="82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WordArt 11"/>
          <p:cNvSpPr>
            <a:spLocks noChangeArrowheads="1" noChangeShapeType="1" noTextEdit="1"/>
          </p:cNvSpPr>
          <p:nvPr/>
        </p:nvSpPr>
        <p:spPr bwMode="auto">
          <a:xfrm>
            <a:off x="2362200" y="1524000"/>
            <a:ext cx="4648200" cy="1371600"/>
          </a:xfrm>
          <a:prstGeom prst="rect">
            <a:avLst/>
          </a:prstGeom>
        </p:spPr>
        <p:txBody>
          <a:bodyPr wrap="none" fromWordArt="1">
            <a:prstTxWarp prst="textDeflateTop">
              <a:avLst>
                <a:gd name="adj" fmla="val 46875"/>
              </a:avLst>
            </a:prstTxWarp>
            <a:scene3d>
              <a:camera prst="legacyObliqueRight"/>
              <a:lightRig rig="legacyHarsh3" dir="t"/>
            </a:scene3d>
            <a:sp3d extrusionH="100000" prstMaterial="legacyMatte">
              <a:extrusionClr>
                <a:srgbClr val="663300"/>
              </a:extrusionClr>
              <a:contourClr>
                <a:srgbClr val="0000FF"/>
              </a:contourClr>
            </a:sp3d>
          </a:bodyPr>
          <a:lstStyle/>
          <a:p>
            <a:pPr algn="ctr"/>
            <a:r>
              <a:rPr lang="en-US" sz="3600" b="1" kern="10">
                <a:ln w="9525">
                  <a:round/>
                  <a:headEnd/>
                  <a:tailEnd/>
                </a:ln>
                <a:solidFill>
                  <a:srgbClr val="0000FF"/>
                </a:solidFill>
                <a:latin typeface="Times New Roman" panose="02020603050405020304" pitchFamily="18" charset="0"/>
                <a:cs typeface="Times New Roman" panose="02020603050405020304" pitchFamily="18" charset="0"/>
              </a:rPr>
              <a:t>LUYỆN VIẾT </a:t>
            </a:r>
          </a:p>
        </p:txBody>
      </p:sp>
      <p:sp>
        <p:nvSpPr>
          <p:cNvPr id="9228" name="Text Box 12"/>
          <p:cNvSpPr txBox="1">
            <a:spLocks noChangeArrowheads="1"/>
          </p:cNvSpPr>
          <p:nvPr/>
        </p:nvSpPr>
        <p:spPr bwMode="auto">
          <a:xfrm>
            <a:off x="1981201" y="4038601"/>
            <a:ext cx="3514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a:solidFill>
                  <a:srgbClr val="0000FF"/>
                </a:solidFill>
                <a:latin typeface="Times New Roman" panose="02020603050405020304" pitchFamily="18" charset="0"/>
                <a:cs typeface="Times New Roman" panose="02020603050405020304" pitchFamily="18" charset="0"/>
              </a:rPr>
              <a:t>bảo tồn </a:t>
            </a:r>
          </a:p>
        </p:txBody>
      </p:sp>
      <p:sp>
        <p:nvSpPr>
          <p:cNvPr id="9229" name="Text Box 13"/>
          <p:cNvSpPr txBox="1">
            <a:spLocks noChangeArrowheads="1"/>
          </p:cNvSpPr>
          <p:nvPr/>
        </p:nvSpPr>
        <p:spPr bwMode="auto">
          <a:xfrm>
            <a:off x="1904999" y="3276601"/>
            <a:ext cx="458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a:solidFill>
                  <a:srgbClr val="0000FF"/>
                </a:solidFill>
                <a:latin typeface="Times New Roman" panose="02020603050405020304" pitchFamily="18" charset="0"/>
                <a:cs typeface="Times New Roman" panose="02020603050405020304" pitchFamily="18" charset="0"/>
              </a:rPr>
              <a:t>Vệ quốc quân </a:t>
            </a:r>
          </a:p>
        </p:txBody>
      </p:sp>
      <p:sp>
        <p:nvSpPr>
          <p:cNvPr id="9230" name="Text Box 14"/>
          <p:cNvSpPr txBox="1">
            <a:spLocks noChangeArrowheads="1"/>
          </p:cNvSpPr>
          <p:nvPr/>
        </p:nvSpPr>
        <p:spPr bwMode="auto">
          <a:xfrm>
            <a:off x="1981200" y="4800601"/>
            <a:ext cx="320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a:solidFill>
                  <a:srgbClr val="0000FF"/>
                </a:solidFill>
                <a:latin typeface="Times New Roman" panose="02020603050405020304" pitchFamily="18" charset="0"/>
                <a:cs typeface="Times New Roman" panose="02020603050405020304" pitchFamily="18" charset="0"/>
              </a:rPr>
              <a:t>bay lượn </a:t>
            </a:r>
          </a:p>
        </p:txBody>
      </p:sp>
      <p:sp>
        <p:nvSpPr>
          <p:cNvPr id="9231" name="Text Box 15"/>
          <p:cNvSpPr txBox="1">
            <a:spLocks noChangeArrowheads="1"/>
          </p:cNvSpPr>
          <p:nvPr/>
        </p:nvSpPr>
        <p:spPr bwMode="auto">
          <a:xfrm>
            <a:off x="5853907" y="4096435"/>
            <a:ext cx="39720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bùng</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lên</a:t>
            </a:r>
            <a:r>
              <a:rPr lang="en-US" altLang="vi-VN" sz="3600" b="1" dirty="0">
                <a:solidFill>
                  <a:srgbClr val="0000FF"/>
                </a:solidFill>
                <a:latin typeface="Times New Roman" panose="02020603050405020304" pitchFamily="18" charset="0"/>
                <a:cs typeface="Times New Roman" panose="02020603050405020304" pitchFamily="18" charset="0"/>
              </a:rPr>
              <a:t> </a:t>
            </a:r>
          </a:p>
        </p:txBody>
      </p:sp>
      <p:sp>
        <p:nvSpPr>
          <p:cNvPr id="9232" name="Text Box 16"/>
          <p:cNvSpPr txBox="1">
            <a:spLocks noChangeArrowheads="1"/>
          </p:cNvSpPr>
          <p:nvPr/>
        </p:nvSpPr>
        <p:spPr bwMode="auto">
          <a:xfrm>
            <a:off x="5853907" y="4800600"/>
            <a:ext cx="42778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chỉ</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huy</a:t>
            </a:r>
            <a:r>
              <a:rPr lang="en-US" altLang="vi-VN" sz="3600" b="1" dirty="0">
                <a:solidFill>
                  <a:srgbClr val="0000FF"/>
                </a:solidFill>
                <a:latin typeface="Times New Roman" panose="02020603050405020304" pitchFamily="18" charset="0"/>
                <a:cs typeface="Times New Roman" panose="02020603050405020304" pitchFamily="18" charset="0"/>
              </a:rPr>
              <a:t> </a:t>
            </a:r>
          </a:p>
        </p:txBody>
      </p:sp>
      <p:sp>
        <p:nvSpPr>
          <p:cNvPr id="9233" name="Text Box 17"/>
          <p:cNvSpPr txBox="1">
            <a:spLocks noChangeArrowheads="1"/>
          </p:cNvSpPr>
          <p:nvPr/>
        </p:nvSpPr>
        <p:spPr bwMode="auto">
          <a:xfrm>
            <a:off x="5853907" y="3296335"/>
            <a:ext cx="29025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mặt</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suối</a:t>
            </a:r>
            <a:r>
              <a:rPr lang="en-US" altLang="vi-VN" sz="3600" b="1" dirty="0">
                <a:solidFill>
                  <a:srgbClr val="0000FF"/>
                </a:solidFill>
                <a:latin typeface="Times New Roman" panose="02020603050405020304" pitchFamily="18" charset="0"/>
                <a:cs typeface="Times New Roman" panose="02020603050405020304" pitchFamily="18" charset="0"/>
              </a:rPr>
              <a:t> </a:t>
            </a:r>
          </a:p>
        </p:txBody>
      </p:sp>
      <p:sp>
        <p:nvSpPr>
          <p:cNvPr id="5129" name="Text Box 18"/>
          <p:cNvSpPr txBox="1">
            <a:spLocks noChangeArrowheads="1"/>
          </p:cNvSpPr>
          <p:nvPr/>
        </p:nvSpPr>
        <p:spPr bwMode="auto">
          <a:xfrm>
            <a:off x="1828800" y="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68501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additive="base">
                                        <p:cTn id="7" dur="500" fill="hold"/>
                                        <p:tgtEl>
                                          <p:spTgt spid="9227"/>
                                        </p:tgtEl>
                                        <p:attrNameLst>
                                          <p:attrName>ppt_x</p:attrName>
                                        </p:attrNameLst>
                                      </p:cBhvr>
                                      <p:tavLst>
                                        <p:tav tm="0">
                                          <p:val>
                                            <p:strVal val="#ppt_x"/>
                                          </p:val>
                                        </p:tav>
                                        <p:tav tm="100000">
                                          <p:val>
                                            <p:strVal val="#ppt_x"/>
                                          </p:val>
                                        </p:tav>
                                      </p:tavLst>
                                    </p:anim>
                                    <p:anim calcmode="lin" valueType="num">
                                      <p:cBhvr additive="base">
                                        <p:cTn id="8"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9"/>
                                        </p:tgtEl>
                                        <p:attrNameLst>
                                          <p:attrName>style.visibility</p:attrName>
                                        </p:attrNameLst>
                                      </p:cBhvr>
                                      <p:to>
                                        <p:strVal val="visible"/>
                                      </p:to>
                                    </p:set>
                                    <p:anim calcmode="lin" valueType="num">
                                      <p:cBhvr additive="base">
                                        <p:cTn id="13" dur="500" fill="hold"/>
                                        <p:tgtEl>
                                          <p:spTgt spid="9229"/>
                                        </p:tgtEl>
                                        <p:attrNameLst>
                                          <p:attrName>ppt_x</p:attrName>
                                        </p:attrNameLst>
                                      </p:cBhvr>
                                      <p:tavLst>
                                        <p:tav tm="0">
                                          <p:val>
                                            <p:strVal val="#ppt_x"/>
                                          </p:val>
                                        </p:tav>
                                        <p:tav tm="100000">
                                          <p:val>
                                            <p:strVal val="#ppt_x"/>
                                          </p:val>
                                        </p:tav>
                                      </p:tavLst>
                                    </p:anim>
                                    <p:anim calcmode="lin" valueType="num">
                                      <p:cBhvr additive="base">
                                        <p:cTn id="14" dur="500" fill="hold"/>
                                        <p:tgtEl>
                                          <p:spTgt spid="922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diamond(in)">
                                      <p:cBhvr>
                                        <p:cTn id="19" dur="2000"/>
                                        <p:tgtEl>
                                          <p:spTgt spid="92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230"/>
                                        </p:tgtEl>
                                        <p:attrNameLst>
                                          <p:attrName>style.visibility</p:attrName>
                                        </p:attrNameLst>
                                      </p:cBhvr>
                                      <p:to>
                                        <p:strVal val="visible"/>
                                      </p:to>
                                    </p:set>
                                    <p:animEffect transition="in" filter="diamond(in)">
                                      <p:cBhvr>
                                        <p:cTn id="24" dur="2000"/>
                                        <p:tgtEl>
                                          <p:spTgt spid="92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233"/>
                                        </p:tgtEl>
                                        <p:attrNameLst>
                                          <p:attrName>style.visibility</p:attrName>
                                        </p:attrNameLst>
                                      </p:cBhvr>
                                      <p:to>
                                        <p:strVal val="visible"/>
                                      </p:to>
                                    </p:set>
                                    <p:animEffect transition="in" filter="diamond(in)">
                                      <p:cBhvr>
                                        <p:cTn id="29" dur="2000"/>
                                        <p:tgtEl>
                                          <p:spTgt spid="92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231"/>
                                        </p:tgtEl>
                                        <p:attrNameLst>
                                          <p:attrName>style.visibility</p:attrName>
                                        </p:attrNameLst>
                                      </p:cBhvr>
                                      <p:to>
                                        <p:strVal val="visible"/>
                                      </p:to>
                                    </p:set>
                                    <p:animEffect transition="in" filter="blinds(horizontal)">
                                      <p:cBhvr>
                                        <p:cTn id="34" dur="500"/>
                                        <p:tgtEl>
                                          <p:spTgt spid="92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232"/>
                                        </p:tgtEl>
                                        <p:attrNameLst>
                                          <p:attrName>style.visibility</p:attrName>
                                        </p:attrNameLst>
                                      </p:cBhvr>
                                      <p:to>
                                        <p:strVal val="visible"/>
                                      </p:to>
                                    </p:set>
                                    <p:anim calcmode="lin" valueType="num">
                                      <p:cBhvr additive="base">
                                        <p:cTn id="39" dur="500" fill="hold"/>
                                        <p:tgtEl>
                                          <p:spTgt spid="9232"/>
                                        </p:tgtEl>
                                        <p:attrNameLst>
                                          <p:attrName>ppt_x</p:attrName>
                                        </p:attrNameLst>
                                      </p:cBhvr>
                                      <p:tavLst>
                                        <p:tav tm="0">
                                          <p:val>
                                            <p:strVal val="#ppt_x"/>
                                          </p:val>
                                        </p:tav>
                                        <p:tav tm="100000">
                                          <p:val>
                                            <p:strVal val="#ppt_x"/>
                                          </p:val>
                                        </p:tav>
                                      </p:tavLst>
                                    </p:anim>
                                    <p:anim calcmode="lin" valueType="num">
                                      <p:cBhvr additive="base">
                                        <p:cTn id="40" dur="500" fill="hold"/>
                                        <p:tgtEl>
                                          <p:spTgt spid="9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8" grpId="0"/>
      <p:bldP spid="9229" grpId="0"/>
      <p:bldP spid="9230" grpId="0"/>
      <p:bldP spid="9231" grpId="0"/>
      <p:bldP spid="9232" grpId="0"/>
      <p:bldP spid="92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08828" y="457200"/>
            <a:ext cx="62109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latin typeface="Times New Roman" panose="02020603050405020304" pitchFamily="18" charset="0"/>
              </a:rPr>
              <a:t>1- </a:t>
            </a:r>
            <a:r>
              <a:rPr lang="en-US" altLang="en-US" sz="2400" b="1" u="sng" dirty="0" err="1">
                <a:latin typeface="Times New Roman" panose="02020603050405020304" pitchFamily="18" charset="0"/>
              </a:rPr>
              <a:t>Tư</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thế</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ngồi</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viết</a:t>
            </a:r>
            <a:r>
              <a:rPr lang="en-US" altLang="en-US" sz="2400" b="1" u="sng"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Lưng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thẳng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ngực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bàn</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Đầu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cúi</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Mắt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khoảng</a:t>
            </a:r>
            <a:r>
              <a:rPr lang="en-US" altLang="en-US" sz="2400" dirty="0">
                <a:latin typeface="Times New Roman" panose="02020603050405020304" pitchFamily="18" charset="0"/>
              </a:rPr>
              <a:t> 25 </a:t>
            </a:r>
            <a:r>
              <a:rPr lang="en-US" altLang="en-US" sz="2400" dirty="0" err="1">
                <a:latin typeface="Times New Roman" panose="02020603050405020304" pitchFamily="18" charset="0"/>
              </a:rPr>
              <a:t>đến</a:t>
            </a:r>
            <a:r>
              <a:rPr lang="en-US" altLang="en-US" sz="2400" dirty="0">
                <a:latin typeface="Times New Roman" panose="02020603050405020304" pitchFamily="18" charset="0"/>
              </a:rPr>
              <a:t> 30 cm.</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cầm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mép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giữ</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Hai </a:t>
            </a:r>
            <a:r>
              <a:rPr lang="en-US" altLang="en-US" sz="2400" dirty="0" err="1">
                <a:latin typeface="Times New Roman" panose="02020603050405020304" pitchFamily="18" charset="0"/>
              </a:rPr>
              <a:t>chân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song </a:t>
            </a:r>
            <a:r>
              <a:rPr lang="en-US" altLang="en-US" sz="2400" dirty="0" err="1">
                <a:latin typeface="Times New Roman" panose="02020603050405020304" pitchFamily="18" charset="0"/>
              </a:rPr>
              <a:t>song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thoải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mái</a:t>
            </a:r>
            <a:r>
              <a:rPr lang="en-US" altLang="en-US" sz="2400" dirty="0">
                <a:latin typeface="Times New Roman" panose="02020603050405020304" pitchFamily="18" charset="0"/>
              </a:rPr>
              <a:t>.</a:t>
            </a:r>
          </a:p>
          <a:p>
            <a:pPr algn="just">
              <a:spcBef>
                <a:spcPct val="0"/>
              </a:spcBef>
              <a:buFontTx/>
              <a:buNone/>
            </a:pPr>
            <a:endParaRPr lang="en-US" altLang="en-US" sz="2400" dirty="0">
              <a:solidFill>
                <a:srgbClr val="FF0000"/>
              </a:solidFill>
              <a:latin typeface="Times New Roman" panose="02020603050405020304" pitchFamily="18" charset="0"/>
            </a:endParaRPr>
          </a:p>
        </p:txBody>
      </p:sp>
      <p:sp>
        <p:nvSpPr>
          <p:cNvPr id="5" name="Text Box 6"/>
          <p:cNvSpPr txBox="1">
            <a:spLocks noChangeArrowheads="1"/>
          </p:cNvSpPr>
          <p:nvPr/>
        </p:nvSpPr>
        <p:spPr bwMode="auto">
          <a:xfrm>
            <a:off x="351890" y="3468771"/>
            <a:ext cx="652542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latin typeface="Times New Roman" panose="02020603050405020304" pitchFamily="18" charset="0"/>
              </a:rPr>
              <a:t>2-Cách </a:t>
            </a:r>
            <a:r>
              <a:rPr lang="en-US" altLang="en-US" sz="2400" b="1" u="sng" dirty="0" err="1">
                <a:latin typeface="Times New Roman" panose="02020603050405020304" pitchFamily="18" charset="0"/>
              </a:rPr>
              <a:t>cầm</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bút</a:t>
            </a:r>
            <a:r>
              <a:rPr lang="en-US" altLang="en-US" sz="2400" b="1" u="sng"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Cầm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bằng</a:t>
            </a:r>
            <a:r>
              <a:rPr lang="en-US" altLang="en-US" sz="2400" dirty="0">
                <a:latin typeface="Times New Roman" panose="02020603050405020304" pitchFamily="18" charset="0"/>
              </a:rPr>
              <a:t> 3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trỏ</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giữa</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Khi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viết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dùng</a:t>
            </a:r>
            <a:r>
              <a:rPr lang="en-US" altLang="en-US" sz="2400" dirty="0">
                <a:latin typeface="Times New Roman" panose="02020603050405020304" pitchFamily="18" charset="0"/>
              </a:rPr>
              <a:t> 3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di </a:t>
            </a:r>
            <a:r>
              <a:rPr lang="en-US" altLang="en-US" sz="2400" dirty="0" err="1">
                <a:latin typeface="Times New Roman" panose="02020603050405020304" pitchFamily="18" charset="0"/>
              </a:rPr>
              <a:t>chuyển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trái</a:t>
            </a:r>
            <a:r>
              <a:rPr lang="en-US" altLang="en-US" sz="2400" dirty="0">
                <a:latin typeface="Times New Roman" panose="02020603050405020304" pitchFamily="18" charset="0"/>
              </a:rPr>
              <a:t> sang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nghiêng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phía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cổ</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khuỷu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động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mềm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thoải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mái</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cầm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trái</a:t>
            </a:r>
            <a:r>
              <a:rPr lang="en-US" altLang="en-US" sz="2400" dirty="0">
                <a:latin typeface="Times New Roman" panose="02020603050405020304" pitchFamily="18" charset="0"/>
              </a:rPr>
              <a:t>.</a:t>
            </a:r>
          </a:p>
        </p:txBody>
      </p:sp>
      <p:pic>
        <p:nvPicPr>
          <p:cNvPr id="6" name="Picture 7" descr="C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250" y="3649663"/>
            <a:ext cx="3852106" cy="282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1" descr="chu hoa0005"/>
          <p:cNvPicPr>
            <a:picLocks noChangeAspect="1" noChangeArrowheads="1"/>
          </p:cNvPicPr>
          <p:nvPr/>
        </p:nvPicPr>
        <p:blipFill>
          <a:blip r:embed="rId3">
            <a:lum bright="-32000" contrast="40000"/>
            <a:extLst>
              <a:ext uri="{28A0092B-C50C-407E-A947-70E740481C1C}">
                <a14:useLocalDpi xmlns:a14="http://schemas.microsoft.com/office/drawing/2010/main" val="0"/>
              </a:ext>
            </a:extLst>
          </a:blip>
          <a:srcRect l="56860" t="39471" r="21571" b="43802"/>
          <a:stretch>
            <a:fillRect/>
          </a:stretch>
        </p:blipFill>
        <p:spPr bwMode="auto">
          <a:xfrm>
            <a:off x="7074957" y="457200"/>
            <a:ext cx="3750735" cy="2667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31"/>
          <p:cNvGrpSpPr>
            <a:grpSpLocks/>
          </p:cNvGrpSpPr>
          <p:nvPr/>
        </p:nvGrpSpPr>
        <p:grpSpPr bwMode="auto">
          <a:xfrm>
            <a:off x="0" y="-38100"/>
            <a:ext cx="12192000" cy="6916738"/>
            <a:chOff x="0" y="-24"/>
            <a:chExt cx="5773" cy="4357"/>
          </a:xfrm>
        </p:grpSpPr>
        <p:pic>
          <p:nvPicPr>
            <p:cNvPr id="9" name="Picture 32"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5"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4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2.5"/>
                                          </p:val>
                                        </p:tav>
                                        <p:tav tm="100000">
                                          <p:val>
                                            <p:strVal val="#ppt_w"/>
                                          </p:val>
                                        </p:tav>
                                      </p:tavLst>
                                    </p:anim>
                                    <p:anim calcmode="lin" valueType="num">
                                      <p:cBhvr>
                                        <p:cTn id="15" dur="500" fill="hold"/>
                                        <p:tgtEl>
                                          <p:spTgt spid="7"/>
                                        </p:tgtEl>
                                        <p:attrNameLst>
                                          <p:attrName>ppt_h</p:attrName>
                                        </p:attrNameLst>
                                      </p:cBhvr>
                                      <p:tavLst>
                                        <p:tav tm="0">
                                          <p:val>
                                            <p:strVal val="#ppt_h*0.01"/>
                                          </p:val>
                                        </p:tav>
                                        <p:tav tm="100000">
                                          <p:val>
                                            <p:strVal val="#ppt_h"/>
                                          </p:val>
                                        </p:tav>
                                      </p:tavLst>
                                    </p:anim>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h+1"/>
                                          </p:val>
                                        </p:tav>
                                        <p:tav tm="100000">
                                          <p:val>
                                            <p:strVal val="#ppt_y"/>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2.5"/>
                                          </p:val>
                                        </p:tav>
                                        <p:tav tm="100000">
                                          <p:val>
                                            <p:strVal val="#ppt_w"/>
                                          </p:val>
                                        </p:tav>
                                      </p:tavLst>
                                    </p:anim>
                                    <p:anim calcmode="lin" valueType="num">
                                      <p:cBhvr>
                                        <p:cTn id="24" dur="500" fill="hold"/>
                                        <p:tgtEl>
                                          <p:spTgt spid="5"/>
                                        </p:tgtEl>
                                        <p:attrNameLst>
                                          <p:attrName>ppt_h</p:attrName>
                                        </p:attrNameLst>
                                      </p:cBhvr>
                                      <p:tavLst>
                                        <p:tav tm="0">
                                          <p:val>
                                            <p:strVal val="#ppt_h*0.01"/>
                                          </p:val>
                                        </p:tav>
                                        <p:tav tm="100000">
                                          <p:val>
                                            <p:strVal val="#ppt_h"/>
                                          </p:val>
                                        </p:tav>
                                      </p:tavLst>
                                    </p:anim>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h+1"/>
                                          </p:val>
                                        </p:tav>
                                        <p:tav tm="100000">
                                          <p:val>
                                            <p:strVal val="#ppt_y"/>
                                          </p:val>
                                        </p:tav>
                                      </p:tavLst>
                                    </p:anim>
                                    <p:animEffect transition="in" filter="fade">
                                      <p:cBhvr>
                                        <p:cTn id="27" dur="500"/>
                                        <p:tgtEl>
                                          <p:spTgt spid="5"/>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strVal val="#ppt_w*2.5"/>
                                          </p:val>
                                        </p:tav>
                                        <p:tav tm="100000">
                                          <p:val>
                                            <p:strVal val="#ppt_w"/>
                                          </p:val>
                                        </p:tav>
                                      </p:tavLst>
                                    </p:anim>
                                    <p:anim calcmode="lin" valueType="num">
                                      <p:cBhvr>
                                        <p:cTn id="31" dur="500" fill="hold"/>
                                        <p:tgtEl>
                                          <p:spTgt spid="6"/>
                                        </p:tgtEl>
                                        <p:attrNameLst>
                                          <p:attrName>ppt_h</p:attrName>
                                        </p:attrNameLst>
                                      </p:cBhvr>
                                      <p:tavLst>
                                        <p:tav tm="0">
                                          <p:val>
                                            <p:strVal val="#ppt_h*0.01"/>
                                          </p:val>
                                        </p:tav>
                                        <p:tav tm="100000">
                                          <p:val>
                                            <p:strVal val="#ppt_h"/>
                                          </p:val>
                                        </p:tav>
                                      </p:tavLst>
                                    </p:anim>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h+1"/>
                                          </p:val>
                                        </p:tav>
                                        <p:tav tm="100000">
                                          <p:val>
                                            <p:strVal val="#ppt_y"/>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902416" y="1119037"/>
            <a:ext cx="182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r>
              <a:rPr lang="en-US" altLang="vi-VN" sz="4000" b="1" u="sng" dirty="0">
                <a:solidFill>
                  <a:srgbClr val="FF0000"/>
                </a:solidFill>
                <a:latin typeface="Calibri" panose="020F0502020204030204" pitchFamily="34" charset="0"/>
              </a:rPr>
              <a:t>BÀI TẬP</a:t>
            </a:r>
          </a:p>
        </p:txBody>
      </p:sp>
      <p:sp>
        <p:nvSpPr>
          <p:cNvPr id="18442" name="Text Box 10"/>
          <p:cNvSpPr txBox="1">
            <a:spLocks noChangeArrowheads="1"/>
          </p:cNvSpPr>
          <p:nvPr/>
        </p:nvSpPr>
        <p:spPr bwMode="auto">
          <a:xfrm>
            <a:off x="902415" y="1775315"/>
            <a:ext cx="111135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4000" b="1" u="sng" dirty="0" err="1">
                <a:solidFill>
                  <a:srgbClr val="3333CC"/>
                </a:solidFill>
                <a:latin typeface="Calibri" panose="020F0502020204030204" pitchFamily="34" charset="0"/>
              </a:rPr>
              <a:t>Bài</a:t>
            </a:r>
            <a:r>
              <a:rPr lang="en-US" altLang="vi-VN" sz="4000" b="1" u="sng" dirty="0">
                <a:solidFill>
                  <a:srgbClr val="3333CC"/>
                </a:solidFill>
                <a:latin typeface="Calibri" panose="020F0502020204030204" pitchFamily="34" charset="0"/>
              </a:rPr>
              <a:t> </a:t>
            </a:r>
            <a:r>
              <a:rPr lang="en-US" altLang="vi-VN" sz="4000" b="1" u="sng" dirty="0" err="1">
                <a:solidFill>
                  <a:srgbClr val="3333CC"/>
                </a:solidFill>
                <a:latin typeface="Calibri" panose="020F0502020204030204" pitchFamily="34" charset="0"/>
              </a:rPr>
              <a:t>tập</a:t>
            </a:r>
            <a:r>
              <a:rPr lang="en-US" altLang="vi-VN" sz="4000" b="1" u="sng" dirty="0">
                <a:solidFill>
                  <a:srgbClr val="3333CC"/>
                </a:solidFill>
                <a:latin typeface="Calibri" panose="020F0502020204030204" pitchFamily="34" charset="0"/>
              </a:rPr>
              <a:t> 2a:</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Viết</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vào</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vở</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lời</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giải</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các</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câu</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đố</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sau</a:t>
            </a:r>
            <a:r>
              <a:rPr lang="en-US" altLang="vi-VN" sz="4000" b="1" dirty="0">
                <a:solidFill>
                  <a:srgbClr val="3333CC"/>
                </a:solidFill>
                <a:latin typeface="Calibri" panose="020F0502020204030204" pitchFamily="34" charset="0"/>
              </a:rPr>
              <a:t>: </a:t>
            </a:r>
            <a:endParaRPr lang="en-US" altLang="vi-VN" sz="4000" b="1" u="sng" dirty="0">
              <a:solidFill>
                <a:srgbClr val="3333CC"/>
              </a:solidFill>
              <a:latin typeface="Calibri" panose="020F0502020204030204" pitchFamily="34" charset="0"/>
            </a:endParaRPr>
          </a:p>
        </p:txBody>
      </p:sp>
      <p:sp>
        <p:nvSpPr>
          <p:cNvPr id="18443" name="Text Box 11"/>
          <p:cNvSpPr txBox="1">
            <a:spLocks noChangeArrowheads="1"/>
          </p:cNvSpPr>
          <p:nvPr/>
        </p:nvSpPr>
        <p:spPr bwMode="auto">
          <a:xfrm>
            <a:off x="204854" y="2631457"/>
            <a:ext cx="771683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algn="ctr" eaLnBrk="1" hangingPunct="1"/>
            <a:r>
              <a:rPr lang="en-US" altLang="vi-VN" sz="4000" dirty="0" err="1">
                <a:latin typeface="Times New Roman" panose="02020603050405020304" pitchFamily="18" charset="0"/>
                <a:cs typeface="Times New Roman" panose="02020603050405020304" pitchFamily="18" charset="0"/>
              </a:rPr>
              <a:t>Đúng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là</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một</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cặp</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sinh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đôi</a:t>
            </a:r>
            <a:endParaRPr lang="en-US" altLang="vi-VN" sz="4000" dirty="0">
              <a:latin typeface="Times New Roman" panose="02020603050405020304" pitchFamily="18" charset="0"/>
              <a:cs typeface="Times New Roman" panose="02020603050405020304" pitchFamily="18" charset="0"/>
            </a:endParaRPr>
          </a:p>
          <a:p>
            <a:pPr algn="ctr" eaLnBrk="1" hangingPunct="1"/>
            <a:r>
              <a:rPr lang="en-US" altLang="vi-VN" sz="4000" dirty="0" err="1">
                <a:latin typeface="Times New Roman" panose="02020603050405020304" pitchFamily="18" charset="0"/>
                <a:cs typeface="Times New Roman" panose="02020603050405020304" pitchFamily="18" charset="0"/>
              </a:rPr>
              <a:t>Anh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thì</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lóe</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sáng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anh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thời</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ầm</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vang</a:t>
            </a:r>
            <a:endParaRPr lang="en-US" altLang="vi-VN" sz="4000" dirty="0">
              <a:latin typeface="Times New Roman" panose="02020603050405020304" pitchFamily="18" charset="0"/>
              <a:cs typeface="Times New Roman" panose="02020603050405020304" pitchFamily="18" charset="0"/>
            </a:endParaRPr>
          </a:p>
          <a:p>
            <a:pPr algn="ctr" eaLnBrk="1" hangingPunct="1"/>
            <a:r>
              <a:rPr lang="en-US" altLang="vi-VN" sz="4000" dirty="0" err="1">
                <a:latin typeface="Times New Roman" panose="02020603050405020304" pitchFamily="18" charset="0"/>
                <a:cs typeface="Times New Roman" panose="02020603050405020304" pitchFamily="18" charset="0"/>
              </a:rPr>
              <a:t>Anh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làm</a:t>
            </a:r>
            <a:r>
              <a:rPr lang="en-US" altLang="vi-VN" sz="4000" dirty="0">
                <a:latin typeface="Times New Roman" panose="02020603050405020304" pitchFamily="18" charset="0"/>
                <a:cs typeface="Times New Roman" panose="02020603050405020304" pitchFamily="18" charset="0"/>
              </a:rPr>
              <a:t> rung </a:t>
            </a:r>
            <a:r>
              <a:rPr lang="en-US" altLang="vi-VN" sz="4000" dirty="0" err="1">
                <a:latin typeface="Times New Roman" panose="02020603050405020304" pitchFamily="18" charset="0"/>
                <a:cs typeface="Times New Roman" panose="02020603050405020304" pitchFamily="18" charset="0"/>
              </a:rPr>
              <a:t>động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không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gian</a:t>
            </a:r>
            <a:endParaRPr lang="en-US" altLang="vi-VN" sz="4000" dirty="0">
              <a:latin typeface="Times New Roman" panose="02020603050405020304" pitchFamily="18" charset="0"/>
              <a:cs typeface="Times New Roman" panose="02020603050405020304" pitchFamily="18" charset="0"/>
            </a:endParaRPr>
          </a:p>
          <a:p>
            <a:pPr algn="ctr" eaLnBrk="1" hangingPunct="1"/>
            <a:r>
              <a:rPr lang="en-US" altLang="vi-VN" sz="4000" dirty="0" err="1">
                <a:latin typeface="Times New Roman" panose="02020603050405020304" pitchFamily="18" charset="0"/>
                <a:cs typeface="Times New Roman" panose="02020603050405020304" pitchFamily="18" charset="0"/>
              </a:rPr>
              <a:t>Anh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xẹt</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một</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cái</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rạch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ngang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bầu</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trời</a:t>
            </a:r>
            <a:r>
              <a:rPr lang="en-US" altLang="vi-VN" sz="4000" dirty="0">
                <a:latin typeface="Times New Roman" panose="02020603050405020304" pitchFamily="18" charset="0"/>
                <a:cs typeface="Times New Roman" panose="02020603050405020304" pitchFamily="18" charset="0"/>
              </a:rPr>
              <a:t>.</a:t>
            </a:r>
          </a:p>
          <a:p>
            <a:pPr algn="ctr" eaLnBrk="1" hangingPunct="1"/>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Là</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những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gì</a:t>
            </a:r>
            <a:r>
              <a:rPr lang="en-US" altLang="vi-VN" sz="40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600" t="19907" r="50082" b="44187"/>
          <a:stretch/>
        </p:blipFill>
        <p:spPr>
          <a:xfrm rot="16200000">
            <a:off x="8309594" y="2095301"/>
            <a:ext cx="3318493" cy="4094294"/>
          </a:xfrm>
          <a:prstGeom prst="rect">
            <a:avLst/>
          </a:prstGeom>
        </p:spPr>
      </p:pic>
      <p:sp>
        <p:nvSpPr>
          <p:cNvPr id="3" name="TextBox 2"/>
          <p:cNvSpPr txBox="1"/>
          <p:nvPr/>
        </p:nvSpPr>
        <p:spPr>
          <a:xfrm>
            <a:off x="8628845" y="5801695"/>
            <a:ext cx="3181082" cy="646331"/>
          </a:xfrm>
          <a:prstGeom prst="rect">
            <a:avLst/>
          </a:prstGeom>
          <a:noFill/>
        </p:spPr>
        <p:txBody>
          <a:bodyPr wrap="square" rtlCol="0">
            <a:spAutoFit/>
          </a:bodyPr>
          <a:lstStyle/>
          <a:p>
            <a:r>
              <a:rPr lang="en-US" altLang="vi-VN" sz="3600" b="1" dirty="0" err="1">
                <a:solidFill>
                  <a:srgbClr val="FF0000"/>
                </a:solidFill>
                <a:latin typeface="Calibri" panose="020F0502020204030204" pitchFamily="34" charset="0"/>
              </a:rPr>
              <a:t>Là</a:t>
            </a:r>
            <a:r>
              <a:rPr lang="en-US" altLang="vi-VN" sz="3600" b="1" dirty="0">
                <a:solidFill>
                  <a:srgbClr val="FF0000"/>
                </a:solidFill>
                <a:latin typeface="Calibri" panose="020F0502020204030204" pitchFamily="34" charset="0"/>
              </a:rPr>
              <a:t> </a:t>
            </a:r>
            <a:r>
              <a:rPr lang="en-US" altLang="vi-VN" sz="3600" b="1" dirty="0" err="1">
                <a:solidFill>
                  <a:srgbClr val="FF0000"/>
                </a:solidFill>
                <a:latin typeface="Calibri" panose="020F0502020204030204" pitchFamily="34" charset="0"/>
              </a:rPr>
              <a:t>Sấm</a:t>
            </a:r>
            <a:r>
              <a:rPr lang="en-US" altLang="vi-VN" sz="3600" b="1" dirty="0">
                <a:solidFill>
                  <a:srgbClr val="FF0000"/>
                </a:solidFill>
                <a:latin typeface="Calibri" panose="020F0502020204030204" pitchFamily="34" charset="0"/>
              </a:rPr>
              <a:t> </a:t>
            </a:r>
            <a:r>
              <a:rPr lang="en-US" altLang="vi-VN" sz="3600" b="1" dirty="0" err="1">
                <a:solidFill>
                  <a:srgbClr val="FF0000"/>
                </a:solidFill>
                <a:latin typeface="Calibri" panose="020F0502020204030204" pitchFamily="34" charset="0"/>
              </a:rPr>
              <a:t>và</a:t>
            </a:r>
            <a:r>
              <a:rPr lang="en-US" altLang="vi-VN" sz="3600" b="1" dirty="0">
                <a:solidFill>
                  <a:srgbClr val="FF0000"/>
                </a:solidFill>
                <a:latin typeface="Calibri" panose="020F0502020204030204" pitchFamily="34" charset="0"/>
              </a:rPr>
              <a:t> </a:t>
            </a:r>
            <a:r>
              <a:rPr lang="en-US" altLang="vi-VN" sz="3600" b="1" dirty="0" err="1">
                <a:solidFill>
                  <a:srgbClr val="FF0000"/>
                </a:solidFill>
                <a:latin typeface="Calibri" panose="020F0502020204030204" pitchFamily="34" charset="0"/>
              </a:rPr>
              <a:t>sét</a:t>
            </a:r>
            <a:endParaRPr lang="en-US" altLang="vi-VN" sz="3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458058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additive="base">
                                        <p:cTn id="7" dur="2000" fill="hold"/>
                                        <p:tgtEl>
                                          <p:spTgt spid="18442"/>
                                        </p:tgtEl>
                                        <p:attrNameLst>
                                          <p:attrName>ppt_x</p:attrName>
                                        </p:attrNameLst>
                                      </p:cBhvr>
                                      <p:tavLst>
                                        <p:tav tm="0">
                                          <p:val>
                                            <p:strVal val="0-#ppt_w/2"/>
                                          </p:val>
                                        </p:tav>
                                        <p:tav tm="100000">
                                          <p:val>
                                            <p:strVal val="#ppt_x"/>
                                          </p:val>
                                        </p:tav>
                                      </p:tavLst>
                                    </p:anim>
                                    <p:anim calcmode="lin" valueType="num">
                                      <p:cBhvr additive="base">
                                        <p:cTn id="8" dur="2000" fill="hold"/>
                                        <p:tgtEl>
                                          <p:spTgt spid="184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8443"/>
                                        </p:tgtEl>
                                        <p:attrNameLst>
                                          <p:attrName>style.visibility</p:attrName>
                                        </p:attrNameLst>
                                      </p:cBhvr>
                                      <p:to>
                                        <p:strVal val="visible"/>
                                      </p:to>
                                    </p:set>
                                    <p:animEffect transition="in" filter="strips(downRight)">
                                      <p:cBhvr>
                                        <p:cTn id="13" dur="500"/>
                                        <p:tgtEl>
                                          <p:spTgt spid="184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3"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863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701</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SimSun</vt:lpstr>
      <vt:lpstr>Arial</vt:lpstr>
      <vt:lpstr>Calibri</vt:lpstr>
      <vt:lpstr>Calibri Light</vt:lpstr>
      <vt:lpstr>HP001 4 hàng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Từ lâu người ta đã thường nói: “Ăn uống không rau như đau không thuốc”, ý muốn nhấn mạnh tầm quan trọng của rau quả đối với đời sống con người.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AutoBVT</cp:lastModifiedBy>
  <cp:revision>9</cp:revision>
  <dcterms:created xsi:type="dcterms:W3CDTF">2022-01-19T12:22:18Z</dcterms:created>
  <dcterms:modified xsi:type="dcterms:W3CDTF">2022-01-21T16:35:04Z</dcterms:modified>
</cp:coreProperties>
</file>