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712" r:id="rId5"/>
    <p:sldMasterId id="2147483724" r:id="rId6"/>
    <p:sldMasterId id="2147483736" r:id="rId7"/>
    <p:sldMasterId id="2147483748" r:id="rId8"/>
    <p:sldMasterId id="2147483760" r:id="rId9"/>
  </p:sldMasterIdLst>
  <p:notesMasterIdLst>
    <p:notesMasterId r:id="rId32"/>
  </p:notesMasterIdLst>
  <p:sldIdLst>
    <p:sldId id="293" r:id="rId10"/>
    <p:sldId id="285" r:id="rId11"/>
    <p:sldId id="286" r:id="rId12"/>
    <p:sldId id="288" r:id="rId13"/>
    <p:sldId id="290" r:id="rId14"/>
    <p:sldId id="292" r:id="rId15"/>
    <p:sldId id="276" r:id="rId16"/>
    <p:sldId id="278" r:id="rId17"/>
    <p:sldId id="279" r:id="rId18"/>
    <p:sldId id="281" r:id="rId19"/>
    <p:sldId id="268" r:id="rId20"/>
    <p:sldId id="270" r:id="rId21"/>
    <p:sldId id="271" r:id="rId22"/>
    <p:sldId id="272" r:id="rId23"/>
    <p:sldId id="274" r:id="rId24"/>
    <p:sldId id="273" r:id="rId25"/>
    <p:sldId id="294" r:id="rId26"/>
    <p:sldId id="295" r:id="rId27"/>
    <p:sldId id="296" r:id="rId28"/>
    <p:sldId id="297" r:id="rId29"/>
    <p:sldId id="298" r:id="rId30"/>
    <p:sldId id="301" r:id="rId3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2562" autoAdjust="0"/>
  </p:normalViewPr>
  <p:slideViewPr>
    <p:cSldViewPr>
      <p:cViewPr varScale="1">
        <p:scale>
          <a:sx n="56" d="100"/>
          <a:sy n="56" d="100"/>
        </p:scale>
        <p:origin x="-1024" y="-6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F0DB-371A-48ED-9107-118BCFC741B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83D7A-9E42-4548-990C-7D2596BB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Cùng</a:t>
            </a:r>
            <a:r>
              <a:rPr lang="en-US" baseline="0" smtClean="0"/>
              <a:t> với Bo du hành vũ trụ để tìm kiếm các sinh vật lạ ngoài trái đất nhé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9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30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505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690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7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54DCB-12D9-444A-856E-6F910D9AFEF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3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AD750E-8E08-4124-A162-65C07BC8002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1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75DF7-5587-41BB-A298-723EC302517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08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49909-0C54-435B-BBF0-51C6996AD63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4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CCA83-829A-4C5A-8E66-AB3AC56D65D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3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4A231-FFF2-4423-9C25-71C524F96B8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51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0BD78-66D4-4913-9362-8D5F16A704D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16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48AAA-9F39-410D-A829-573AD45DF57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7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3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C56EDA-95A9-4A0D-8F39-48220C6E6AC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45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0CAEC-980B-4F83-8372-EE4E404EDF5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81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B5C47-A4C6-4726-86A3-B72F18A4730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74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EF553-8BDD-4F9B-A28A-968C9AA2D7D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16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54DCB-12D9-444A-856E-6F910D9AFEF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06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AD750E-8E08-4124-A162-65C07BC8002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44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75DF7-5587-41BB-A298-723EC302517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5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49909-0C54-435B-BBF0-51C6996AD63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96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CCA83-829A-4C5A-8E66-AB3AC56D65D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57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4A231-FFF2-4423-9C25-71C524F96B8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5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41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0BD78-66D4-4913-9362-8D5F16A704D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47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48AAA-9F39-410D-A829-573AD45DF57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00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C56EDA-95A9-4A0D-8F39-48220C6E6AC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96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0CAEC-980B-4F83-8372-EE4E404EDF5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73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B5C47-A4C6-4726-86A3-B72F18A4730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70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EF553-8BDD-4F9B-A28A-968C9AA2D7D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2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54DCB-12D9-444A-856E-6F910D9AFEF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24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AD750E-8E08-4124-A162-65C07BC8002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4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75DF7-5587-41BB-A298-723EC302517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44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49909-0C54-435B-BBF0-51C6996AD63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0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28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CCA83-829A-4C5A-8E66-AB3AC56D65D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34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4A231-FFF2-4423-9C25-71C524F96B8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589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0BD78-66D4-4913-9362-8D5F16A704D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84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48AAA-9F39-410D-A829-573AD45DF57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44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C56EDA-95A9-4A0D-8F39-48220C6E6AC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86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0CAEC-980B-4F83-8372-EE4E404EDF5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931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B5C47-A4C6-4726-86A3-B72F18A4730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1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EF553-8BDD-4F9B-A28A-968C9AA2D7D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679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652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2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82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527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41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97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823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668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39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84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64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911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5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2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05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52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013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715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48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220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097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648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73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1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06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195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32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954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633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47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528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629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760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587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5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16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226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70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040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215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97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492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541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563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276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0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10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609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858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26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072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453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734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560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563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549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1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1E5F-9BD5-49A2-BB11-37556073DA3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A36FBA-3633-41D7-86AD-BBE6192DBAC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6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A36FBA-3633-41D7-86AD-BBE6192DBAC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1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A36FBA-3633-41D7-86AD-BBE6192DBAC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89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4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2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0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4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9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slide" Target="slide14.xml"/><Relationship Id="rId4" Type="http://schemas.openxmlformats.org/officeDocument/2006/relationships/slide" Target="slide13.xml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8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65.xml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76.xml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87.xml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7" name="Text Box 18"/>
          <p:cNvSpPr txBox="1"/>
          <p:nvPr/>
        </p:nvSpPr>
        <p:spPr>
          <a:xfrm>
            <a:off x="1280319" y="3505200"/>
            <a:ext cx="9121379" cy="15696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1466" y="1718902"/>
            <a:ext cx="7421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/>
              <a:t>Bài giảng trực tuyến lớp 3</a:t>
            </a:r>
          </a:p>
          <a:p>
            <a:pPr algn="ctr"/>
            <a:r>
              <a:rPr lang="vi-VN" sz="3600" b="1" dirty="0" smtClean="0"/>
              <a:t>Tuần 19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09394" y="382222"/>
            <a:ext cx="516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TRƯỜNG TIỂU HỌC ÁI MỘ A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03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3" name="Text Box 8"/>
          <p:cNvSpPr txBox="1">
            <a:spLocks noChangeArrowheads="1"/>
          </p:cNvSpPr>
          <p:nvPr/>
        </p:nvSpPr>
        <p:spPr bwMode="auto">
          <a:xfrm>
            <a:off x="853736" y="405992"/>
            <a:ext cx="347254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2 </a:t>
            </a:r>
            <a:r>
              <a:rPr lang="en-US" altLang="en-US" sz="4400" b="1" dirty="0" smtClean="0">
                <a:solidFill>
                  <a:srgbClr val="000099"/>
                </a:solidFill>
              </a:rPr>
              <a:t>: </a:t>
            </a:r>
            <a:r>
              <a:rPr lang="en-US" altLang="en-US" sz="4400" b="1" dirty="0" err="1" smtClean="0">
                <a:solidFill>
                  <a:srgbClr val="000099"/>
                </a:solidFill>
              </a:rPr>
              <a:t>Số</a:t>
            </a:r>
            <a:r>
              <a:rPr lang="en-US" altLang="en-US" sz="4400" b="1" dirty="0" smtClean="0">
                <a:solidFill>
                  <a:srgbClr val="000099"/>
                </a:solidFill>
              </a:rPr>
              <a:t>?</a:t>
            </a:r>
            <a:endParaRPr lang="en-US" altLang="en-US" sz="4400" b="1" dirty="0">
              <a:solidFill>
                <a:srgbClr val="000099"/>
              </a:solidFill>
            </a:endParaRPr>
          </a:p>
        </p:txBody>
      </p:sp>
      <p:grpSp>
        <p:nvGrpSpPr>
          <p:cNvPr id="6225" name="Group 81"/>
          <p:cNvGrpSpPr>
            <a:grpSpLocks/>
          </p:cNvGrpSpPr>
          <p:nvPr/>
        </p:nvGrpSpPr>
        <p:grpSpPr bwMode="auto">
          <a:xfrm>
            <a:off x="1616076" y="2566082"/>
            <a:ext cx="8758238" cy="642938"/>
            <a:chOff x="243" y="2352"/>
            <a:chExt cx="5517" cy="405"/>
          </a:xfrm>
        </p:grpSpPr>
        <p:grpSp>
          <p:nvGrpSpPr>
            <p:cNvPr id="10287" name="Group 16"/>
            <p:cNvGrpSpPr>
              <a:grpSpLocks/>
            </p:cNvGrpSpPr>
            <p:nvPr/>
          </p:nvGrpSpPr>
          <p:grpSpPr bwMode="auto">
            <a:xfrm>
              <a:off x="243" y="2352"/>
              <a:ext cx="5517" cy="384"/>
              <a:chOff x="111" y="1344"/>
              <a:chExt cx="5517" cy="384"/>
            </a:xfrm>
          </p:grpSpPr>
          <p:sp>
            <p:nvSpPr>
              <p:cNvPr id="10291" name="Rectangle 17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2" name="Text Box 18"/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2800" b="1">
                    <a:solidFill>
                      <a:srgbClr val="000099"/>
                    </a:solidFill>
                  </a:rPr>
                  <a:t>b)</a:t>
                </a:r>
              </a:p>
            </p:txBody>
          </p:sp>
          <p:sp>
            <p:nvSpPr>
              <p:cNvPr id="10293" name="Rectangle 19"/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4" name="Rectangle 20"/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5" name="Rectangle 21"/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6" name="Rectangle 22"/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7" name="Rectangle 23"/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8" name="Line 24"/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9" name="Line 25"/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00" name="Line 26"/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01" name="Line 27"/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02" name="Line 28"/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88" name="Text Box 29"/>
            <p:cNvSpPr txBox="1">
              <a:spLocks noChangeArrowheads="1"/>
            </p:cNvSpPr>
            <p:nvPr/>
          </p:nvSpPr>
          <p:spPr bwMode="auto">
            <a:xfrm>
              <a:off x="531" y="2430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 dirty="0">
                  <a:solidFill>
                    <a:srgbClr val="FF0000"/>
                  </a:solidFill>
                </a:rPr>
                <a:t>8009</a:t>
              </a:r>
            </a:p>
          </p:txBody>
        </p:sp>
        <p:sp>
          <p:nvSpPr>
            <p:cNvPr id="10289" name="Text Box 30"/>
            <p:cNvSpPr txBox="1">
              <a:spLocks noChangeArrowheads="1"/>
            </p:cNvSpPr>
            <p:nvPr/>
          </p:nvSpPr>
          <p:spPr bwMode="auto">
            <a:xfrm>
              <a:off x="1479" y="2430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8010</a:t>
              </a:r>
            </a:p>
          </p:txBody>
        </p:sp>
        <p:sp>
          <p:nvSpPr>
            <p:cNvPr id="10290" name="Text Box 52"/>
            <p:cNvSpPr txBox="1">
              <a:spLocks noChangeArrowheads="1"/>
            </p:cNvSpPr>
            <p:nvPr/>
          </p:nvSpPr>
          <p:spPr bwMode="auto">
            <a:xfrm>
              <a:off x="2406" y="2427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8011</a:t>
              </a:r>
            </a:p>
          </p:txBody>
        </p:sp>
      </p:grp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6608573" y="2704195"/>
            <a:ext cx="957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8012</a:t>
            </a:r>
          </a:p>
        </p:txBody>
      </p:sp>
      <p:grpSp>
        <p:nvGrpSpPr>
          <p:cNvPr id="6223" name="Group 79"/>
          <p:cNvGrpSpPr>
            <a:grpSpLocks/>
          </p:cNvGrpSpPr>
          <p:nvPr/>
        </p:nvGrpSpPr>
        <p:grpSpPr bwMode="auto">
          <a:xfrm>
            <a:off x="1740011" y="1389745"/>
            <a:ext cx="8758238" cy="657225"/>
            <a:chOff x="192" y="1641"/>
            <a:chExt cx="5517" cy="414"/>
          </a:xfrm>
        </p:grpSpPr>
        <p:grpSp>
          <p:nvGrpSpPr>
            <p:cNvPr id="10256" name="Group 58"/>
            <p:cNvGrpSpPr>
              <a:grpSpLocks/>
            </p:cNvGrpSpPr>
            <p:nvPr/>
          </p:nvGrpSpPr>
          <p:grpSpPr bwMode="auto">
            <a:xfrm>
              <a:off x="192" y="1641"/>
              <a:ext cx="5517" cy="384"/>
              <a:chOff x="111" y="1344"/>
              <a:chExt cx="5517" cy="384"/>
            </a:xfrm>
          </p:grpSpPr>
          <p:sp>
            <p:nvSpPr>
              <p:cNvPr id="10259" name="Rectangle 59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0" name="Text Box 60"/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2800" b="1">
                    <a:solidFill>
                      <a:srgbClr val="000099"/>
                    </a:solidFill>
                  </a:rPr>
                  <a:t>a)</a:t>
                </a:r>
              </a:p>
            </p:txBody>
          </p:sp>
          <p:sp>
            <p:nvSpPr>
              <p:cNvPr id="10261" name="Rectangle 61"/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2" name="Rectangle 62"/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3" name="Rectangle 63"/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4" name="Rectangle 64"/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5" name="Rectangle 65"/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6" name="Line 66"/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7" name="Line 67"/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8" name="Line 68"/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9" name="Line 69"/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70" name="Line 70"/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Text Box 72"/>
            <p:cNvSpPr txBox="1">
              <a:spLocks noChangeArrowheads="1"/>
            </p:cNvSpPr>
            <p:nvPr/>
          </p:nvSpPr>
          <p:spPr bwMode="auto">
            <a:xfrm>
              <a:off x="477" y="1728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5616</a:t>
              </a:r>
            </a:p>
          </p:txBody>
        </p:sp>
        <p:sp>
          <p:nvSpPr>
            <p:cNvPr id="10258" name="Text Box 73"/>
            <p:cNvSpPr txBox="1">
              <a:spLocks noChangeArrowheads="1"/>
            </p:cNvSpPr>
            <p:nvPr/>
          </p:nvSpPr>
          <p:spPr bwMode="auto">
            <a:xfrm>
              <a:off x="1431" y="1716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5617</a:t>
              </a:r>
            </a:p>
          </p:txBody>
        </p:sp>
      </p:grpSp>
      <p:sp>
        <p:nvSpPr>
          <p:cNvPr id="6219" name="Text Box 75"/>
          <p:cNvSpPr txBox="1">
            <a:spLocks noChangeArrowheads="1"/>
          </p:cNvSpPr>
          <p:nvPr/>
        </p:nvSpPr>
        <p:spPr bwMode="auto">
          <a:xfrm>
            <a:off x="5207385" y="1518129"/>
            <a:ext cx="957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5618</a:t>
            </a:r>
          </a:p>
        </p:txBody>
      </p:sp>
      <p:sp>
        <p:nvSpPr>
          <p:cNvPr id="6220" name="Text Box 76"/>
          <p:cNvSpPr txBox="1">
            <a:spLocks noChangeArrowheads="1"/>
          </p:cNvSpPr>
          <p:nvPr/>
        </p:nvSpPr>
        <p:spPr bwMode="auto">
          <a:xfrm>
            <a:off x="6643004" y="1496901"/>
            <a:ext cx="957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5619</a:t>
            </a:r>
          </a:p>
        </p:txBody>
      </p:sp>
      <p:sp>
        <p:nvSpPr>
          <p:cNvPr id="6221" name="Text Box 77"/>
          <p:cNvSpPr txBox="1">
            <a:spLocks noChangeArrowheads="1"/>
          </p:cNvSpPr>
          <p:nvPr/>
        </p:nvSpPr>
        <p:spPr bwMode="auto">
          <a:xfrm>
            <a:off x="9577088" y="1542597"/>
            <a:ext cx="957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5621</a:t>
            </a:r>
          </a:p>
        </p:txBody>
      </p:sp>
      <p:sp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8157862" y="1542596"/>
            <a:ext cx="957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5620</a:t>
            </a:r>
          </a:p>
        </p:txBody>
      </p:sp>
      <p:sp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9417051" y="2685146"/>
            <a:ext cx="957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8014</a:t>
            </a:r>
          </a:p>
        </p:txBody>
      </p:sp>
      <p:sp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8023036" y="2685146"/>
            <a:ext cx="957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8013</a:t>
            </a:r>
          </a:p>
        </p:txBody>
      </p:sp>
      <p:grpSp>
        <p:nvGrpSpPr>
          <p:cNvPr id="43" name="Group 81"/>
          <p:cNvGrpSpPr>
            <a:grpSpLocks/>
          </p:cNvGrpSpPr>
          <p:nvPr/>
        </p:nvGrpSpPr>
        <p:grpSpPr bwMode="auto">
          <a:xfrm>
            <a:off x="1627982" y="3575733"/>
            <a:ext cx="8758238" cy="642938"/>
            <a:chOff x="243" y="2352"/>
            <a:chExt cx="5517" cy="405"/>
          </a:xfrm>
        </p:grpSpPr>
        <p:grpSp>
          <p:nvGrpSpPr>
            <p:cNvPr id="44" name="Group 16"/>
            <p:cNvGrpSpPr>
              <a:grpSpLocks/>
            </p:cNvGrpSpPr>
            <p:nvPr/>
          </p:nvGrpSpPr>
          <p:grpSpPr bwMode="auto">
            <a:xfrm>
              <a:off x="243" y="2352"/>
              <a:ext cx="5517" cy="384"/>
              <a:chOff x="111" y="1344"/>
              <a:chExt cx="5517" cy="384"/>
            </a:xfrm>
          </p:grpSpPr>
          <p:sp>
            <p:nvSpPr>
              <p:cNvPr id="48" name="Rectangle 17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2800" b="1" dirty="0" smtClean="0">
                    <a:solidFill>
                      <a:srgbClr val="FF0000"/>
                    </a:solidFill>
                    <a:latin typeface="+mj-lt"/>
                  </a:rPr>
                  <a:t>6000</a:t>
                </a:r>
                <a:endParaRPr lang="en-US" altLang="en-US" sz="28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49" name="Text Box 18"/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2800" b="1" dirty="0">
                    <a:solidFill>
                      <a:srgbClr val="000099"/>
                    </a:solidFill>
                  </a:rPr>
                  <a:t>c</a:t>
                </a:r>
                <a:r>
                  <a:rPr lang="en-US" altLang="en-US" sz="2800" b="1" dirty="0" smtClean="0">
                    <a:solidFill>
                      <a:srgbClr val="000099"/>
                    </a:solidFill>
                  </a:rPr>
                  <a:t>)</a:t>
                </a:r>
                <a:endParaRPr lang="en-US" altLang="en-US" sz="28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50" name="Rectangle 19"/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2800" b="1" dirty="0" smtClean="0">
                    <a:latin typeface="+mj-lt"/>
                  </a:rPr>
                  <a:t>6003</a:t>
                </a:r>
                <a:endParaRPr lang="en-US" altLang="en-US" sz="2800" b="1" dirty="0">
                  <a:latin typeface="+mj-lt"/>
                </a:endParaRPr>
              </a:p>
            </p:txBody>
          </p:sp>
          <p:sp>
            <p:nvSpPr>
              <p:cNvPr id="53" name="Rectangle 22"/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2800" b="1" dirty="0" smtClean="0">
                    <a:latin typeface="+mj-lt"/>
                  </a:rPr>
                  <a:t>6004</a:t>
                </a:r>
                <a:endParaRPr lang="en-US" altLang="en-US" sz="2800" b="1" dirty="0">
                  <a:latin typeface="+mj-lt"/>
                </a:endParaRPr>
              </a:p>
            </p:txBody>
          </p:sp>
          <p:sp>
            <p:nvSpPr>
              <p:cNvPr id="54" name="Rectangle 23"/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2800" b="1" dirty="0" smtClean="0">
                    <a:solidFill>
                      <a:srgbClr val="000000"/>
                    </a:solidFill>
                    <a:latin typeface="+mn-lt"/>
                  </a:rPr>
                  <a:t>6005</a:t>
                </a:r>
                <a:endParaRPr lang="en-US" altLang="en-US" sz="28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55" name="Line 24"/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" name="Line 25"/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Line 26"/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Line 27"/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6" name="Text Box 30"/>
            <p:cNvSpPr txBox="1">
              <a:spLocks noChangeArrowheads="1"/>
            </p:cNvSpPr>
            <p:nvPr/>
          </p:nvSpPr>
          <p:spPr bwMode="auto">
            <a:xfrm>
              <a:off x="1479" y="2430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 dirty="0" smtClean="0">
                  <a:solidFill>
                    <a:srgbClr val="FF0000"/>
                  </a:solidFill>
                </a:rPr>
                <a:t>6001</a:t>
              </a:r>
              <a:endParaRPr lang="en-US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 Box 52"/>
            <p:cNvSpPr txBox="1">
              <a:spLocks noChangeArrowheads="1"/>
            </p:cNvSpPr>
            <p:nvPr/>
          </p:nvSpPr>
          <p:spPr bwMode="auto">
            <a:xfrm>
              <a:off x="2406" y="2427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 dirty="0" smtClean="0">
                  <a:solidFill>
                    <a:srgbClr val="FF0000"/>
                  </a:solidFill>
                </a:rPr>
                <a:t>6002</a:t>
              </a:r>
              <a:endParaRPr lang="en-US" alt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9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  <p:bldP spid="6219" grpId="0"/>
      <p:bldP spid="6220" grpId="0"/>
      <p:bldP spid="6221" grpId="0"/>
      <p:bldP spid="6224" grpId="0"/>
      <p:bldP spid="6226" grpId="0"/>
      <p:bldP spid="62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0519" y="152400"/>
            <a:ext cx="63246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UTM Showcard" pitchFamily="18" charset="0"/>
                <a:cs typeface="Arial" pitchFamily="34" charset="0"/>
              </a:rPr>
              <a:t>DU HÀNH VŨ TRỤ</a:t>
            </a:r>
            <a:endParaRPr lang="en-US" sz="5400" b="1">
              <a:solidFill>
                <a:schemeClr val="bg1"/>
              </a:solidFill>
              <a:latin typeface="UTM Showcard" pitchFamily="18" charset="0"/>
              <a:cs typeface="Arial" pitchFamily="34" charset="0"/>
            </a:endParaRPr>
          </a:p>
        </p:txBody>
      </p:sp>
      <p:pic>
        <p:nvPicPr>
          <p:cNvPr id="5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/>
          <a:stretch>
            <a:fillRect/>
          </a:stretch>
        </p:blipFill>
        <p:spPr>
          <a:xfrm>
            <a:off x="12557919" y="914400"/>
            <a:ext cx="609600" cy="609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69" y="4343400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50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1509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25" y="1712014"/>
            <a:ext cx="2743200" cy="2179864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5556311" y="3746561"/>
            <a:ext cx="2582008" cy="2351314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2412701" y="3566197"/>
            <a:ext cx="2605648" cy="2615292"/>
          </a:xfrm>
          <a:prstGeom prst="rect">
            <a:avLst/>
          </a:prstGeom>
        </p:spPr>
      </p:pic>
      <p:pic>
        <p:nvPicPr>
          <p:cNvPr id="6" name="Picture 5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5521467" y="1740917"/>
            <a:ext cx="2616851" cy="2005644"/>
          </a:xfrm>
          <a:prstGeom prst="rect">
            <a:avLst/>
          </a:prstGeom>
        </p:spPr>
      </p:pic>
      <p:pic>
        <p:nvPicPr>
          <p:cNvPr id="4098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80" y="2727973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37" y="381000"/>
            <a:ext cx="1946811" cy="15470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3519" y="1964805"/>
            <a:ext cx="11413320" cy="1524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6719" y="4343400"/>
            <a:ext cx="57150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979557" y="239370"/>
            <a:ext cx="1738438" cy="1589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59024" y="1034085"/>
            <a:ext cx="11885476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13919" y="3733800"/>
            <a:ext cx="5486400" cy="2438400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6420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0224824" y="0"/>
            <a:ext cx="1951504" cy="26152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7776" y="88446"/>
            <a:ext cx="10972800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37719" y="3810000"/>
            <a:ext cx="5661764" cy="2438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3330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10126245" y="0"/>
            <a:ext cx="1951504" cy="235131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2119" y="1518557"/>
            <a:ext cx="9982200" cy="1665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09119" y="4495800"/>
            <a:ext cx="4953000" cy="1905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6006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3"/>
          <p:cNvSpPr>
            <a:spLocks noChangeArrowheads="1"/>
          </p:cNvSpPr>
          <p:nvPr/>
        </p:nvSpPr>
        <p:spPr bwMode="auto">
          <a:xfrm>
            <a:off x="608092" y="1828800"/>
            <a:ext cx="10945654" cy="4648200"/>
          </a:xfrm>
          <a:prstGeom prst="rect">
            <a:avLst/>
          </a:prstGeom>
          <a:solidFill>
            <a:srgbClr val="E1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73952" name="Rectangle 224"/>
          <p:cNvSpPr>
            <a:spLocks noChangeArrowheads="1"/>
          </p:cNvSpPr>
          <p:nvPr/>
        </p:nvSpPr>
        <p:spPr bwMode="auto">
          <a:xfrm>
            <a:off x="709441" y="2133600"/>
            <a:ext cx="405394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400" b="1"/>
              <a:t>Viết số thành tổng:</a:t>
            </a:r>
          </a:p>
        </p:txBody>
      </p:sp>
      <p:sp>
        <p:nvSpPr>
          <p:cNvPr id="73975" name="Rectangle 247"/>
          <p:cNvSpPr>
            <a:spLocks noChangeArrowheads="1"/>
          </p:cNvSpPr>
          <p:nvPr/>
        </p:nvSpPr>
        <p:spPr bwMode="auto">
          <a:xfrm>
            <a:off x="1317533" y="5791200"/>
            <a:ext cx="10033516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2005 = ……. + ……..  + ……. + …… = …</a:t>
            </a:r>
          </a:p>
        </p:txBody>
      </p:sp>
      <p:sp>
        <p:nvSpPr>
          <p:cNvPr id="73976" name="Rectangle 248"/>
          <p:cNvSpPr>
            <a:spLocks noChangeArrowheads="1"/>
          </p:cNvSpPr>
          <p:nvPr/>
        </p:nvSpPr>
        <p:spPr bwMode="auto">
          <a:xfrm>
            <a:off x="1317533" y="5181600"/>
            <a:ext cx="10033516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4400 = ……. + ……..  + ……. + …… = …</a:t>
            </a:r>
          </a:p>
        </p:txBody>
      </p:sp>
      <p:sp>
        <p:nvSpPr>
          <p:cNvPr id="73977" name="Rectangle 249"/>
          <p:cNvSpPr>
            <a:spLocks noChangeArrowheads="1"/>
          </p:cNvSpPr>
          <p:nvPr/>
        </p:nvSpPr>
        <p:spPr bwMode="auto">
          <a:xfrm>
            <a:off x="1317533" y="4572000"/>
            <a:ext cx="10033516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6790 = ……. + ……..  + ……. + …… = …</a:t>
            </a:r>
          </a:p>
        </p:txBody>
      </p:sp>
      <p:sp>
        <p:nvSpPr>
          <p:cNvPr id="73978" name="Rectangle 250"/>
          <p:cNvSpPr>
            <a:spLocks noChangeArrowheads="1"/>
          </p:cNvSpPr>
          <p:nvPr/>
        </p:nvSpPr>
        <p:spPr bwMode="auto">
          <a:xfrm>
            <a:off x="1317533" y="3886200"/>
            <a:ext cx="10033516" cy="5334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3095 =</a:t>
            </a:r>
          </a:p>
        </p:txBody>
      </p:sp>
      <p:sp>
        <p:nvSpPr>
          <p:cNvPr id="73979" name="Rectangle 251"/>
          <p:cNvSpPr>
            <a:spLocks noChangeArrowheads="1"/>
          </p:cNvSpPr>
          <p:nvPr/>
        </p:nvSpPr>
        <p:spPr bwMode="auto">
          <a:xfrm>
            <a:off x="1317533" y="2743200"/>
            <a:ext cx="10033516" cy="4572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5247 = 5000 + 200 + 40 + 7</a:t>
            </a:r>
          </a:p>
        </p:txBody>
      </p:sp>
      <p:sp>
        <p:nvSpPr>
          <p:cNvPr id="73980" name="Rectangle 252"/>
          <p:cNvSpPr>
            <a:spLocks noChangeArrowheads="1"/>
          </p:cNvSpPr>
          <p:nvPr/>
        </p:nvSpPr>
        <p:spPr bwMode="auto">
          <a:xfrm>
            <a:off x="1317533" y="3352800"/>
            <a:ext cx="10033516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9683 = ……… + ……..  + ……… + ……..</a:t>
            </a:r>
          </a:p>
        </p:txBody>
      </p:sp>
      <p:sp>
        <p:nvSpPr>
          <p:cNvPr id="73981" name="Rectangle 253"/>
          <p:cNvSpPr>
            <a:spLocks noChangeArrowheads="1"/>
          </p:cNvSpPr>
          <p:nvPr/>
        </p:nvSpPr>
        <p:spPr bwMode="auto">
          <a:xfrm>
            <a:off x="2533716" y="3352800"/>
            <a:ext cx="1114835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9000</a:t>
            </a:r>
          </a:p>
        </p:txBody>
      </p:sp>
      <p:sp>
        <p:nvSpPr>
          <p:cNvPr id="73982" name="Rectangle 254"/>
          <p:cNvSpPr>
            <a:spLocks noChangeArrowheads="1"/>
          </p:cNvSpPr>
          <p:nvPr/>
        </p:nvSpPr>
        <p:spPr bwMode="auto">
          <a:xfrm>
            <a:off x="3952597" y="3352800"/>
            <a:ext cx="1013487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600</a:t>
            </a:r>
          </a:p>
        </p:txBody>
      </p:sp>
      <p:sp>
        <p:nvSpPr>
          <p:cNvPr id="73983" name="Rectangle 255"/>
          <p:cNvSpPr>
            <a:spLocks noChangeArrowheads="1"/>
          </p:cNvSpPr>
          <p:nvPr/>
        </p:nvSpPr>
        <p:spPr bwMode="auto">
          <a:xfrm>
            <a:off x="5270130" y="3352800"/>
            <a:ext cx="1114835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80</a:t>
            </a:r>
          </a:p>
        </p:txBody>
      </p:sp>
      <p:sp>
        <p:nvSpPr>
          <p:cNvPr id="73984" name="Rectangle 256"/>
          <p:cNvSpPr>
            <a:spLocks noChangeArrowheads="1"/>
          </p:cNvSpPr>
          <p:nvPr/>
        </p:nvSpPr>
        <p:spPr bwMode="auto">
          <a:xfrm>
            <a:off x="6689011" y="3352800"/>
            <a:ext cx="1013487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3</a:t>
            </a:r>
          </a:p>
        </p:txBody>
      </p:sp>
      <p:sp>
        <p:nvSpPr>
          <p:cNvPr id="73985" name="Rectangle 257"/>
          <p:cNvSpPr>
            <a:spLocks noChangeArrowheads="1"/>
          </p:cNvSpPr>
          <p:nvPr/>
        </p:nvSpPr>
        <p:spPr bwMode="auto">
          <a:xfrm>
            <a:off x="2533716" y="4572000"/>
            <a:ext cx="912138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6000</a:t>
            </a:r>
          </a:p>
        </p:txBody>
      </p:sp>
      <p:sp>
        <p:nvSpPr>
          <p:cNvPr id="73986" name="Rectangle 258"/>
          <p:cNvSpPr>
            <a:spLocks noChangeArrowheads="1"/>
          </p:cNvSpPr>
          <p:nvPr/>
        </p:nvSpPr>
        <p:spPr bwMode="auto">
          <a:xfrm>
            <a:off x="3749900" y="4572000"/>
            <a:ext cx="1013487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700</a:t>
            </a:r>
          </a:p>
        </p:txBody>
      </p:sp>
      <p:sp>
        <p:nvSpPr>
          <p:cNvPr id="73987" name="Rectangle 259"/>
          <p:cNvSpPr>
            <a:spLocks noChangeArrowheads="1"/>
          </p:cNvSpPr>
          <p:nvPr/>
        </p:nvSpPr>
        <p:spPr bwMode="auto">
          <a:xfrm>
            <a:off x="5067433" y="4572000"/>
            <a:ext cx="8107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90</a:t>
            </a:r>
          </a:p>
        </p:txBody>
      </p:sp>
      <p:sp>
        <p:nvSpPr>
          <p:cNvPr id="73988" name="Rectangle 260"/>
          <p:cNvSpPr>
            <a:spLocks noChangeArrowheads="1"/>
          </p:cNvSpPr>
          <p:nvPr/>
        </p:nvSpPr>
        <p:spPr bwMode="auto">
          <a:xfrm>
            <a:off x="6182268" y="4572000"/>
            <a:ext cx="8107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0</a:t>
            </a:r>
          </a:p>
        </p:txBody>
      </p:sp>
      <p:sp>
        <p:nvSpPr>
          <p:cNvPr id="73989" name="Rectangle 261"/>
          <p:cNvSpPr>
            <a:spLocks noChangeArrowheads="1"/>
          </p:cNvSpPr>
          <p:nvPr/>
        </p:nvSpPr>
        <p:spPr bwMode="auto">
          <a:xfrm>
            <a:off x="7195754" y="4572000"/>
            <a:ext cx="3141808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6000 + 700 + 90</a:t>
            </a:r>
          </a:p>
        </p:txBody>
      </p:sp>
      <p:sp>
        <p:nvSpPr>
          <p:cNvPr id="73990" name="Rectangle 262"/>
          <p:cNvSpPr>
            <a:spLocks noChangeArrowheads="1"/>
          </p:cNvSpPr>
          <p:nvPr/>
        </p:nvSpPr>
        <p:spPr bwMode="auto">
          <a:xfrm>
            <a:off x="2432367" y="5181600"/>
            <a:ext cx="1013487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4000</a:t>
            </a:r>
          </a:p>
        </p:txBody>
      </p:sp>
      <p:sp>
        <p:nvSpPr>
          <p:cNvPr id="73991" name="Rectangle 263"/>
          <p:cNvSpPr>
            <a:spLocks noChangeArrowheads="1"/>
          </p:cNvSpPr>
          <p:nvPr/>
        </p:nvSpPr>
        <p:spPr bwMode="auto">
          <a:xfrm>
            <a:off x="3749900" y="5181600"/>
            <a:ext cx="1013487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400</a:t>
            </a:r>
          </a:p>
        </p:txBody>
      </p:sp>
      <p:sp>
        <p:nvSpPr>
          <p:cNvPr id="73992" name="Rectangle 264"/>
          <p:cNvSpPr>
            <a:spLocks noChangeArrowheads="1"/>
          </p:cNvSpPr>
          <p:nvPr/>
        </p:nvSpPr>
        <p:spPr bwMode="auto">
          <a:xfrm>
            <a:off x="5067433" y="5181600"/>
            <a:ext cx="8107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0</a:t>
            </a:r>
          </a:p>
        </p:txBody>
      </p:sp>
      <p:sp>
        <p:nvSpPr>
          <p:cNvPr id="73993" name="Rectangle 265"/>
          <p:cNvSpPr>
            <a:spLocks noChangeArrowheads="1"/>
          </p:cNvSpPr>
          <p:nvPr/>
        </p:nvSpPr>
        <p:spPr bwMode="auto">
          <a:xfrm>
            <a:off x="6182268" y="5181600"/>
            <a:ext cx="8107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0</a:t>
            </a:r>
          </a:p>
        </p:txBody>
      </p:sp>
      <p:sp>
        <p:nvSpPr>
          <p:cNvPr id="73994" name="Rectangle 266"/>
          <p:cNvSpPr>
            <a:spLocks noChangeArrowheads="1"/>
          </p:cNvSpPr>
          <p:nvPr/>
        </p:nvSpPr>
        <p:spPr bwMode="auto">
          <a:xfrm>
            <a:off x="7195754" y="5181600"/>
            <a:ext cx="3141808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4000 + 400</a:t>
            </a:r>
          </a:p>
        </p:txBody>
      </p:sp>
      <p:sp>
        <p:nvSpPr>
          <p:cNvPr id="73995" name="Rectangle 267"/>
          <p:cNvSpPr>
            <a:spLocks noChangeArrowheads="1"/>
          </p:cNvSpPr>
          <p:nvPr/>
        </p:nvSpPr>
        <p:spPr bwMode="auto">
          <a:xfrm>
            <a:off x="2432367" y="5791200"/>
            <a:ext cx="1013487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2000</a:t>
            </a:r>
          </a:p>
        </p:txBody>
      </p:sp>
      <p:sp>
        <p:nvSpPr>
          <p:cNvPr id="73996" name="Rectangle 268"/>
          <p:cNvSpPr>
            <a:spLocks noChangeArrowheads="1"/>
          </p:cNvSpPr>
          <p:nvPr/>
        </p:nvSpPr>
        <p:spPr bwMode="auto">
          <a:xfrm>
            <a:off x="3749900" y="5791200"/>
            <a:ext cx="8107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0</a:t>
            </a:r>
          </a:p>
        </p:txBody>
      </p:sp>
      <p:sp>
        <p:nvSpPr>
          <p:cNvPr id="73997" name="Rectangle 269"/>
          <p:cNvSpPr>
            <a:spLocks noChangeArrowheads="1"/>
          </p:cNvSpPr>
          <p:nvPr/>
        </p:nvSpPr>
        <p:spPr bwMode="auto">
          <a:xfrm>
            <a:off x="5067433" y="5791200"/>
            <a:ext cx="8107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0</a:t>
            </a:r>
          </a:p>
        </p:txBody>
      </p:sp>
      <p:sp>
        <p:nvSpPr>
          <p:cNvPr id="73998" name="Rectangle 270"/>
          <p:cNvSpPr>
            <a:spLocks noChangeArrowheads="1"/>
          </p:cNvSpPr>
          <p:nvPr/>
        </p:nvSpPr>
        <p:spPr bwMode="auto">
          <a:xfrm>
            <a:off x="6182268" y="5791200"/>
            <a:ext cx="8107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5</a:t>
            </a:r>
          </a:p>
        </p:txBody>
      </p:sp>
      <p:sp>
        <p:nvSpPr>
          <p:cNvPr id="73999" name="Rectangle 271"/>
          <p:cNvSpPr>
            <a:spLocks noChangeArrowheads="1"/>
          </p:cNvSpPr>
          <p:nvPr/>
        </p:nvSpPr>
        <p:spPr bwMode="auto">
          <a:xfrm>
            <a:off x="7195754" y="5791200"/>
            <a:ext cx="3141808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2000 + 5</a:t>
            </a:r>
          </a:p>
        </p:txBody>
      </p:sp>
      <p:sp>
        <p:nvSpPr>
          <p:cNvPr id="74000" name="Rectangle 272"/>
          <p:cNvSpPr>
            <a:spLocks noChangeArrowheads="1"/>
          </p:cNvSpPr>
          <p:nvPr/>
        </p:nvSpPr>
        <p:spPr bwMode="auto">
          <a:xfrm>
            <a:off x="2635065" y="3886200"/>
            <a:ext cx="304046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3000 + 0 + 90 + 5 </a:t>
            </a:r>
          </a:p>
        </p:txBody>
      </p:sp>
      <p:sp>
        <p:nvSpPr>
          <p:cNvPr id="74001" name="Rectangle 273"/>
          <p:cNvSpPr>
            <a:spLocks noChangeArrowheads="1"/>
          </p:cNvSpPr>
          <p:nvPr/>
        </p:nvSpPr>
        <p:spPr bwMode="auto">
          <a:xfrm>
            <a:off x="6080919" y="3886200"/>
            <a:ext cx="304046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= 3000 + 90 + 5 </a:t>
            </a:r>
          </a:p>
        </p:txBody>
      </p:sp>
      <p:sp>
        <p:nvSpPr>
          <p:cNvPr id="3103" name="TextBox 30"/>
          <p:cNvSpPr txBox="1">
            <a:spLocks noChangeArrowheads="1"/>
          </p:cNvSpPr>
          <p:nvPr/>
        </p:nvSpPr>
        <p:spPr bwMode="auto">
          <a:xfrm>
            <a:off x="1520230" y="457200"/>
            <a:ext cx="952677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CÁC SỐ CÓ BỐN CHỮ SỐ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851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7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7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7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7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7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7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7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7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7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7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7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7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7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7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500"/>
                                        <p:tgtEl>
                                          <p:spTgt spid="7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500"/>
                                        <p:tgtEl>
                                          <p:spTgt spid="7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7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7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500"/>
                                        <p:tgtEl>
                                          <p:spTgt spid="7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7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500"/>
                                        <p:tgtEl>
                                          <p:spTgt spid="7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52" grpId="0"/>
      <p:bldP spid="73975" grpId="0" animBg="1"/>
      <p:bldP spid="73976" grpId="0" animBg="1"/>
      <p:bldP spid="73977" grpId="0" animBg="1"/>
      <p:bldP spid="73978" grpId="0" animBg="1"/>
      <p:bldP spid="73979" grpId="0" animBg="1"/>
      <p:bldP spid="73980" grpId="0" animBg="1"/>
      <p:bldP spid="73981" grpId="0" animBg="1"/>
      <p:bldP spid="73982" grpId="0" animBg="1"/>
      <p:bldP spid="73983" grpId="0" animBg="1"/>
      <p:bldP spid="73984" grpId="0" animBg="1"/>
      <p:bldP spid="73985" grpId="0" animBg="1"/>
      <p:bldP spid="73986" grpId="0" animBg="1"/>
      <p:bldP spid="73987" grpId="0" animBg="1"/>
      <p:bldP spid="73988" grpId="0" animBg="1"/>
      <p:bldP spid="73989" grpId="0" animBg="1"/>
      <p:bldP spid="73990" grpId="0" animBg="1"/>
      <p:bldP spid="73991" grpId="0" animBg="1"/>
      <p:bldP spid="73992" grpId="0" animBg="1"/>
      <p:bldP spid="73993" grpId="0" animBg="1"/>
      <p:bldP spid="73994" grpId="0" animBg="1"/>
      <p:bldP spid="73995" grpId="0" animBg="1"/>
      <p:bldP spid="73996" grpId="0" animBg="1"/>
      <p:bldP spid="73997" grpId="0" animBg="1"/>
      <p:bldP spid="73998" grpId="0" animBg="1"/>
      <p:bldP spid="73999" grpId="0" animBg="1"/>
      <p:bldP spid="74000" grpId="0"/>
      <p:bldP spid="740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05395" y="1828800"/>
            <a:ext cx="11351049" cy="4648200"/>
          </a:xfrm>
          <a:prstGeom prst="rect">
            <a:avLst/>
          </a:prstGeom>
          <a:solidFill>
            <a:srgbClr val="E1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709441" y="2438400"/>
            <a:ext cx="466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32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Bài 1</a:t>
            </a:r>
            <a:r>
              <a:rPr lang="en-US" altLang="en-US" sz="3600" b="1">
                <a:sym typeface="Wingdings 2" pitchFamily="18" charset="2"/>
              </a:rPr>
              <a:t>:</a:t>
            </a:r>
            <a:r>
              <a:rPr lang="en-US" altLang="en-US" sz="2400" b="1">
                <a:sym typeface="Wingdings 2" pitchFamily="18" charset="2"/>
              </a:rPr>
              <a:t> </a:t>
            </a:r>
            <a:r>
              <a:rPr lang="en-US" altLang="en-US" sz="2400" b="1"/>
              <a:t>Viết các số ( theo mẫu) :</a:t>
            </a: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2533716" y="3581400"/>
            <a:ext cx="5067433" cy="4572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9731 = 9000 + 700 + 30 + 1</a:t>
            </a:r>
          </a:p>
        </p:txBody>
      </p:sp>
      <p:sp>
        <p:nvSpPr>
          <p:cNvPr id="95263" name="Rectangle 31"/>
          <p:cNvSpPr>
            <a:spLocks noChangeArrowheads="1"/>
          </p:cNvSpPr>
          <p:nvPr/>
        </p:nvSpPr>
        <p:spPr bwMode="auto">
          <a:xfrm>
            <a:off x="1317532" y="3048000"/>
            <a:ext cx="385124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a) 9731; 1952; 6845; 5757; 9999</a:t>
            </a:r>
          </a:p>
        </p:txBody>
      </p:sp>
      <p:sp>
        <p:nvSpPr>
          <p:cNvPr id="95264" name="Rectangle 32"/>
          <p:cNvSpPr>
            <a:spLocks noChangeArrowheads="1"/>
          </p:cNvSpPr>
          <p:nvPr/>
        </p:nvSpPr>
        <p:spPr bwMode="auto">
          <a:xfrm>
            <a:off x="1520230" y="3581400"/>
            <a:ext cx="8107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Mẫu:</a:t>
            </a:r>
          </a:p>
        </p:txBody>
      </p:sp>
      <p:sp>
        <p:nvSpPr>
          <p:cNvPr id="95265" name="Rectangle 33"/>
          <p:cNvSpPr>
            <a:spLocks noChangeArrowheads="1"/>
          </p:cNvSpPr>
          <p:nvPr/>
        </p:nvSpPr>
        <p:spPr bwMode="auto">
          <a:xfrm>
            <a:off x="1418881" y="4343400"/>
            <a:ext cx="385124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b) 6006; 2002; 4700; 8010; 7508</a:t>
            </a:r>
          </a:p>
        </p:txBody>
      </p:sp>
      <p:sp>
        <p:nvSpPr>
          <p:cNvPr id="4104" name="Rectangle 35"/>
          <p:cNvSpPr>
            <a:spLocks noChangeArrowheads="1"/>
          </p:cNvSpPr>
          <p:nvPr/>
        </p:nvSpPr>
        <p:spPr bwMode="auto">
          <a:xfrm>
            <a:off x="608092" y="1981200"/>
            <a:ext cx="192562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/>
              <a:t>Luyện tập</a:t>
            </a:r>
          </a:p>
        </p:txBody>
      </p:sp>
      <p:sp>
        <p:nvSpPr>
          <p:cNvPr id="4105" name="TextBox 30"/>
          <p:cNvSpPr txBox="1">
            <a:spLocks noChangeArrowheads="1"/>
          </p:cNvSpPr>
          <p:nvPr/>
        </p:nvSpPr>
        <p:spPr bwMode="auto">
          <a:xfrm>
            <a:off x="1545567" y="304800"/>
            <a:ext cx="952677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CÁC SỐ CÓ BỐN CHỮ SỐ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839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  <p:bldP spid="95242" grpId="0" animBg="1"/>
      <p:bldP spid="95263" grpId="0" animBg="1"/>
      <p:bldP spid="95264" grpId="0" animBg="1"/>
      <p:bldP spid="952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8092" y="1676400"/>
            <a:ext cx="10945654" cy="4648200"/>
          </a:xfrm>
          <a:prstGeom prst="rect">
            <a:avLst/>
          </a:prstGeom>
          <a:solidFill>
            <a:srgbClr val="E1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709441" y="2133600"/>
            <a:ext cx="466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32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Bài 1</a:t>
            </a:r>
            <a:r>
              <a:rPr lang="en-US" altLang="en-US" sz="4000" b="1">
                <a:sym typeface="Wingdings 2" pitchFamily="18" charset="2"/>
              </a:rPr>
              <a:t>:</a:t>
            </a:r>
            <a:r>
              <a:rPr lang="en-US" altLang="en-US" sz="2400" b="1">
                <a:sym typeface="Wingdings 2" pitchFamily="18" charset="2"/>
              </a:rPr>
              <a:t> </a:t>
            </a:r>
            <a:r>
              <a:rPr lang="en-US" altLang="en-US" sz="2400" b="1"/>
              <a:t>Viết các số ( theo mẫu ):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2432368" y="4038600"/>
            <a:ext cx="83105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1952 =</a:t>
            </a: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2533716" y="3200400"/>
            <a:ext cx="5067433" cy="5334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9731 = 9000 + 700 + 30 + 1</a:t>
            </a: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3749900" y="4038600"/>
            <a:ext cx="385124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1000 + 900 + 50 + 2</a:t>
            </a:r>
          </a:p>
        </p:txBody>
      </p:sp>
      <p:sp>
        <p:nvSpPr>
          <p:cNvPr id="5127" name="Rectangle 26"/>
          <p:cNvSpPr>
            <a:spLocks noChangeArrowheads="1"/>
          </p:cNvSpPr>
          <p:nvPr/>
        </p:nvSpPr>
        <p:spPr bwMode="auto">
          <a:xfrm>
            <a:off x="1317532" y="2743200"/>
            <a:ext cx="385124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a) 9731; 1952; 6845; 5757; 9999</a:t>
            </a:r>
          </a:p>
        </p:txBody>
      </p:sp>
      <p:sp>
        <p:nvSpPr>
          <p:cNvPr id="5128" name="Rectangle 27"/>
          <p:cNvSpPr>
            <a:spLocks noChangeArrowheads="1"/>
          </p:cNvSpPr>
          <p:nvPr/>
        </p:nvSpPr>
        <p:spPr bwMode="auto">
          <a:xfrm>
            <a:off x="1520230" y="3276600"/>
            <a:ext cx="8107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Mẫu:</a:t>
            </a:r>
          </a:p>
        </p:txBody>
      </p:sp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2432368" y="4572000"/>
            <a:ext cx="83105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6845 =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3749900" y="4572000"/>
            <a:ext cx="385124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6000 + 800 + 40 + 5</a:t>
            </a:r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2432368" y="5105400"/>
            <a:ext cx="83105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5757 =</a:t>
            </a:r>
          </a:p>
        </p:txBody>
      </p:sp>
      <p:sp>
        <p:nvSpPr>
          <p:cNvPr id="96287" name="Rectangle 31"/>
          <p:cNvSpPr>
            <a:spLocks noChangeArrowheads="1"/>
          </p:cNvSpPr>
          <p:nvPr/>
        </p:nvSpPr>
        <p:spPr bwMode="auto">
          <a:xfrm>
            <a:off x="3749900" y="5105400"/>
            <a:ext cx="385124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5000 + 700 + 50 + 7</a:t>
            </a:r>
          </a:p>
        </p:txBody>
      </p:sp>
      <p:sp>
        <p:nvSpPr>
          <p:cNvPr id="96288" name="Rectangle 32"/>
          <p:cNvSpPr>
            <a:spLocks noChangeArrowheads="1"/>
          </p:cNvSpPr>
          <p:nvPr/>
        </p:nvSpPr>
        <p:spPr bwMode="auto">
          <a:xfrm>
            <a:off x="2432368" y="5638800"/>
            <a:ext cx="83105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9999 =</a:t>
            </a:r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3749900" y="5638800"/>
            <a:ext cx="385124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9000 + 900 + 90 + 9</a:t>
            </a:r>
          </a:p>
        </p:txBody>
      </p:sp>
      <p:sp>
        <p:nvSpPr>
          <p:cNvPr id="5135" name="Rectangle 34"/>
          <p:cNvSpPr>
            <a:spLocks noChangeArrowheads="1"/>
          </p:cNvSpPr>
          <p:nvPr/>
        </p:nvSpPr>
        <p:spPr bwMode="auto">
          <a:xfrm>
            <a:off x="506743" y="1752600"/>
            <a:ext cx="192562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/>
              <a:t>Luyện tập</a:t>
            </a:r>
          </a:p>
        </p:txBody>
      </p:sp>
      <p:sp>
        <p:nvSpPr>
          <p:cNvPr id="5136" name="TextBox 15"/>
          <p:cNvSpPr txBox="1">
            <a:spLocks noChangeArrowheads="1"/>
          </p:cNvSpPr>
          <p:nvPr/>
        </p:nvSpPr>
        <p:spPr bwMode="auto">
          <a:xfrm>
            <a:off x="1520230" y="381000"/>
            <a:ext cx="95267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1800">
              <a:latin typeface="Arial" charset="0"/>
            </a:endParaRPr>
          </a:p>
        </p:txBody>
      </p:sp>
      <p:sp>
        <p:nvSpPr>
          <p:cNvPr id="5137" name="TextBox 30"/>
          <p:cNvSpPr txBox="1">
            <a:spLocks noChangeArrowheads="1"/>
          </p:cNvSpPr>
          <p:nvPr/>
        </p:nvSpPr>
        <p:spPr bwMode="auto">
          <a:xfrm>
            <a:off x="1520230" y="265114"/>
            <a:ext cx="95267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CÁC SỐ CÓ BỐN CHỮ SỐ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74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9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 animBg="1"/>
      <p:bldP spid="96271" grpId="0" animBg="1"/>
      <p:bldP spid="96284" grpId="0" animBg="1"/>
      <p:bldP spid="96285" grpId="0" animBg="1"/>
      <p:bldP spid="96286" grpId="0" animBg="1"/>
      <p:bldP spid="96287" grpId="0" animBg="1"/>
      <p:bldP spid="96288" grpId="0" animBg="1"/>
      <p:bldP spid="962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3720" y="5473005"/>
            <a:ext cx="8298873" cy="156966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nhặt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dẻ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5" name="Picture 5" descr="C:\Users\ADMIN\Desktop\Tai nguyen thiet ke tro choi\Bảng gỗ\cho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19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8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05395" y="1676400"/>
            <a:ext cx="10945654" cy="4648200"/>
          </a:xfrm>
          <a:prstGeom prst="rect">
            <a:avLst/>
          </a:prstGeom>
          <a:solidFill>
            <a:srgbClr val="E1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709441" y="2133600"/>
            <a:ext cx="466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32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Bài 1</a:t>
            </a:r>
            <a:r>
              <a:rPr lang="en-US" altLang="en-US" sz="3600" b="1">
                <a:sym typeface="Wingdings 2" pitchFamily="18" charset="2"/>
              </a:rPr>
              <a:t>:</a:t>
            </a:r>
            <a:r>
              <a:rPr lang="en-US" altLang="en-US" sz="2400" b="1">
                <a:sym typeface="Wingdings 2" pitchFamily="18" charset="2"/>
              </a:rPr>
              <a:t> </a:t>
            </a:r>
            <a:r>
              <a:rPr lang="en-US" altLang="en-US" sz="2400" b="1"/>
              <a:t>Viết các số ( theo mẫu ):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2432368" y="4038600"/>
            <a:ext cx="83105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2002 =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2533716" y="3352800"/>
            <a:ext cx="5067433" cy="4572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6006 = 6000 + 6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3749900" y="4038600"/>
            <a:ext cx="385124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2000 + 2</a:t>
            </a: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1317532" y="2819400"/>
            <a:ext cx="385124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b) 6006; 2002; 4700; 8010; 7508</a:t>
            </a: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1520230" y="3352800"/>
            <a:ext cx="8107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Mẫu:</a:t>
            </a: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2432368" y="4572000"/>
            <a:ext cx="83105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4700 =</a:t>
            </a: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3749900" y="4572000"/>
            <a:ext cx="385124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4000 + 700</a:t>
            </a: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2432368" y="5105400"/>
            <a:ext cx="83105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8010 =</a:t>
            </a:r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3749900" y="5105400"/>
            <a:ext cx="385124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8000 + 10</a:t>
            </a: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432368" y="5638800"/>
            <a:ext cx="83105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7508 =</a:t>
            </a:r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3749900" y="5638800"/>
            <a:ext cx="385124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7000 + 500 + 8</a:t>
            </a:r>
          </a:p>
        </p:txBody>
      </p:sp>
      <p:sp>
        <p:nvSpPr>
          <p:cNvPr id="6159" name="Rectangle 18"/>
          <p:cNvSpPr>
            <a:spLocks noChangeArrowheads="1"/>
          </p:cNvSpPr>
          <p:nvPr/>
        </p:nvSpPr>
        <p:spPr bwMode="auto">
          <a:xfrm>
            <a:off x="506743" y="1752600"/>
            <a:ext cx="192562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/>
              <a:t>Luyện tập</a:t>
            </a:r>
          </a:p>
        </p:txBody>
      </p:sp>
      <p:sp>
        <p:nvSpPr>
          <p:cNvPr id="6160" name="TextBox 30"/>
          <p:cNvSpPr txBox="1">
            <a:spLocks noChangeArrowheads="1"/>
          </p:cNvSpPr>
          <p:nvPr/>
        </p:nvSpPr>
        <p:spPr bwMode="auto">
          <a:xfrm>
            <a:off x="1520230" y="330201"/>
            <a:ext cx="95267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CÁC SỐ CÓ BỐN CHỮ SỐ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067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  <p:bldP spid="98312" grpId="0" animBg="1"/>
      <p:bldP spid="98315" grpId="0" animBg="1"/>
      <p:bldP spid="98316" grpId="0" animBg="1"/>
      <p:bldP spid="98317" grpId="0" animBg="1"/>
      <p:bldP spid="98318" grpId="0" animBg="1"/>
      <p:bldP spid="98319" grpId="0" animBg="1"/>
      <p:bldP spid="983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506743" y="1181100"/>
            <a:ext cx="10945654" cy="4648200"/>
          </a:xfrm>
          <a:prstGeom prst="rect">
            <a:avLst/>
          </a:prstGeom>
          <a:solidFill>
            <a:srgbClr val="E1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709441" y="2133600"/>
            <a:ext cx="466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Bài 2:</a:t>
            </a:r>
            <a:r>
              <a:rPr lang="en-US" altLang="en-US" sz="2400" b="1">
                <a:sym typeface="Wingdings 2" pitchFamily="18" charset="2"/>
              </a:rPr>
              <a:t> </a:t>
            </a:r>
            <a:r>
              <a:rPr lang="en-US" altLang="en-US" sz="2400" b="1"/>
              <a:t>Viết các tổng ( theo mẫu ):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2533716" y="3962400"/>
            <a:ext cx="5067433" cy="4572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4000 + 500 + 60 + 7 = 4567</a:t>
            </a:r>
          </a:p>
        </p:txBody>
      </p:sp>
      <p:sp>
        <p:nvSpPr>
          <p:cNvPr id="7173" name="Rectangle 26"/>
          <p:cNvSpPr>
            <a:spLocks noChangeArrowheads="1"/>
          </p:cNvSpPr>
          <p:nvPr/>
        </p:nvSpPr>
        <p:spPr bwMode="auto">
          <a:xfrm>
            <a:off x="1317532" y="2667000"/>
            <a:ext cx="385124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a)  4000 + 500 + 60 + 7</a:t>
            </a:r>
          </a:p>
        </p:txBody>
      </p:sp>
      <p:sp>
        <p:nvSpPr>
          <p:cNvPr id="7174" name="Rectangle 27"/>
          <p:cNvSpPr>
            <a:spLocks noChangeArrowheads="1"/>
          </p:cNvSpPr>
          <p:nvPr/>
        </p:nvSpPr>
        <p:spPr bwMode="auto">
          <a:xfrm>
            <a:off x="1520230" y="3962400"/>
            <a:ext cx="81078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/>
              <a:t>Mẫu:</a:t>
            </a:r>
          </a:p>
        </p:txBody>
      </p:sp>
      <p:sp>
        <p:nvSpPr>
          <p:cNvPr id="7175" name="Rectangle 28"/>
          <p:cNvSpPr>
            <a:spLocks noChangeArrowheads="1"/>
          </p:cNvSpPr>
          <p:nvPr/>
        </p:nvSpPr>
        <p:spPr bwMode="auto">
          <a:xfrm>
            <a:off x="1317532" y="3048000"/>
            <a:ext cx="385124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     3000 + 600 + 10 + 2</a:t>
            </a:r>
          </a:p>
        </p:txBody>
      </p:sp>
      <p:sp>
        <p:nvSpPr>
          <p:cNvPr id="7176" name="Rectangle 29"/>
          <p:cNvSpPr>
            <a:spLocks noChangeArrowheads="1"/>
          </p:cNvSpPr>
          <p:nvPr/>
        </p:nvSpPr>
        <p:spPr bwMode="auto">
          <a:xfrm>
            <a:off x="1317532" y="3429000"/>
            <a:ext cx="3851249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     7000 + 900 + 90 + 9</a:t>
            </a:r>
          </a:p>
        </p:txBody>
      </p:sp>
      <p:sp>
        <p:nvSpPr>
          <p:cNvPr id="97316" name="Rectangle 36"/>
          <p:cNvSpPr>
            <a:spLocks noChangeArrowheads="1"/>
          </p:cNvSpPr>
          <p:nvPr/>
        </p:nvSpPr>
        <p:spPr bwMode="auto">
          <a:xfrm>
            <a:off x="5067432" y="2743200"/>
            <a:ext cx="1216184" cy="3048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= 4567</a:t>
            </a:r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5067432" y="3124200"/>
            <a:ext cx="1216184" cy="3048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= 3612</a:t>
            </a:r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5067432" y="3505200"/>
            <a:ext cx="1216184" cy="3048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/>
              <a:t>= 7999</a:t>
            </a:r>
          </a:p>
        </p:txBody>
      </p:sp>
      <p:sp>
        <p:nvSpPr>
          <p:cNvPr id="7180" name="Rectangle 42"/>
          <p:cNvSpPr>
            <a:spLocks noChangeArrowheads="1"/>
          </p:cNvSpPr>
          <p:nvPr/>
        </p:nvSpPr>
        <p:spPr bwMode="auto">
          <a:xfrm>
            <a:off x="4560689" y="1339850"/>
            <a:ext cx="192562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47910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6" grpId="0" animBg="1"/>
      <p:bldP spid="97318" grpId="0" animBg="1"/>
      <p:bldP spid="973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1722927" y="762001"/>
            <a:ext cx="7803846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đúng ai nhanh ?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43" name="Picture 5" descr="0003-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06075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 flipV="1">
            <a:off x="3445854" y="4038600"/>
            <a:ext cx="6689011" cy="2133600"/>
          </a:xfrm>
          <a:prstGeom prst="cloudCallout">
            <a:avLst>
              <a:gd name="adj1" fmla="val -69227"/>
              <a:gd name="adj2" fmla="val -30435"/>
            </a:avLst>
          </a:prstGeom>
          <a:solidFill>
            <a:schemeClr val="accent1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altLang="en-US" sz="2800">
                <a:solidFill>
                  <a:srgbClr val="0000FF"/>
                </a:solidFill>
              </a:rPr>
              <a:t>Viết số thành tổng:</a:t>
            </a:r>
          </a:p>
          <a:p>
            <a:pPr algn="ctr"/>
            <a:r>
              <a:rPr lang="en-US" altLang="en-US" sz="2800">
                <a:solidFill>
                  <a:srgbClr val="0000FF"/>
                </a:solidFill>
              </a:rPr>
              <a:t>5324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 flipV="1">
            <a:off x="3445854" y="1905000"/>
            <a:ext cx="7601149" cy="1600200"/>
          </a:xfrm>
          <a:prstGeom prst="cloudCallout">
            <a:avLst>
              <a:gd name="adj1" fmla="val -72694"/>
              <a:gd name="adj2" fmla="val -142958"/>
            </a:avLst>
          </a:prstGeom>
          <a:solidFill>
            <a:srgbClr val="FFFF99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altLang="en-US" sz="2800">
                <a:solidFill>
                  <a:srgbClr val="0000FF"/>
                </a:solidFill>
              </a:rPr>
              <a:t>5000 + 300 + 20 + 4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flipV="1">
            <a:off x="3344505" y="4038600"/>
            <a:ext cx="6689011" cy="2133600"/>
          </a:xfrm>
          <a:prstGeom prst="cloudCallout">
            <a:avLst>
              <a:gd name="adj1" fmla="val -69227"/>
              <a:gd name="adj2" fmla="val -30435"/>
            </a:avLst>
          </a:prstGeom>
          <a:solidFill>
            <a:schemeClr val="accent1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altLang="en-US" sz="2800">
                <a:solidFill>
                  <a:srgbClr val="0000FF"/>
                </a:solidFill>
              </a:rPr>
              <a:t>Viết số thành tổng:</a:t>
            </a:r>
          </a:p>
          <a:p>
            <a:pPr algn="ctr"/>
            <a:r>
              <a:rPr lang="en-US" altLang="en-US" sz="2800">
                <a:solidFill>
                  <a:srgbClr val="0000FF"/>
                </a:solidFill>
              </a:rPr>
              <a:t>9527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flipV="1">
            <a:off x="3344505" y="1981200"/>
            <a:ext cx="7601149" cy="1600200"/>
          </a:xfrm>
          <a:prstGeom prst="cloudCallout">
            <a:avLst>
              <a:gd name="adj1" fmla="val -72694"/>
              <a:gd name="adj2" fmla="val -142958"/>
            </a:avLst>
          </a:prstGeom>
          <a:solidFill>
            <a:srgbClr val="FFFF99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altLang="en-US" sz="2800">
                <a:solidFill>
                  <a:srgbClr val="0000FF"/>
                </a:solidFill>
              </a:rPr>
              <a:t>9000 + 500 + 20 + 7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flipV="1">
            <a:off x="3547203" y="3886200"/>
            <a:ext cx="6689011" cy="2133600"/>
          </a:xfrm>
          <a:prstGeom prst="cloudCallout">
            <a:avLst>
              <a:gd name="adj1" fmla="val -69227"/>
              <a:gd name="adj2" fmla="val -30435"/>
            </a:avLst>
          </a:prstGeom>
          <a:solidFill>
            <a:schemeClr val="accent1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altLang="en-US" sz="2800">
                <a:solidFill>
                  <a:srgbClr val="0000FF"/>
                </a:solidFill>
              </a:rPr>
              <a:t>Viết tổng thành số:</a:t>
            </a:r>
          </a:p>
          <a:p>
            <a:pPr algn="ctr"/>
            <a:r>
              <a:rPr lang="en-US" altLang="en-US" sz="2800">
                <a:solidFill>
                  <a:srgbClr val="0000FF"/>
                </a:solidFill>
              </a:rPr>
              <a:t>4000 + 600+30+ 9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 flipV="1">
            <a:off x="3445854" y="1981200"/>
            <a:ext cx="7601149" cy="1600200"/>
          </a:xfrm>
          <a:prstGeom prst="cloudCallout">
            <a:avLst>
              <a:gd name="adj1" fmla="val -72694"/>
              <a:gd name="adj2" fmla="val -142958"/>
            </a:avLst>
          </a:prstGeom>
          <a:solidFill>
            <a:srgbClr val="FFFF99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altLang="en-US" sz="3600">
                <a:solidFill>
                  <a:srgbClr val="CC0000"/>
                </a:solidFill>
              </a:rPr>
              <a:t>4639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 flipV="1">
            <a:off x="4053946" y="3810000"/>
            <a:ext cx="6689011" cy="2133600"/>
          </a:xfrm>
          <a:prstGeom prst="cloudCallout">
            <a:avLst>
              <a:gd name="adj1" fmla="val -69227"/>
              <a:gd name="adj2" fmla="val -30435"/>
            </a:avLst>
          </a:prstGeom>
          <a:solidFill>
            <a:schemeClr val="bg2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altLang="en-US" sz="2800">
                <a:solidFill>
                  <a:srgbClr val="0000FF"/>
                </a:solidFill>
              </a:rPr>
              <a:t>Viết tổng thành số:</a:t>
            </a:r>
          </a:p>
          <a:p>
            <a:pPr algn="ctr"/>
            <a:r>
              <a:rPr lang="en-US" altLang="en-US" sz="2800">
                <a:solidFill>
                  <a:srgbClr val="0000FF"/>
                </a:solidFill>
              </a:rPr>
              <a:t>8000 + 300+50+ 6</a:t>
            </a: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 flipV="1">
            <a:off x="3445854" y="2133600"/>
            <a:ext cx="7601149" cy="1600200"/>
          </a:xfrm>
          <a:prstGeom prst="cloudCallout">
            <a:avLst>
              <a:gd name="adj1" fmla="val -72694"/>
              <a:gd name="adj2" fmla="val -142958"/>
            </a:avLst>
          </a:prstGeom>
          <a:solidFill>
            <a:srgbClr val="FFFF99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altLang="en-US" sz="3600">
                <a:solidFill>
                  <a:srgbClr val="CC0000"/>
                </a:solidFill>
              </a:rPr>
              <a:t>8356</a:t>
            </a:r>
          </a:p>
        </p:txBody>
      </p:sp>
    </p:spTree>
    <p:extLst>
      <p:ext uri="{BB962C8B-B14F-4D97-AF65-F5344CB8AC3E}">
        <p14:creationId xmlns:p14="http://schemas.microsoft.com/office/powerpoint/2010/main" val="38501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4" grpId="1" animBg="1"/>
      <p:bldP spid="7175" grpId="0" animBg="1"/>
      <p:bldP spid="7176" grpId="0" animBg="1"/>
      <p:bldP spid="7177" grpId="0" animBg="1"/>
      <p:bldP spid="7178" grpId="0" animBg="1"/>
      <p:bldP spid="7178" grpId="1" animBg="1"/>
      <p:bldP spid="7179" grpId="0" animBg="1"/>
      <p:bldP spid="7179" grpId="1" animBg="1"/>
      <p:bldP spid="7180" grpId="0" animBg="1"/>
      <p:bldP spid="7180" grpId="1" animBg="1"/>
      <p:bldP spid="7181" grpId="0" animBg="1"/>
      <p:bldP spid="718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46675" y="152400"/>
            <a:ext cx="7568044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7061" y="722062"/>
            <a:ext cx="7339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8964" y="326806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3220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6675" y="427961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3200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4093" y="426764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3002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4539" y="321210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15409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02738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4162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9402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389675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90438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0352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6723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0438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32720" y="152400"/>
            <a:ext cx="8233062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6319" y="435508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6333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1584" y="426951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6000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8113" y="32121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6330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6319" y="321210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3600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84684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02738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4162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113575" y="2209800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32920" y="2104903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90438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0352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6723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0438" y="3504490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37519" y="669011"/>
            <a:ext cx="8645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8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519" y="152400"/>
            <a:ext cx="9067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1576" y="4404356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9725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3451" y="4404356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9720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9129" y="3244705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9000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2638" y="3244706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9700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15409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02738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4162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9402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17829" y="2068826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90438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0352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6723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0438" y="3504490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74361" y="617605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54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04119" y="1371600"/>
            <a:ext cx="10134600" cy="2057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138319" y="3763694"/>
            <a:ext cx="3794919" cy="3078540"/>
          </a:xfrm>
          <a:prstGeom prst="rect">
            <a:avLst/>
          </a:prstGeom>
        </p:spPr>
      </p:pic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9160092" y="2065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414857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519" y="228600"/>
            <a:ext cx="11125200" cy="6172200"/>
          </a:xfrm>
        </p:spPr>
      </p:pic>
      <p:sp>
        <p:nvSpPr>
          <p:cNvPr id="6" name="Rectangle 5"/>
          <p:cNvSpPr/>
          <p:nvPr/>
        </p:nvSpPr>
        <p:spPr>
          <a:xfrm>
            <a:off x="1470819" y="1371600"/>
            <a:ext cx="937260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defRPr/>
            </a:pP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 smtClean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vi-VN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+ 96</a:t>
            </a:r>
            <a:endParaRPr lang="en-US" sz="36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9" name="Group 32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95442394"/>
              </p:ext>
            </p:extLst>
          </p:nvPr>
        </p:nvGraphicFramePr>
        <p:xfrm>
          <a:off x="2347119" y="433552"/>
          <a:ext cx="8729663" cy="47244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4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862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096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HÀNG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vị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2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7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0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7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5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386" name="Text Box 314"/>
          <p:cNvSpPr txBox="1">
            <a:spLocks noChangeArrowheads="1"/>
          </p:cNvSpPr>
          <p:nvPr/>
        </p:nvSpPr>
        <p:spPr bwMode="auto">
          <a:xfrm>
            <a:off x="5771548" y="2157248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2700</a:t>
            </a:r>
          </a:p>
        </p:txBody>
      </p:sp>
      <p:sp>
        <p:nvSpPr>
          <p:cNvPr id="3387" name="Text Box 315"/>
          <p:cNvSpPr txBox="1">
            <a:spLocks noChangeArrowheads="1"/>
          </p:cNvSpPr>
          <p:nvPr/>
        </p:nvSpPr>
        <p:spPr bwMode="auto">
          <a:xfrm>
            <a:off x="6842919" y="2133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i="1" dirty="0" err="1">
                <a:solidFill>
                  <a:srgbClr val="800000"/>
                </a:solidFill>
              </a:rPr>
              <a:t>hai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nghìn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bảy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trăm</a:t>
            </a:r>
            <a:endParaRPr lang="en-US" altLang="en-US" sz="2400" b="1" i="1" dirty="0">
              <a:solidFill>
                <a:srgbClr val="800000"/>
              </a:solidFill>
            </a:endParaRPr>
          </a:p>
        </p:txBody>
      </p:sp>
      <p:sp>
        <p:nvSpPr>
          <p:cNvPr id="3389" name="Text Box 317"/>
          <p:cNvSpPr txBox="1">
            <a:spLocks noChangeArrowheads="1"/>
          </p:cNvSpPr>
          <p:nvPr/>
        </p:nvSpPr>
        <p:spPr bwMode="auto">
          <a:xfrm>
            <a:off x="5771548" y="2797394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2750</a:t>
            </a:r>
          </a:p>
        </p:txBody>
      </p:sp>
      <p:sp>
        <p:nvSpPr>
          <p:cNvPr id="3390" name="Text Box 318"/>
          <p:cNvSpPr txBox="1">
            <a:spLocks noChangeArrowheads="1"/>
          </p:cNvSpPr>
          <p:nvPr/>
        </p:nvSpPr>
        <p:spPr bwMode="auto">
          <a:xfrm>
            <a:off x="6746793" y="2756831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i="1" dirty="0" err="1">
                <a:solidFill>
                  <a:srgbClr val="800000"/>
                </a:solidFill>
              </a:rPr>
              <a:t>hai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nghìn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bảy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trăm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năm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mươi</a:t>
            </a:r>
            <a:endParaRPr lang="en-US" altLang="en-US" sz="2400" b="1" i="1" dirty="0">
              <a:solidFill>
                <a:srgbClr val="800000"/>
              </a:solidFill>
            </a:endParaRPr>
          </a:p>
        </p:txBody>
      </p:sp>
      <p:sp>
        <p:nvSpPr>
          <p:cNvPr id="3400" name="Text Box 328"/>
          <p:cNvSpPr txBox="1">
            <a:spLocks noChangeArrowheads="1"/>
          </p:cNvSpPr>
          <p:nvPr/>
        </p:nvSpPr>
        <p:spPr bwMode="auto">
          <a:xfrm>
            <a:off x="5771548" y="3422921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2020</a:t>
            </a:r>
          </a:p>
        </p:txBody>
      </p:sp>
      <p:sp>
        <p:nvSpPr>
          <p:cNvPr id="3401" name="Text Box 329"/>
          <p:cNvSpPr txBox="1">
            <a:spLocks noChangeArrowheads="1"/>
          </p:cNvSpPr>
          <p:nvPr/>
        </p:nvSpPr>
        <p:spPr bwMode="auto">
          <a:xfrm>
            <a:off x="6711950" y="3399111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i="1" dirty="0" err="1">
                <a:solidFill>
                  <a:srgbClr val="800000"/>
                </a:solidFill>
              </a:rPr>
              <a:t>hai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nghìn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không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trăm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hai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mươi</a:t>
            </a:r>
            <a:endParaRPr lang="en-US" altLang="en-US" sz="2400" b="1" i="1" dirty="0">
              <a:solidFill>
                <a:srgbClr val="800000"/>
              </a:solidFill>
            </a:endParaRPr>
          </a:p>
        </p:txBody>
      </p:sp>
      <p:sp>
        <p:nvSpPr>
          <p:cNvPr id="3402" name="Text Box 330"/>
          <p:cNvSpPr txBox="1">
            <a:spLocks noChangeArrowheads="1"/>
          </p:cNvSpPr>
          <p:nvPr/>
        </p:nvSpPr>
        <p:spPr bwMode="auto">
          <a:xfrm>
            <a:off x="5771548" y="4010028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2402</a:t>
            </a:r>
          </a:p>
        </p:txBody>
      </p:sp>
      <p:sp>
        <p:nvSpPr>
          <p:cNvPr id="3403" name="Text Box 331"/>
          <p:cNvSpPr txBox="1">
            <a:spLocks noChangeArrowheads="1"/>
          </p:cNvSpPr>
          <p:nvPr/>
        </p:nvSpPr>
        <p:spPr bwMode="auto">
          <a:xfrm>
            <a:off x="6702124" y="4022997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i="1" dirty="0" err="1">
                <a:solidFill>
                  <a:srgbClr val="800000"/>
                </a:solidFill>
              </a:rPr>
              <a:t>hai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nghìn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bốn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trăm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linh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hai</a:t>
            </a:r>
            <a:endParaRPr lang="en-US" altLang="en-US" sz="2400" b="1" i="1" dirty="0">
              <a:solidFill>
                <a:srgbClr val="800000"/>
              </a:solidFill>
            </a:endParaRPr>
          </a:p>
        </p:txBody>
      </p:sp>
      <p:sp>
        <p:nvSpPr>
          <p:cNvPr id="3404" name="Text Box 332"/>
          <p:cNvSpPr txBox="1">
            <a:spLocks noChangeArrowheads="1"/>
          </p:cNvSpPr>
          <p:nvPr/>
        </p:nvSpPr>
        <p:spPr bwMode="auto">
          <a:xfrm>
            <a:off x="5743329" y="4657073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2005</a:t>
            </a:r>
          </a:p>
        </p:txBody>
      </p:sp>
      <p:sp>
        <p:nvSpPr>
          <p:cNvPr id="3405" name="Text Box 333"/>
          <p:cNvSpPr txBox="1">
            <a:spLocks noChangeArrowheads="1"/>
          </p:cNvSpPr>
          <p:nvPr/>
        </p:nvSpPr>
        <p:spPr bwMode="auto">
          <a:xfrm>
            <a:off x="6702124" y="4633914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i="1" dirty="0" err="1">
                <a:solidFill>
                  <a:srgbClr val="800000"/>
                </a:solidFill>
              </a:rPr>
              <a:t>hai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nghìn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không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trăm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linh</a:t>
            </a:r>
            <a:r>
              <a:rPr lang="en-US" altLang="en-US" sz="2400" b="1" i="1" dirty="0">
                <a:solidFill>
                  <a:srgbClr val="8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</a:rPr>
              <a:t>năm</a:t>
            </a:r>
            <a:endParaRPr lang="en-US" altLang="en-US" sz="24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2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" grpId="0"/>
      <p:bldP spid="3387" grpId="0"/>
      <p:bldP spid="3389" grpId="0"/>
      <p:bldP spid="3390" grpId="0"/>
      <p:bldP spid="3400" grpId="0"/>
      <p:bldP spid="3401" grpId="0"/>
      <p:bldP spid="3402" grpId="0"/>
      <p:bldP spid="3403" grpId="0"/>
      <p:bldP spid="3404" grpId="0"/>
      <p:bldP spid="34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Text Box 8"/>
          <p:cNvSpPr txBox="1">
            <a:spLocks noChangeArrowheads="1"/>
          </p:cNvSpPr>
          <p:nvPr/>
        </p:nvSpPr>
        <p:spPr bwMode="auto">
          <a:xfrm>
            <a:off x="624086" y="533400"/>
            <a:ext cx="11340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i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i="1" dirty="0" smtClean="0">
                <a:solidFill>
                  <a:srgbClr val="FF0000"/>
                </a:solidFill>
              </a:rPr>
              <a:t> 1 </a:t>
            </a:r>
            <a:r>
              <a:rPr lang="en-US" altLang="en-US" b="1" i="1" dirty="0" smtClean="0">
                <a:solidFill>
                  <a:srgbClr val="000000"/>
                </a:solidFill>
              </a:rPr>
              <a:t>: </a:t>
            </a:r>
            <a:r>
              <a:rPr lang="en-US" altLang="en-US" b="1" i="1" dirty="0" err="1" smtClean="0">
                <a:solidFill>
                  <a:srgbClr val="000000"/>
                </a:solidFill>
              </a:rPr>
              <a:t>Đọc</a:t>
            </a:r>
            <a:r>
              <a:rPr lang="en-US" altLang="en-US" b="1" i="1" dirty="0" smtClean="0">
                <a:solidFill>
                  <a:srgbClr val="000000"/>
                </a:solidFill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</a:rPr>
              <a:t>các</a:t>
            </a:r>
            <a:r>
              <a:rPr lang="en-US" altLang="en-US" b="1" i="1" dirty="0">
                <a:solidFill>
                  <a:srgbClr val="000000"/>
                </a:solidFill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</a:rPr>
              <a:t>số</a:t>
            </a:r>
            <a:r>
              <a:rPr lang="en-US" altLang="en-US" b="1" i="1" dirty="0">
                <a:solidFill>
                  <a:srgbClr val="000000"/>
                </a:solidFill>
              </a:rPr>
              <a:t>: </a:t>
            </a:r>
            <a:r>
              <a:rPr lang="en-US" altLang="en-US" b="1" i="1" dirty="0">
                <a:solidFill>
                  <a:srgbClr val="FF0000"/>
                </a:solidFill>
              </a:rPr>
              <a:t>7800</a:t>
            </a:r>
            <a:r>
              <a:rPr lang="en-US" altLang="en-US" b="1" i="1" dirty="0">
                <a:solidFill>
                  <a:srgbClr val="000000"/>
                </a:solidFill>
              </a:rPr>
              <a:t>; 3690; </a:t>
            </a:r>
            <a:r>
              <a:rPr lang="en-US" altLang="en-US" b="1" i="1" dirty="0" smtClean="0">
                <a:solidFill>
                  <a:srgbClr val="000000"/>
                </a:solidFill>
              </a:rPr>
              <a:t>6504;5005 (</a:t>
            </a:r>
            <a:r>
              <a:rPr lang="en-US" altLang="en-US" b="1" i="1" dirty="0" err="1">
                <a:solidFill>
                  <a:srgbClr val="000000"/>
                </a:solidFill>
              </a:rPr>
              <a:t>theo</a:t>
            </a:r>
            <a:r>
              <a:rPr lang="en-US" altLang="en-US" b="1" i="1" dirty="0">
                <a:solidFill>
                  <a:srgbClr val="000000"/>
                </a:solidFill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</a:rPr>
              <a:t>mẫu</a:t>
            </a:r>
            <a:r>
              <a:rPr lang="en-US" altLang="en-US" b="1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322638" y="1894778"/>
            <a:ext cx="5943600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i="1" dirty="0">
                <a:solidFill>
                  <a:srgbClr val="FF0000"/>
                </a:solidFill>
              </a:rPr>
              <a:t>7800</a:t>
            </a:r>
            <a:r>
              <a:rPr lang="en-US" altLang="en-US" sz="3600" b="1" i="1" dirty="0">
                <a:solidFill>
                  <a:srgbClr val="000000"/>
                </a:solidFill>
              </a:rPr>
              <a:t> :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Bảy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nghìn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tám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trăm</a:t>
            </a:r>
            <a:endParaRPr lang="en-US" altLang="en-US" sz="3600" b="1" i="1" dirty="0">
              <a:solidFill>
                <a:srgbClr val="000000"/>
              </a:solidFill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508919" y="2002798"/>
            <a:ext cx="1828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 i="1" dirty="0" err="1">
                <a:solidFill>
                  <a:srgbClr val="006600"/>
                </a:solidFill>
              </a:rPr>
              <a:t>Mẫu</a:t>
            </a:r>
            <a:r>
              <a:rPr lang="en-US" altLang="en-US" sz="4000" b="1" i="1" dirty="0">
                <a:solidFill>
                  <a:srgbClr val="0066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7026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784</Words>
  <Application>Microsoft Office PowerPoint</Application>
  <PresentationFormat>Custom</PresentationFormat>
  <Paragraphs>202</Paragraphs>
  <Slides>22</Slides>
  <Notes>3</Notes>
  <HiddenSlides>0</HiddenSlides>
  <MMClips>13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Office Theme</vt:lpstr>
      <vt:lpstr>Default Design</vt:lpstr>
      <vt:lpstr>1_Default Design</vt:lpstr>
      <vt:lpstr>2_Default Design</vt:lpstr>
      <vt:lpstr>1_Office Theme</vt:lpstr>
      <vt:lpstr>2_Office Theme</vt:lpstr>
      <vt:lpstr>5_Office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</dc:title>
  <dc:creator>PC</dc:creator>
  <cp:lastModifiedBy>BKV</cp:lastModifiedBy>
  <cp:revision>114</cp:revision>
  <dcterms:created xsi:type="dcterms:W3CDTF">2021-08-11T02:27:04Z</dcterms:created>
  <dcterms:modified xsi:type="dcterms:W3CDTF">2022-01-18T03:26:15Z</dcterms:modified>
</cp:coreProperties>
</file>