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730" r:id="rId2"/>
    <p:sldId id="731" r:id="rId3"/>
    <p:sldId id="338" r:id="rId4"/>
    <p:sldId id="729" r:id="rId5"/>
    <p:sldId id="256" r:id="rId6"/>
    <p:sldId id="258" r:id="rId7"/>
    <p:sldId id="275" r:id="rId8"/>
    <p:sldId id="276" r:id="rId9"/>
    <p:sldId id="259" r:id="rId10"/>
    <p:sldId id="285" r:id="rId11"/>
    <p:sldId id="262" r:id="rId12"/>
    <p:sldId id="260" r:id="rId13"/>
    <p:sldId id="261" r:id="rId14"/>
    <p:sldId id="286" r:id="rId15"/>
    <p:sldId id="283" r:id="rId16"/>
    <p:sldId id="284" r:id="rId17"/>
    <p:sldId id="257" r:id="rId18"/>
    <p:sldId id="267" r:id="rId19"/>
    <p:sldId id="268" r:id="rId20"/>
    <p:sldId id="269" r:id="rId21"/>
    <p:sldId id="270" r:id="rId22"/>
    <p:sldId id="732" r:id="rId23"/>
    <p:sldId id="72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6D6"/>
    <a:srgbClr val="0000CC"/>
    <a:srgbClr val="009900"/>
    <a:srgbClr val="00CC00"/>
    <a:srgbClr val="66FF33"/>
    <a:srgbClr val="00FF00"/>
    <a:srgbClr val="FF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84B82-E791-4429-B012-40D842FF4643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16DE-A166-4AD5-A482-09996234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9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77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16DE-A166-4AD5-A482-09996234CE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7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16DE-A166-4AD5-A482-09996234CE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7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BCFB07-EE59-4911-BF84-3CEE2EC94E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7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30E93D-8DB9-4A98-9871-C4022462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036555-FF12-40DB-AADA-FF269655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087B205-F0A9-4BB5-B242-2BCD4D5D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6A84F4-5F24-4FB3-A104-9C6502DE7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8493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lh3.googleusercontent.com/proxy/r1gDXkYhFn3WxPsKHtWJDBRhDa_QqXP0ByovbxsmQG6IiPLhqfMi0QCJpGNRdSMiWifhQgfSOgIm3Oz7_A_zzzM5lfKKm6orlu0OC_FolGoYQhRG11SuQ3kvkxqkKt4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" Target="slide18.xml"/><Relationship Id="rId7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0.xml"/><Relationship Id="rId10" Type="http://schemas.openxmlformats.org/officeDocument/2006/relationships/image" Target="../media/image33.jpeg"/><Relationship Id="rId4" Type="http://schemas.openxmlformats.org/officeDocument/2006/relationships/slide" Target="slide21.xml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jpeg"/><Relationship Id="rId5" Type="http://schemas.openxmlformats.org/officeDocument/2006/relationships/image" Target="../media/image34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png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png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97" y="1667279"/>
            <a:ext cx="4382818" cy="323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552466" y="1753217"/>
            <a:ext cx="4597662" cy="310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18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18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18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18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sz="18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5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1805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5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sz="1805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5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sz="1805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5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sz="1805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5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1805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180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sz="180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1805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18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19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80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80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</a:t>
            </a:r>
            <a:r>
              <a:rPr lang="en-US" sz="180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180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180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 10000. LUYỆN TẬP</a:t>
            </a:r>
            <a:endParaRPr lang="en-US" sz="180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03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50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</a:t>
            </a:r>
            <a:r>
              <a:rPr lang="en-US" sz="1504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sz="150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504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US" sz="150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1504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sz="1504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504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1504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504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Thúy</a:t>
            </a:r>
            <a:r>
              <a:rPr lang="en-US" sz="1504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8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04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57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8824564"/>
      </p:ext>
    </p:extLst>
  </p:cSld>
  <p:clrMapOvr>
    <a:masterClrMapping/>
  </p:clrMapOvr>
  <p:transition spd="slow" advTm="135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 descr="Parchment">
            <a:extLst>
              <a:ext uri="{FF2B5EF4-FFF2-40B4-BE49-F238E27FC236}">
                <a16:creationId xmlns:a16="http://schemas.microsoft.com/office/drawing/2014/main" xmlns="" id="{2136A01A-1A37-4C61-ACA4-83FE2BFE0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04" y="3124200"/>
            <a:ext cx="8153400" cy="838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2800">
                <a:solidFill>
                  <a:srgbClr val="FF0000"/>
                </a:solidFill>
              </a:rPr>
              <a:t>         </a:t>
            </a:r>
            <a:r>
              <a:rPr lang="en-US" altLang="vi-VN" sz="2800">
                <a:solidFill>
                  <a:srgbClr val="0066FF"/>
                </a:solidFill>
              </a:rPr>
              <a:t>9300 ; 9400 ; 9500 ; 9600 ; 9700 ; 9800 ; 9900.</a:t>
            </a:r>
          </a:p>
        </p:txBody>
      </p:sp>
      <p:grpSp>
        <p:nvGrpSpPr>
          <p:cNvPr id="5132" name="Group 12">
            <a:extLst>
              <a:ext uri="{FF2B5EF4-FFF2-40B4-BE49-F238E27FC236}">
                <a16:creationId xmlns:a16="http://schemas.microsoft.com/office/drawing/2014/main" xmlns="" id="{E3CE44B9-810D-4517-AAFC-F506339844F2}"/>
              </a:ext>
            </a:extLst>
          </p:cNvPr>
          <p:cNvGrpSpPr>
            <a:grpSpLocks/>
          </p:cNvGrpSpPr>
          <p:nvPr/>
        </p:nvGrpSpPr>
        <p:grpSpPr bwMode="auto">
          <a:xfrm>
            <a:off x="536204" y="1066800"/>
            <a:ext cx="8077200" cy="685800"/>
            <a:chOff x="384" y="2304"/>
            <a:chExt cx="5088" cy="432"/>
          </a:xfrm>
        </p:grpSpPr>
        <p:sp>
          <p:nvSpPr>
            <p:cNvPr id="10249" name="Oval 9">
              <a:extLst>
                <a:ext uri="{FF2B5EF4-FFF2-40B4-BE49-F238E27FC236}">
                  <a16:creationId xmlns:a16="http://schemas.microsoft.com/office/drawing/2014/main" xmlns="" id="{B0730993-ADB3-4C6F-8B00-CA310DCF7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04"/>
              <a:ext cx="672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800" dirty="0" err="1" smtClean="0">
                  <a:solidFill>
                    <a:srgbClr val="FF0000"/>
                  </a:solidFill>
                </a:rPr>
                <a:t>Bài</a:t>
              </a:r>
              <a:r>
                <a:rPr lang="en-US" altLang="vi-VN" sz="2800" dirty="0" smtClean="0">
                  <a:solidFill>
                    <a:srgbClr val="FF0000"/>
                  </a:solidFill>
                </a:rPr>
                <a:t> 2</a:t>
              </a:r>
              <a:endParaRPr lang="en-US" altLang="vi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250" name="Text Box 10">
              <a:extLst>
                <a:ext uri="{FF2B5EF4-FFF2-40B4-BE49-F238E27FC236}">
                  <a16:creationId xmlns:a16="http://schemas.microsoft.com/office/drawing/2014/main" xmlns="" id="{CCDE93A0-9544-4B59-B09D-63D2C8EE1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352"/>
              <a:ext cx="43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 err="1">
                  <a:solidFill>
                    <a:schemeClr val="tx2"/>
                  </a:solidFill>
                </a:rPr>
                <a:t>Viết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các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số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tròn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trăm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từ</a:t>
              </a:r>
              <a:r>
                <a:rPr lang="en-US" altLang="vi-VN" sz="2800" dirty="0">
                  <a:solidFill>
                    <a:schemeClr val="tx2"/>
                  </a:solidFill>
                </a:rPr>
                <a:t> 9300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đến</a:t>
              </a:r>
              <a:r>
                <a:rPr lang="en-US" altLang="vi-VN" sz="2800" dirty="0">
                  <a:solidFill>
                    <a:schemeClr val="tx2"/>
                  </a:solidFill>
                </a:rPr>
                <a:t> 9900.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29411"/>
          </a:xfrm>
        </p:spPr>
        <p:txBody>
          <a:bodyPr/>
          <a:lstStyle/>
          <a:p>
            <a:pPr marL="0" lvl="0" indent="0" eaLnBrk="0" fontAlgn="base" hangingPunct="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9940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9990.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pic>
        <p:nvPicPr>
          <p:cNvPr id="5123" name="Picture 3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23544" r="3192" b="31844"/>
          <a:stretch>
            <a:fillRect/>
          </a:stretch>
        </p:blipFill>
        <p:spPr bwMode="auto">
          <a:xfrm>
            <a:off x="-36512" y="2636912"/>
            <a:ext cx="557155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3" t="23544" r="3192" b="31844"/>
          <a:stretch>
            <a:fillRect/>
          </a:stretch>
        </p:blipFill>
        <p:spPr bwMode="auto">
          <a:xfrm>
            <a:off x="5436096" y="2564876"/>
            <a:ext cx="3707904" cy="237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9143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9940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9832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9950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5976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9960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8892" y="3783514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9970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76256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54847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9990</a:t>
            </a:r>
          </a:p>
        </p:txBody>
      </p:sp>
      <p:pic>
        <p:nvPicPr>
          <p:cNvPr id="5126" name="Picture 6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62599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rt to life: Ảnh Động Hoa Lá Rơi (Gif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229200"/>
            <a:ext cx="1224136" cy="15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42" y="764704"/>
            <a:ext cx="8570758" cy="535974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9995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10 000.</a:t>
            </a:r>
          </a:p>
          <a:p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982727" y="2297405"/>
            <a:ext cx="1864178" cy="14761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7" name="Oval 36"/>
          <p:cNvSpPr/>
          <p:nvPr/>
        </p:nvSpPr>
        <p:spPr>
          <a:xfrm>
            <a:off x="5784321" y="2741529"/>
            <a:ext cx="1512168" cy="147616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</p:txBody>
      </p:sp>
      <p:sp>
        <p:nvSpPr>
          <p:cNvPr id="38" name="Oval 37"/>
          <p:cNvSpPr/>
          <p:nvPr/>
        </p:nvSpPr>
        <p:spPr>
          <a:xfrm>
            <a:off x="4614170" y="2196832"/>
            <a:ext cx="1512168" cy="147616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9998</a:t>
            </a:r>
          </a:p>
        </p:txBody>
      </p:sp>
      <p:sp>
        <p:nvSpPr>
          <p:cNvPr id="39" name="Oval 38"/>
          <p:cNvSpPr/>
          <p:nvPr/>
        </p:nvSpPr>
        <p:spPr>
          <a:xfrm>
            <a:off x="3404545" y="2699760"/>
            <a:ext cx="1512168" cy="1476164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9997</a:t>
            </a:r>
          </a:p>
        </p:txBody>
      </p:sp>
      <p:sp>
        <p:nvSpPr>
          <p:cNvPr id="40" name="Oval 39"/>
          <p:cNvSpPr/>
          <p:nvPr/>
        </p:nvSpPr>
        <p:spPr>
          <a:xfrm>
            <a:off x="2099818" y="2378127"/>
            <a:ext cx="1512168" cy="1476164"/>
          </a:xfrm>
          <a:prstGeom prst="ellipse">
            <a:avLst/>
          </a:prstGeom>
          <a:solidFill>
            <a:srgbClr val="F846D6"/>
          </a:solidFill>
          <a:ln>
            <a:solidFill>
              <a:srgbClr val="F846D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9996</a:t>
            </a:r>
          </a:p>
        </p:txBody>
      </p:sp>
      <p:sp>
        <p:nvSpPr>
          <p:cNvPr id="43" name="Oval 42"/>
          <p:cNvSpPr/>
          <p:nvPr/>
        </p:nvSpPr>
        <p:spPr>
          <a:xfrm>
            <a:off x="985527" y="3031122"/>
            <a:ext cx="1512168" cy="14761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9995</a:t>
            </a:r>
          </a:p>
        </p:txBody>
      </p:sp>
      <p:sp>
        <p:nvSpPr>
          <p:cNvPr id="44" name="Oval 43"/>
          <p:cNvSpPr/>
          <p:nvPr/>
        </p:nvSpPr>
        <p:spPr>
          <a:xfrm>
            <a:off x="147991" y="1925737"/>
            <a:ext cx="1656184" cy="161280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584905" y="3094062"/>
            <a:ext cx="756084" cy="7010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Merge 19"/>
          <p:cNvSpPr/>
          <p:nvPr/>
        </p:nvSpPr>
        <p:spPr>
          <a:xfrm>
            <a:off x="1485541" y="452193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Merge 49"/>
          <p:cNvSpPr/>
          <p:nvPr/>
        </p:nvSpPr>
        <p:spPr>
          <a:xfrm>
            <a:off x="1948433" y="452193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Merge 50"/>
          <p:cNvSpPr/>
          <p:nvPr/>
        </p:nvSpPr>
        <p:spPr>
          <a:xfrm>
            <a:off x="2970038" y="385429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Merge 51"/>
          <p:cNvSpPr/>
          <p:nvPr/>
        </p:nvSpPr>
        <p:spPr>
          <a:xfrm>
            <a:off x="2624004" y="385429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erge 52"/>
          <p:cNvSpPr/>
          <p:nvPr/>
        </p:nvSpPr>
        <p:spPr>
          <a:xfrm>
            <a:off x="4342157" y="419576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erge 53"/>
          <p:cNvSpPr/>
          <p:nvPr/>
        </p:nvSpPr>
        <p:spPr>
          <a:xfrm>
            <a:off x="8015934" y="3831404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Merge 54"/>
          <p:cNvSpPr/>
          <p:nvPr/>
        </p:nvSpPr>
        <p:spPr>
          <a:xfrm>
            <a:off x="8964544" y="3818223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Merge 55"/>
          <p:cNvSpPr/>
          <p:nvPr/>
        </p:nvSpPr>
        <p:spPr>
          <a:xfrm>
            <a:off x="8715384" y="3813537"/>
            <a:ext cx="209764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erge 56"/>
          <p:cNvSpPr/>
          <p:nvPr/>
        </p:nvSpPr>
        <p:spPr>
          <a:xfrm>
            <a:off x="6679245" y="4237588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Merge 57"/>
          <p:cNvSpPr/>
          <p:nvPr/>
        </p:nvSpPr>
        <p:spPr>
          <a:xfrm>
            <a:off x="6300192" y="4249755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Merge 58"/>
          <p:cNvSpPr/>
          <p:nvPr/>
        </p:nvSpPr>
        <p:spPr>
          <a:xfrm>
            <a:off x="7626150" y="381771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Merge 59"/>
          <p:cNvSpPr/>
          <p:nvPr/>
        </p:nvSpPr>
        <p:spPr>
          <a:xfrm>
            <a:off x="5145973" y="3672996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Merge 60"/>
          <p:cNvSpPr/>
          <p:nvPr/>
        </p:nvSpPr>
        <p:spPr>
          <a:xfrm>
            <a:off x="5496211" y="365208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Merge 61"/>
          <p:cNvSpPr/>
          <p:nvPr/>
        </p:nvSpPr>
        <p:spPr>
          <a:xfrm>
            <a:off x="3980304" y="419576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95536" y="2492896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115616" y="2492896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c 62"/>
          <p:cNvSpPr/>
          <p:nvPr/>
        </p:nvSpPr>
        <p:spPr>
          <a:xfrm rot="8051871">
            <a:off x="464233" y="2245119"/>
            <a:ext cx="991023" cy="8849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04800" y="1676400"/>
            <a:ext cx="323397" cy="499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219200" y="1676400"/>
            <a:ext cx="323397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1" name="Group 23">
            <a:extLst>
              <a:ext uri="{FF2B5EF4-FFF2-40B4-BE49-F238E27FC236}">
                <a16:creationId xmlns:a16="http://schemas.microsoft.com/office/drawing/2014/main" xmlns="" id="{8EB7B90E-9FED-45E3-9DFF-B7FA74BBAF0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847725"/>
            <a:ext cx="8077200" cy="1236663"/>
            <a:chOff x="384" y="2304"/>
            <a:chExt cx="5088" cy="779"/>
          </a:xfrm>
        </p:grpSpPr>
        <p:sp>
          <p:nvSpPr>
            <p:cNvPr id="12335" name="Oval 24">
              <a:extLst>
                <a:ext uri="{FF2B5EF4-FFF2-40B4-BE49-F238E27FC236}">
                  <a16:creationId xmlns:a16="http://schemas.microsoft.com/office/drawing/2014/main" xmlns="" id="{B2F31F7A-9852-4095-BC18-5C226E57A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04"/>
              <a:ext cx="672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800" dirty="0" err="1" smtClean="0">
                  <a:solidFill>
                    <a:srgbClr val="FF0000"/>
                  </a:solidFill>
                </a:rPr>
                <a:t>Bài</a:t>
              </a:r>
              <a:r>
                <a:rPr lang="en-US" altLang="vi-VN" sz="2800" dirty="0" smtClean="0">
                  <a:solidFill>
                    <a:srgbClr val="FF0000"/>
                  </a:solidFill>
                </a:rPr>
                <a:t> 5</a:t>
              </a:r>
              <a:endParaRPr lang="en-US" altLang="vi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2336" name="Text Box 25">
              <a:extLst>
                <a:ext uri="{FF2B5EF4-FFF2-40B4-BE49-F238E27FC236}">
                  <a16:creationId xmlns:a16="http://schemas.microsoft.com/office/drawing/2014/main" xmlns="" id="{EB718ABC-FFC2-40F7-8598-E1D40B443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352"/>
              <a:ext cx="4368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 err="1">
                  <a:solidFill>
                    <a:srgbClr val="0066FF"/>
                  </a:solidFill>
                </a:rPr>
                <a:t>Viết</a:t>
              </a:r>
              <a:r>
                <a:rPr lang="en-US" altLang="vi-VN" sz="2800" dirty="0">
                  <a:solidFill>
                    <a:srgbClr val="0066FF"/>
                  </a:solidFill>
                </a:rPr>
                <a:t> 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liền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trước</a:t>
              </a:r>
              <a:r>
                <a:rPr lang="en-US" altLang="vi-VN" sz="2800" dirty="0">
                  <a:solidFill>
                    <a:srgbClr val="0066FF"/>
                  </a:solidFill>
                </a:rPr>
                <a:t>,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liền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sau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của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mỗi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: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0066FF"/>
                  </a:solidFill>
                </a:rPr>
                <a:t> 2665 ; 2002 ; 1999 ; 9999 ; 6890.</a:t>
              </a:r>
            </a:p>
          </p:txBody>
        </p:sp>
      </p:grpSp>
      <p:graphicFrame>
        <p:nvGraphicFramePr>
          <p:cNvPr id="7395" name="Group 227">
            <a:extLst>
              <a:ext uri="{FF2B5EF4-FFF2-40B4-BE49-F238E27FC236}">
                <a16:creationId xmlns:a16="http://schemas.microsoft.com/office/drawing/2014/main" xmlns="" id="{FB93D92F-2A96-4F4F-9DEB-2CC121B99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371264"/>
              </p:ext>
            </p:extLst>
          </p:nvPr>
        </p:nvGraphicFramePr>
        <p:xfrm>
          <a:off x="727075" y="2692399"/>
          <a:ext cx="7162800" cy="3206751"/>
        </p:xfrm>
        <a:graphic>
          <a:graphicData uri="http://schemas.openxmlformats.org/drawingml/2006/table">
            <a:tbl>
              <a:tblPr/>
              <a:tblGrid>
                <a:gridCol w="248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liền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trước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đã cho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liền sau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7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2665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7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9999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3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6890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396" name="Text Box 228">
            <a:extLst>
              <a:ext uri="{FF2B5EF4-FFF2-40B4-BE49-F238E27FC236}">
                <a16:creationId xmlns:a16="http://schemas.microsoft.com/office/drawing/2014/main" xmlns="" id="{89DB6934-5464-4384-9CA1-AE605C2F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759" y="3243262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2664</a:t>
            </a:r>
          </a:p>
        </p:txBody>
      </p:sp>
      <p:sp>
        <p:nvSpPr>
          <p:cNvPr id="12324" name="Text Box 229">
            <a:extLst>
              <a:ext uri="{FF2B5EF4-FFF2-40B4-BE49-F238E27FC236}">
                <a16:creationId xmlns:a16="http://schemas.microsoft.com/office/drawing/2014/main" xmlns="" id="{DFE9CA25-0BEA-4504-8DD8-DFAAC281C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0386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800">
              <a:solidFill>
                <a:srgbClr val="0066FF"/>
              </a:solidFill>
            </a:endParaRPr>
          </a:p>
        </p:txBody>
      </p:sp>
      <p:sp>
        <p:nvSpPr>
          <p:cNvPr id="7398" name="Text Box 230">
            <a:extLst>
              <a:ext uri="{FF2B5EF4-FFF2-40B4-BE49-F238E27FC236}">
                <a16:creationId xmlns:a16="http://schemas.microsoft.com/office/drawing/2014/main" xmlns="" id="{8611C8FF-233E-4255-888D-72F3908C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929" y="3749965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2003</a:t>
            </a:r>
          </a:p>
        </p:txBody>
      </p:sp>
      <p:sp>
        <p:nvSpPr>
          <p:cNvPr id="7399" name="Text Box 231">
            <a:extLst>
              <a:ext uri="{FF2B5EF4-FFF2-40B4-BE49-F238E27FC236}">
                <a16:creationId xmlns:a16="http://schemas.microsoft.com/office/drawing/2014/main" xmlns="" id="{40ECC0E8-7AAF-4849-8032-E428D6DD0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3234895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2666</a:t>
            </a:r>
          </a:p>
        </p:txBody>
      </p:sp>
      <p:sp>
        <p:nvSpPr>
          <p:cNvPr id="7400" name="Text Box 232">
            <a:extLst>
              <a:ext uri="{FF2B5EF4-FFF2-40B4-BE49-F238E27FC236}">
                <a16:creationId xmlns:a16="http://schemas.microsoft.com/office/drawing/2014/main" xmlns="" id="{2DAB8A39-90E1-4CCB-A0B2-FE4AAF00C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70" y="3782726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2001</a:t>
            </a:r>
          </a:p>
        </p:txBody>
      </p:sp>
      <p:sp>
        <p:nvSpPr>
          <p:cNvPr id="7401" name="Text Box 233">
            <a:extLst>
              <a:ext uri="{FF2B5EF4-FFF2-40B4-BE49-F238E27FC236}">
                <a16:creationId xmlns:a16="http://schemas.microsoft.com/office/drawing/2014/main" xmlns="" id="{1E825BFA-6B28-41AE-B40D-632130228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70" y="4299243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1998</a:t>
            </a:r>
          </a:p>
        </p:txBody>
      </p:sp>
      <p:sp>
        <p:nvSpPr>
          <p:cNvPr id="7402" name="Text Box 234">
            <a:extLst>
              <a:ext uri="{FF2B5EF4-FFF2-40B4-BE49-F238E27FC236}">
                <a16:creationId xmlns:a16="http://schemas.microsoft.com/office/drawing/2014/main" xmlns="" id="{7C0F4A46-AA34-4A6B-A4FE-67F8461DE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5918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bg1"/>
                </a:solidFill>
              </a:rPr>
              <a:t>6891</a:t>
            </a:r>
          </a:p>
        </p:txBody>
      </p:sp>
      <p:sp>
        <p:nvSpPr>
          <p:cNvPr id="7403" name="Text Box 235">
            <a:extLst>
              <a:ext uri="{FF2B5EF4-FFF2-40B4-BE49-F238E27FC236}">
                <a16:creationId xmlns:a16="http://schemas.microsoft.com/office/drawing/2014/main" xmlns="" id="{875112CE-91B9-4012-A512-E1579134D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883" y="4323194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2000</a:t>
            </a:r>
          </a:p>
        </p:txBody>
      </p:sp>
      <p:sp>
        <p:nvSpPr>
          <p:cNvPr id="7404" name="Text Box 236">
            <a:extLst>
              <a:ext uri="{FF2B5EF4-FFF2-40B4-BE49-F238E27FC236}">
                <a16:creationId xmlns:a16="http://schemas.microsoft.com/office/drawing/2014/main" xmlns="" id="{6D7349B6-03D0-4126-B15B-D994D251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70" y="4899607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9998</a:t>
            </a:r>
          </a:p>
        </p:txBody>
      </p:sp>
      <p:sp>
        <p:nvSpPr>
          <p:cNvPr id="7405" name="Text Box 237">
            <a:extLst>
              <a:ext uri="{FF2B5EF4-FFF2-40B4-BE49-F238E27FC236}">
                <a16:creationId xmlns:a16="http://schemas.microsoft.com/office/drawing/2014/main" xmlns="" id="{9453B152-5A97-4F27-9F98-12D1CB636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483" y="4851616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10 000</a:t>
            </a:r>
          </a:p>
        </p:txBody>
      </p:sp>
      <p:sp>
        <p:nvSpPr>
          <p:cNvPr id="7406" name="Text Box 238">
            <a:extLst>
              <a:ext uri="{FF2B5EF4-FFF2-40B4-BE49-F238E27FC236}">
                <a16:creationId xmlns:a16="http://schemas.microsoft.com/office/drawing/2014/main" xmlns="" id="{869E72F9-ACE4-4393-9B34-59555121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70" y="5427806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6889</a:t>
            </a:r>
          </a:p>
        </p:txBody>
      </p:sp>
      <p:sp>
        <p:nvSpPr>
          <p:cNvPr id="20" name="Text Box 237">
            <a:extLst>
              <a:ext uri="{FF2B5EF4-FFF2-40B4-BE49-F238E27FC236}">
                <a16:creationId xmlns:a16="http://schemas.microsoft.com/office/drawing/2014/main" xmlns="" id="{6164E3E6-2B91-457E-89C2-ABA4641F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483" y="5375383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6891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6" grpId="0"/>
      <p:bldP spid="7398" grpId="0"/>
      <p:bldP spid="7399" grpId="0"/>
      <p:bldP spid="7400" grpId="0"/>
      <p:bldP spid="7401" grpId="0"/>
      <p:bldP spid="7402" grpId="0"/>
      <p:bldP spid="7403" grpId="0"/>
      <p:bldP spid="7404" grpId="0"/>
      <p:bldP spid="7405" grpId="0"/>
      <p:bldP spid="740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2">
            <a:extLst>
              <a:ext uri="{FF2B5EF4-FFF2-40B4-BE49-F238E27FC236}">
                <a16:creationId xmlns:a16="http://schemas.microsoft.com/office/drawing/2014/main" xmlns="" id="{276C09DE-CD24-428C-9696-8BC9BCA39796}"/>
              </a:ext>
            </a:extLst>
          </p:cNvPr>
          <p:cNvSpPr/>
          <p:nvPr/>
        </p:nvSpPr>
        <p:spPr>
          <a:xfrm>
            <a:off x="228600" y="2057400"/>
            <a:ext cx="8686800" cy="2057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2299A1-373E-4FEA-BA31-758CFB1C99AE}"/>
              </a:ext>
            </a:extLst>
          </p:cNvPr>
          <p:cNvSpPr txBox="1"/>
          <p:nvPr/>
        </p:nvSpPr>
        <p:spPr>
          <a:xfrm>
            <a:off x="346364" y="2743200"/>
            <a:ext cx="876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>
            <a:grpSpLocks/>
          </p:cNvGrpSpPr>
          <p:nvPr/>
        </p:nvGrpSpPr>
        <p:grpSpPr bwMode="auto">
          <a:xfrm>
            <a:off x="16473" y="4147521"/>
            <a:ext cx="9144000" cy="313268"/>
            <a:chOff x="2160" y="12317"/>
            <a:chExt cx="9163" cy="259"/>
          </a:xfrm>
        </p:grpSpPr>
        <p:sp>
          <p:nvSpPr>
            <p:cNvPr id="33805" name="AutoShape 13"/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AutoShape 11"/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5" name="AutoShape 3"/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4" name="AutoShape 2"/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116" y="431868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9990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9991    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.....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….        ….      9995  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….     …..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10 000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40"/>
          <p:cNvGrpSpPr>
            <a:grpSpLocks/>
          </p:cNvGrpSpPr>
          <p:nvPr/>
        </p:nvGrpSpPr>
        <p:grpSpPr bwMode="auto">
          <a:xfrm>
            <a:off x="163711" y="1363992"/>
            <a:ext cx="9513487" cy="508423"/>
            <a:chOff x="336" y="1386"/>
            <a:chExt cx="5187" cy="401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36" y="1392"/>
              <a:ext cx="617" cy="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Bài6</a:t>
              </a:r>
              <a:endPara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953" y="1386"/>
              <a:ext cx="457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473" y="4147521"/>
            <a:ext cx="9144000" cy="313268"/>
            <a:chOff x="2160" y="12317"/>
            <a:chExt cx="9163" cy="259"/>
          </a:xfrm>
        </p:grpSpPr>
        <p:sp>
          <p:nvSpPr>
            <p:cNvPr id="33805" name="AutoShape 13"/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AutoShape 11"/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5" name="AutoShape 3"/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4" name="AutoShape 2"/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-36974" y="4147521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9990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9991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10 000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05463" y="2336845"/>
            <a:ext cx="9447459" cy="552799"/>
            <a:chOff x="461" y="1372"/>
            <a:chExt cx="5151" cy="436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461" y="1447"/>
              <a:ext cx="581" cy="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6</a:t>
              </a:r>
              <a:endPara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1042" y="1372"/>
              <a:ext cx="457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60368" y="4653804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26043" y="4671858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7801" y="465380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9994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0334" y="467031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36925" y="465380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36413" y="4642848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9997</a:t>
            </a:r>
          </a:p>
        </p:txBody>
      </p:sp>
      <p:sp>
        <p:nvSpPr>
          <p:cNvPr id="28" name="Text Box 237">
            <a:extLst>
              <a:ext uri="{FF2B5EF4-FFF2-40B4-BE49-F238E27FC236}">
                <a16:creationId xmlns:a16="http://schemas.microsoft.com/office/drawing/2014/main" xmlns="" id="{3246E231-4C57-42FE-9D0D-38DC62326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625" y="4646383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</a:rPr>
              <a:t>9999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him của 🌈Quynh Quinn💋🍑 trên ppt | Hình nền,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2851802"/>
            <a:ext cx="6336704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841663" y="0"/>
            <a:ext cx="47243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số bí mật</a:t>
            </a:r>
            <a:endParaRPr lang="en-US" sz="7200" b="1" cap="none" spc="0" dirty="0">
              <a:ln w="900" cmpd="sng">
                <a:noFill/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6512" y="1196752"/>
            <a:ext cx="3312368" cy="280473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1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5856" y="4005064"/>
            <a:ext cx="3240360" cy="295232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4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6512" y="4005064"/>
            <a:ext cx="3312368" cy="295232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5856" y="1200328"/>
            <a:ext cx="3240360" cy="2804735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2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 descr="Hình ảnh Màu đỏ Hộp Quà Tặng Ruy Băng Vàng Nơ, Màu đỏ, Hộp Quà, Ruy Băng  Vàng. miễn phí tải tập tin PNG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ình ảnh Màu đỏ Hộp Quà Tặng Ruy Băng Vàng Nơ, Màu đỏ, Hộp Quà, Ruy Băng  Vàng. miễn phí tải tập tin PNG PSDComment và Vecto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2200" y="533400"/>
            <a:ext cx="1714600" cy="1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hộp quà Đẹp dành tặng bạn bè, người yêu, người thân - Chỉnh nha  thẩm mỹ - Phương pháp để có hàm răng đều và đẹp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19" y="2241720"/>
            <a:ext cx="1732294" cy="14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ăng tin miễn phí | Đăng tin rao vặ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29" y="3567398"/>
            <a:ext cx="1647774" cy="16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ế gới bàn phím máy tính laptop nhiều vô đối - Máy tính và Laptop tại Hà  Nội - 272077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19" y="5340348"/>
            <a:ext cx="1577981" cy="13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08" y="-24826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08" y="936521"/>
            <a:ext cx="8367192" cy="438912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số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8934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Tám nghìn chín trăm ba mươi tư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44408" y="6248400"/>
            <a:ext cx="609600" cy="609600"/>
          </a:xfrm>
          <a:prstGeom prst="rect">
            <a:avLst/>
          </a:prstGeom>
        </p:spPr>
      </p:pic>
      <p:pic>
        <p:nvPicPr>
          <p:cNvPr id="6" name="Picture 6" descr="Cách tạo hiệu ứng tiếng vỗ tay trong PowerPoint | Hình ảnh">
            <a:hlinkClick r:id="rId4" action="ppaction://hlinksldjump"/>
            <a:extLst>
              <a:ext uri="{FF2B5EF4-FFF2-40B4-BE49-F238E27FC236}">
                <a16:creationId xmlns:a16="http://schemas.microsoft.com/office/drawing/2014/main" xmlns="" id="{2ADE4392-D394-43A2-B4AE-48B28B842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43627"/>
            <a:ext cx="1771685" cy="14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368" y="-3048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43568" cy="438912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số gồm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+ 400 + 20 </a:t>
            </a:r>
          </a:p>
          <a:p>
            <a:pPr marL="0" indent="0" algn="ctr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3420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56376" y="6093296"/>
            <a:ext cx="609600" cy="609600"/>
          </a:xfrm>
          <a:prstGeom prst="rect">
            <a:avLst/>
          </a:prstGeom>
        </p:spPr>
      </p:pic>
      <p:pic>
        <p:nvPicPr>
          <p:cNvPr id="5" name="Picture 2" descr="Ngón Tay Cái Lên Ngôi Sao-vector Misc-miễn Phí Vector Miễn Phí Tải Về">
            <a:hlinkClick r:id="rId4" action="ppaction://hlinksldjump"/>
            <a:extLst>
              <a:ext uri="{FF2B5EF4-FFF2-40B4-BE49-F238E27FC236}">
                <a16:creationId xmlns:a16="http://schemas.microsoft.com/office/drawing/2014/main" xmlns="" id="{13E14C2A-DCAA-413D-A1A2-A6A3813B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55920"/>
            <a:ext cx="227307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1993872" y="1997902"/>
            <a:ext cx="5156256" cy="2900394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0028">
              <a:defRPr/>
            </a:pPr>
            <a:endParaRPr lang="zh-CN" altLang="en-US" sz="572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3362907" y="2141131"/>
            <a:ext cx="2545901" cy="29419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28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1128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0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031" y="2486075"/>
            <a:ext cx="583660" cy="57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4" y="2461010"/>
            <a:ext cx="490561" cy="58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09" y="2511140"/>
            <a:ext cx="629016" cy="53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44" y="2496817"/>
            <a:ext cx="512045" cy="5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3023931" y="3153284"/>
            <a:ext cx="699437" cy="6111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27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 bị đầy đủ sách vở, đồ dùng</a:t>
            </a:r>
            <a:endParaRPr lang="zh-CN" altLang="en-US" sz="827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3874951" y="3166414"/>
            <a:ext cx="760309" cy="6194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27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Tắt mic</a:t>
            </a:r>
            <a:r>
              <a:rPr lang="vi-VN" altLang="zh-CN" sz="827" b="1">
                <a:solidFill>
                  <a:srgbClr val="000000"/>
                </a:solidFill>
                <a:sym typeface="+mn-ea"/>
              </a:rPr>
              <a:t>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vi-VN" altLang="zh-CN" sz="827" b="1">
                <a:solidFill>
                  <a:srgbClr val="000000"/>
                </a:solidFill>
                <a:sym typeface="+mn-ea"/>
              </a:rPr>
              <a:t>mở camera.</a:t>
            </a:r>
            <a:r>
              <a:rPr lang="en-US" altLang="zh-CN" sz="827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Tập trung lắng nghe</a:t>
            </a:r>
            <a:endParaRPr lang="zh-CN" altLang="en-US" sz="827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4767747" y="3166414"/>
            <a:ext cx="693469" cy="5991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27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 động ghi chép</a:t>
            </a:r>
            <a:endParaRPr lang="zh-CN" altLang="en-US" sz="827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5555509" y="3181931"/>
            <a:ext cx="756728" cy="5896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27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 hành</a:t>
            </a:r>
            <a:r>
              <a:rPr lang="vi-VN" altLang="zh-CN" sz="827" b="1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827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yêu cầu của cô </a:t>
            </a:r>
            <a:endParaRPr lang="zh-CN" altLang="en-US" sz="827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2928445" y="3867044"/>
            <a:ext cx="3414826" cy="6230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zh-CN" sz="977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 eaLnBrk="1" hangingPunct="1">
              <a:defRPr/>
            </a:pPr>
            <a:r>
              <a:rPr lang="en-US" altLang="zh-CN" sz="977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</a:t>
            </a:r>
            <a:r>
              <a:rPr lang="vi-VN" altLang="zh-CN" sz="977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 eaLnBrk="1" hangingPunct="1">
              <a:defRPr/>
            </a:pPr>
            <a:r>
              <a:rPr lang="en-US" altLang="zh-CN" sz="977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-</a:t>
            </a:r>
            <a:r>
              <a:rPr lang="vi-VN" altLang="zh-CN" sz="977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Không được sạc pin khi đang học</a:t>
            </a:r>
            <a:endParaRPr lang="zh-CN" altLang="en-US" sz="977" b="1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109" name="组合 1"/>
          <p:cNvGrpSpPr>
            <a:grpSpLocks/>
          </p:cNvGrpSpPr>
          <p:nvPr/>
        </p:nvGrpSpPr>
        <p:grpSpPr bwMode="auto">
          <a:xfrm>
            <a:off x="1999840" y="4412508"/>
            <a:ext cx="1875110" cy="445205"/>
            <a:chOff x="2170643" y="2103710"/>
            <a:chExt cx="13646657" cy="3168080"/>
          </a:xfrm>
        </p:grpSpPr>
        <p:pic>
          <p:nvPicPr>
            <p:cNvPr id="4119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组合 1"/>
          <p:cNvGrpSpPr>
            <a:grpSpLocks/>
          </p:cNvGrpSpPr>
          <p:nvPr/>
        </p:nvGrpSpPr>
        <p:grpSpPr bwMode="auto">
          <a:xfrm>
            <a:off x="2696890" y="4436380"/>
            <a:ext cx="1875110" cy="444011"/>
            <a:chOff x="2170643" y="2103710"/>
            <a:chExt cx="13646657" cy="3168080"/>
          </a:xfrm>
        </p:grpSpPr>
        <p:pic>
          <p:nvPicPr>
            <p:cNvPr id="4117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1" name="组合 1"/>
          <p:cNvGrpSpPr>
            <a:grpSpLocks/>
          </p:cNvGrpSpPr>
          <p:nvPr/>
        </p:nvGrpSpPr>
        <p:grpSpPr bwMode="auto">
          <a:xfrm>
            <a:off x="3633848" y="4412508"/>
            <a:ext cx="1876304" cy="445205"/>
            <a:chOff x="2170643" y="2103710"/>
            <a:chExt cx="13646657" cy="3168080"/>
          </a:xfrm>
        </p:grpSpPr>
        <p:pic>
          <p:nvPicPr>
            <p:cNvPr id="4115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2" name="组合 1"/>
          <p:cNvGrpSpPr>
            <a:grpSpLocks/>
          </p:cNvGrpSpPr>
          <p:nvPr/>
        </p:nvGrpSpPr>
        <p:grpSpPr bwMode="auto">
          <a:xfrm>
            <a:off x="4159022" y="4412508"/>
            <a:ext cx="1876304" cy="445205"/>
            <a:chOff x="2170643" y="2103710"/>
            <a:chExt cx="13646657" cy="3168080"/>
          </a:xfrm>
        </p:grpSpPr>
        <p:pic>
          <p:nvPicPr>
            <p:cNvPr id="4113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3508653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số 4 trong số 7741 thuộc hàng nào?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Hàng chục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724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846D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sau của số 6532 là số nào?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6533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0039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18" y="850872"/>
            <a:ext cx="6875009" cy="51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556047" y="850872"/>
            <a:ext cx="4010422" cy="1145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8874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1353" b="1" i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</a:rPr>
              <a:t>DẶN DÒ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68" y="4800421"/>
            <a:ext cx="1833336" cy="120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715" y="4173793"/>
            <a:ext cx="1203126" cy="83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1525393" y="2283165"/>
            <a:ext cx="6389222" cy="13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6" dirty="0"/>
              <a:t>- </a:t>
            </a:r>
            <a:r>
              <a:rPr lang="en-US" altLang="vi-VN" sz="2406" dirty="0" err="1"/>
              <a:t>Về</a:t>
            </a:r>
            <a:r>
              <a:rPr lang="en-US" altLang="vi-VN" sz="2406" dirty="0"/>
              <a:t> </a:t>
            </a:r>
            <a:r>
              <a:rPr lang="en-US" altLang="vi-VN" sz="2406" dirty="0" err="1"/>
              <a:t>nhà</a:t>
            </a:r>
            <a:r>
              <a:rPr lang="en-US" altLang="vi-VN" sz="2406" dirty="0"/>
              <a:t> </a:t>
            </a:r>
            <a:r>
              <a:rPr lang="en-US" altLang="vi-VN" sz="2406" dirty="0" err="1"/>
              <a:t>làm</a:t>
            </a:r>
            <a:r>
              <a:rPr lang="en-US" altLang="vi-VN" sz="2406" dirty="0"/>
              <a:t> </a:t>
            </a:r>
            <a:r>
              <a:rPr lang="en-US" altLang="vi-VN" sz="2406" dirty="0" err="1"/>
              <a:t>vở</a:t>
            </a:r>
            <a:r>
              <a:rPr lang="en-US" altLang="vi-VN" sz="2406" dirty="0"/>
              <a:t> </a:t>
            </a:r>
            <a:r>
              <a:rPr lang="en-US" altLang="vi-VN" sz="2406" dirty="0" err="1"/>
              <a:t>bài</a:t>
            </a:r>
            <a:r>
              <a:rPr lang="en-US" altLang="vi-VN" sz="2406" dirty="0"/>
              <a:t> </a:t>
            </a:r>
            <a:r>
              <a:rPr lang="en-US" altLang="vi-VN" sz="2406" dirty="0" err="1"/>
              <a:t>tập</a:t>
            </a:r>
            <a:r>
              <a:rPr lang="en-US" altLang="vi-VN" sz="2406" dirty="0"/>
              <a:t> </a:t>
            </a:r>
            <a:r>
              <a:rPr lang="en-US" altLang="vi-VN" sz="2406" dirty="0" err="1"/>
              <a:t>Toán</a:t>
            </a:r>
            <a:endParaRPr lang="en-US" altLang="vi-VN" sz="2406" dirty="0"/>
          </a:p>
          <a:p>
            <a:pPr eaLnBrk="1" hangingPunct="1">
              <a:spcBef>
                <a:spcPct val="50000"/>
              </a:spcBef>
            </a:pPr>
            <a:r>
              <a:rPr lang="en-US" altLang="vi-VN" sz="2406" dirty="0"/>
              <a:t>- </a:t>
            </a:r>
            <a:r>
              <a:rPr lang="en-US" altLang="vi-VN" sz="2406" dirty="0" err="1"/>
              <a:t>Chuẩn</a:t>
            </a:r>
            <a:r>
              <a:rPr lang="en-US" altLang="vi-VN" sz="2406" dirty="0"/>
              <a:t> </a:t>
            </a:r>
            <a:r>
              <a:rPr lang="en-US" altLang="vi-VN" sz="2406" dirty="0" err="1"/>
              <a:t>bị</a:t>
            </a:r>
            <a:r>
              <a:rPr lang="en-US" altLang="vi-VN" sz="2406" dirty="0"/>
              <a:t> </a:t>
            </a:r>
            <a:r>
              <a:rPr lang="en-US" altLang="vi-VN" sz="2406" dirty="0" err="1"/>
              <a:t>bài</a:t>
            </a:r>
            <a:r>
              <a:rPr lang="en-US" altLang="vi-VN" sz="2406" dirty="0"/>
              <a:t> </a:t>
            </a:r>
            <a:r>
              <a:rPr lang="en-US" altLang="vi-VN" sz="2406" dirty="0" err="1"/>
              <a:t>sau</a:t>
            </a:r>
            <a:r>
              <a:rPr lang="en-US" altLang="vi-VN" sz="2406" dirty="0"/>
              <a:t>: </a:t>
            </a:r>
            <a:r>
              <a:rPr lang="en-US" altLang="vi-VN" sz="2406" dirty="0" err="1" smtClean="0"/>
              <a:t>Điểm</a:t>
            </a:r>
            <a:r>
              <a:rPr lang="en-US" altLang="vi-VN" sz="2406" dirty="0" smtClean="0"/>
              <a:t> ở </a:t>
            </a:r>
            <a:r>
              <a:rPr lang="en-US" altLang="vi-VN" sz="2406" dirty="0" err="1" smtClean="0"/>
              <a:t>giữa</a:t>
            </a:r>
            <a:r>
              <a:rPr lang="en-US" altLang="vi-VN" sz="2406" dirty="0" smtClean="0"/>
              <a:t>. </a:t>
            </a:r>
            <a:r>
              <a:rPr lang="en-US" altLang="vi-VN" sz="2406" dirty="0" err="1" smtClean="0"/>
              <a:t>Trung</a:t>
            </a:r>
            <a:r>
              <a:rPr lang="en-US" altLang="vi-VN" sz="2406" dirty="0" smtClean="0"/>
              <a:t> </a:t>
            </a:r>
            <a:r>
              <a:rPr lang="en-US" altLang="vi-VN" sz="2406" dirty="0" err="1" smtClean="0"/>
              <a:t>điểm</a:t>
            </a:r>
            <a:r>
              <a:rPr lang="en-US" altLang="vi-VN" sz="2406" smtClean="0"/>
              <a:t>                 của</a:t>
            </a:r>
            <a:r>
              <a:rPr lang="en-US" altLang="vi-VN" sz="2406" dirty="0" smtClean="0"/>
              <a:t> </a:t>
            </a:r>
            <a:r>
              <a:rPr lang="en-US" altLang="vi-VN" sz="2406" dirty="0" err="1" smtClean="0"/>
              <a:t>đoạn</a:t>
            </a:r>
            <a:r>
              <a:rPr lang="en-US" altLang="vi-VN" sz="2406" dirty="0" smtClean="0"/>
              <a:t> </a:t>
            </a:r>
            <a:r>
              <a:rPr lang="en-US" altLang="vi-VN" sz="2406" dirty="0" err="1" smtClean="0"/>
              <a:t>thẳng</a:t>
            </a:r>
            <a:endParaRPr lang="en-US" altLang="vi-VN" sz="2406" dirty="0"/>
          </a:p>
        </p:txBody>
      </p:sp>
    </p:spTree>
    <p:extLst>
      <p:ext uri="{BB962C8B-B14F-4D97-AF65-F5344CB8AC3E}">
        <p14:creationId xmlns:p14="http://schemas.microsoft.com/office/powerpoint/2010/main" val="655973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6" r="2299" b="24802"/>
          <a:stretch>
            <a:fillRect/>
          </a:stretch>
        </p:blipFill>
        <p:spPr bwMode="auto">
          <a:xfrm rot="-1079125">
            <a:off x="977901" y="1362075"/>
            <a:ext cx="183038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1" r="28047" b="42989"/>
          <a:stretch>
            <a:fillRect/>
          </a:stretch>
        </p:blipFill>
        <p:spPr bwMode="auto">
          <a:xfrm rot="-204901">
            <a:off x="1593852" y="2301479"/>
            <a:ext cx="4897439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 rot="-520188">
            <a:off x="393701" y="3040868"/>
            <a:ext cx="8551863" cy="437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 bwMode="auto">
          <a:xfrm>
            <a:off x="0" y="3213509"/>
            <a:ext cx="9144000" cy="283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6947" r="17586" b="9271"/>
          <a:stretch>
            <a:fillRect/>
          </a:stretch>
        </p:blipFill>
        <p:spPr bwMode="auto">
          <a:xfrm>
            <a:off x="721534" y="1223538"/>
            <a:ext cx="82296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566159" y="3439468"/>
            <a:ext cx="4009863" cy="802481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tạm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biệt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endParaRPr lang="en-US" sz="4500" b="1" i="1" kern="10" dirty="0">
              <a:ln w="9525">
                <a:round/>
              </a:ln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9"/>
    </mc:Choice>
    <mc:Fallback xmlns="">
      <p:transition spd="slow" advTm="12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81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3" y="1522708"/>
            <a:ext cx="2890299" cy="3976568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44" y="3232297"/>
            <a:ext cx="1470605" cy="557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18" y="3927829"/>
            <a:ext cx="1046315" cy="717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19" y="4479263"/>
            <a:ext cx="1470605" cy="440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4" y="3927829"/>
            <a:ext cx="1046315" cy="7171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36" y="4479263"/>
            <a:ext cx="1470605" cy="4405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79" y="4652987"/>
            <a:ext cx="1046315" cy="71715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81" y="5204422"/>
            <a:ext cx="1470605" cy="440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62" y="5294005"/>
            <a:ext cx="571962" cy="5747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92" y="4633882"/>
            <a:ext cx="1046315" cy="7171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94" y="5185316"/>
            <a:ext cx="1470605" cy="440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996181"/>
            <a:ext cx="9144000" cy="457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B9BF53C1-D666-4357-B718-D31C1769E37E}"/>
              </a:ext>
            </a:extLst>
          </p:cNvPr>
          <p:cNvSpPr/>
          <p:nvPr/>
        </p:nvSpPr>
        <p:spPr>
          <a:xfrm>
            <a:off x="3385019" y="754345"/>
            <a:ext cx="4909524" cy="2339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ĐÚNG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780"/>
    </mc:Choice>
    <mc:Fallback xmlns="">
      <p:transition advTm="29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>
            <a:extLst>
              <a:ext uri="{FF2B5EF4-FFF2-40B4-BE49-F238E27FC236}">
                <a16:creationId xmlns:a16="http://schemas.microsoft.com/office/drawing/2014/main" xmlns="" id="{B4D724D2-7373-48A3-A478-298FEC78717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51504"/>
            <a:ext cx="5797550" cy="609600"/>
            <a:chOff x="524" y="1776"/>
            <a:chExt cx="3652" cy="384"/>
          </a:xfrm>
        </p:grpSpPr>
        <p:sp>
          <p:nvSpPr>
            <p:cNvPr id="8208" name="Text Box 8">
              <a:extLst>
                <a:ext uri="{FF2B5EF4-FFF2-40B4-BE49-F238E27FC236}">
                  <a16:creationId xmlns:a16="http://schemas.microsoft.com/office/drawing/2014/main" xmlns="" id="{C052CF8A-30B6-44C5-A367-D9610DFB8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1833"/>
              <a:ext cx="7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209" name="Rectangle 9">
              <a:extLst>
                <a:ext uri="{FF2B5EF4-FFF2-40B4-BE49-F238E27FC236}">
                  <a16:creationId xmlns:a16="http://schemas.microsoft.com/office/drawing/2014/main" xmlns="" id="{073A16CC-7A6A-4AFD-A8C9-8E601C3AE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776"/>
              <a:ext cx="2832" cy="384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vi-VN" sz="2800" dirty="0">
                  <a:solidFill>
                    <a:srgbClr val="FF0000"/>
                  </a:solidFill>
                </a:rPr>
                <a:t>9731 = ? + ? + ? + ?</a:t>
              </a:r>
            </a:p>
          </p:txBody>
        </p:sp>
      </p:grpSp>
      <p:sp>
        <p:nvSpPr>
          <p:cNvPr id="3084" name="Text Box 12">
            <a:extLst>
              <a:ext uri="{FF2B5EF4-FFF2-40B4-BE49-F238E27FC236}">
                <a16:creationId xmlns:a16="http://schemas.microsoft.com/office/drawing/2014/main" xmlns="" id="{B296ED91-7441-4950-842E-34EDEBDF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29586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dirty="0"/>
              <a:t>9731</a:t>
            </a:r>
            <a:r>
              <a:rPr lang="en-US" altLang="vi-VN" sz="2800" dirty="0">
                <a:solidFill>
                  <a:srgbClr val="0066FF"/>
                </a:solidFill>
              </a:rPr>
              <a:t> = 9000 + 700 + 30 + 1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xmlns="" id="{9DFD20E1-645E-4CF5-9E78-72FEE5D3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14888"/>
            <a:ext cx="586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b="0">
              <a:latin typeface="Arial" panose="020B0604020202020204" pitchFamily="34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xmlns="" id="{84EDCC17-3B2C-4A27-8DE4-DE0E579A9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2" y="2355850"/>
            <a:ext cx="2590800" cy="533400"/>
          </a:xfrm>
          <a:prstGeom prst="rect">
            <a:avLst/>
          </a:prstGeom>
          <a:solidFill>
            <a:srgbClr val="0099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2800" dirty="0">
                <a:solidFill>
                  <a:srgbClr val="FF0000"/>
                </a:solidFill>
              </a:rPr>
              <a:t>6006 = ? + ?</a:t>
            </a:r>
          </a:p>
        </p:txBody>
      </p:sp>
      <p:sp>
        <p:nvSpPr>
          <p:cNvPr id="3094" name="Text Box 22">
            <a:extLst>
              <a:ext uri="{FF2B5EF4-FFF2-40B4-BE49-F238E27FC236}">
                <a16:creationId xmlns:a16="http://schemas.microsoft.com/office/drawing/2014/main" xmlns="" id="{AB32BBEE-14F5-47E6-BEB4-99C8CA18E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dirty="0"/>
              <a:t> 6006</a:t>
            </a:r>
            <a:r>
              <a:rPr lang="en-US" altLang="vi-VN" sz="2800" dirty="0">
                <a:solidFill>
                  <a:srgbClr val="0066FF"/>
                </a:solidFill>
              </a:rPr>
              <a:t> = 6000 + 6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xmlns="" id="{762F1CF6-0DD6-493C-B39A-21B01A4A4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23" y="239473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C2A1F81C-9881-4585-BFE3-EA6858B8D3D2}"/>
              </a:ext>
            </a:extLst>
          </p:cNvPr>
          <p:cNvSpPr/>
          <p:nvPr/>
        </p:nvSpPr>
        <p:spPr>
          <a:xfrm>
            <a:off x="1286797" y="561026"/>
            <a:ext cx="381000" cy="281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E7F078D8-1AD5-4021-9E35-C1C615420227}"/>
              </a:ext>
            </a:extLst>
          </p:cNvPr>
          <p:cNvSpPr/>
          <p:nvPr/>
        </p:nvSpPr>
        <p:spPr>
          <a:xfrm>
            <a:off x="1296629" y="2500543"/>
            <a:ext cx="378542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8207" grpId="0" animBg="1"/>
      <p:bldP spid="30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ình nền Powerpoint đẹp 1 - Dạy họ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5"/>
            <a:ext cx="9150361" cy="69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0500" y="914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10 000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6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520" y="1556792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203848" y="1542015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6206836" y="1542015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8961" y="386104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23528" y="1700808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23528" y="242088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06283" y="3126191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685790" y="314096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685790" y="242088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682641" y="170080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9" name="Rectangle 98"/>
          <p:cNvSpPr/>
          <p:nvPr/>
        </p:nvSpPr>
        <p:spPr>
          <a:xfrm>
            <a:off x="308961" y="458112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320899" y="392410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335466" y="1763866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335466" y="248394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318221" y="3189249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697728" y="320402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697728" y="248394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694579" y="176386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320899" y="464418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302870" y="384389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317437" y="1683652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6317437" y="240373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300192" y="3109035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679699" y="312381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7679699" y="240373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676550" y="168365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302870" y="456397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4703733" y="3941230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7631685" y="4575269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7679699" y="384389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798863" y="5445224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868242" y="5445224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909254" y="5376339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51263" y="5984598"/>
            <a:ext cx="7775109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đọc là mười nghìn hoặc một vạn</a:t>
            </a:r>
          </a:p>
        </p:txBody>
      </p:sp>
    </p:spTree>
    <p:extLst>
      <p:ext uri="{BB962C8B-B14F-4D97-AF65-F5344CB8AC3E}">
        <p14:creationId xmlns:p14="http://schemas.microsoft.com/office/powerpoint/2010/main" val="20253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0" grpId="0" animBg="1"/>
      <p:bldP spid="81" grpId="0" animBg="1"/>
      <p:bldP spid="10" grpId="0" animBg="1"/>
      <p:bldP spid="91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447800"/>
          <a:ext cx="8153400" cy="35052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latin typeface="Times New Roman" pitchFamily="18" charset="0"/>
                          <a:cs typeface="Times New Roman" pitchFamily="18" charset="0"/>
                        </a:rPr>
                        <a:t>Năm nghìn</a:t>
                      </a: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381000"/>
            <a:ext cx="54633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6495" y="2148016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9000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80910" y="2835874"/>
            <a:ext cx="99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7000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9" y="3482544"/>
            <a:ext cx="1396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78852" y="413127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 txBox="1">
            <a:spLocks noChangeArrowheads="1"/>
          </p:cNvSpPr>
          <p:nvPr/>
        </p:nvSpPr>
        <p:spPr bwMode="auto">
          <a:xfrm>
            <a:off x="2051050" y="5319713"/>
            <a:ext cx="6858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0000FF"/>
                </a:solidFill>
                <a:cs typeface="Times New Roman" pitchFamily="18" charset="0"/>
              </a:rPr>
              <a:t>      Tính từ phải sang trái, bắt đầu từ hàng đơn vị.</a:t>
            </a:r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812800" y="1217613"/>
            <a:ext cx="75438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006600"/>
                </a:solidFill>
                <a:cs typeface="Times New Roman" pitchFamily="18" charset="0"/>
              </a:rPr>
              <a:t>    Muốn tính tổng các số có ba chữ số trong phạm vi 1000, ta thực hiện mấy bước?</a:t>
            </a: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179388" y="2622550"/>
            <a:ext cx="37433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u="sng">
                <a:solidFill>
                  <a:srgbClr val="FF0066"/>
                </a:solidFill>
                <a:cs typeface="Times New Roman" pitchFamily="18" charset="0"/>
              </a:rPr>
              <a:t>Bước 1</a:t>
            </a:r>
            <a:r>
              <a:rPr lang="en-US" altLang="en-US" sz="3000" b="1">
                <a:solidFill>
                  <a:srgbClr val="FF0066"/>
                </a:solidFill>
                <a:cs typeface="Times New Roman" pitchFamily="18" charset="0"/>
              </a:rPr>
              <a:t>: Đặt tính</a:t>
            </a: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1584325" y="4640263"/>
            <a:ext cx="30003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u="sng">
                <a:solidFill>
                  <a:srgbClr val="FF0066"/>
                </a:solidFill>
                <a:cs typeface="Times New Roman" pitchFamily="18" charset="0"/>
              </a:rPr>
              <a:t>Bước 2</a:t>
            </a:r>
            <a:r>
              <a:rPr lang="en-US" altLang="en-US" sz="3000" b="1">
                <a:solidFill>
                  <a:srgbClr val="FF0066"/>
                </a:solidFill>
                <a:cs typeface="Times New Roman" pitchFamily="18" charset="0"/>
              </a:rPr>
              <a:t>: Tính</a:t>
            </a:r>
          </a:p>
        </p:txBody>
      </p:sp>
      <p:pic>
        <p:nvPicPr>
          <p:cNvPr id="3078" name="Picture 23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876382" y="5590381"/>
            <a:ext cx="89376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1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5988" y="30163"/>
            <a:ext cx="590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1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0"/>
            <a:ext cx="6207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1455738" y="3282950"/>
            <a:ext cx="620077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cs typeface="Times New Roman" pitchFamily="18" charset="0"/>
              </a:rPr>
              <a:t>-Hàng đơn vị thẳng cột hàng đơn vị. -Hàng chục thẳng cột hàng chục.</a:t>
            </a:r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738188" y="-26988"/>
            <a:ext cx="81883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GB" sz="2700" b="1">
                <a:cs typeface="Times New Roman" pitchFamily="18" charset="0"/>
              </a:rPr>
              <a:t>Toán</a:t>
            </a:r>
          </a:p>
          <a:p>
            <a:r>
              <a:rPr lang="en-GB" sz="2700" b="1">
                <a:solidFill>
                  <a:srgbClr val="FF0000"/>
                </a:solidFill>
                <a:cs typeface="Times New Roman" pitchFamily="18" charset="0"/>
              </a:rPr>
              <a:t>Cộng các số có ba chữ số (có nhớ 1 lần)</a:t>
            </a:r>
            <a:endParaRPr lang="en-US" sz="2700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083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21760">
            <a:off x="74613" y="5106988"/>
            <a:ext cx="1698625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" y="-193676"/>
            <a:ext cx="9144000" cy="69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2535" y="742951"/>
            <a:ext cx="54403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6163" y="3579813"/>
            <a:ext cx="22352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159957" y="2291060"/>
            <a:ext cx="3771900" cy="62324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GB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   </a:t>
            </a:r>
            <a:r>
              <a:rPr lang="en-GB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Thực</a:t>
            </a:r>
            <a:r>
              <a:rPr lang="en-GB" sz="3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hành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5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4995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tròn nghìn từ 1000 đến 10 000</a:t>
            </a:r>
          </a:p>
        </p:txBody>
      </p:sp>
      <p:pic>
        <p:nvPicPr>
          <p:cNvPr id="2050" name="Picture 2" descr="Tổng hợp hình ảnh động đẹp cho PowerPoint - KIẾN THỨC MẸO VẶT ™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5754038"/>
            <a:ext cx="871296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81000" y="195854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4298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02912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28740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9055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92783" y="3338385"/>
            <a:ext cx="1584176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11955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75196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34868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55342" y="3309555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</a:p>
        </p:txBody>
      </p:sp>
    </p:spTree>
    <p:extLst>
      <p:ext uri="{BB962C8B-B14F-4D97-AF65-F5344CB8AC3E}">
        <p14:creationId xmlns:p14="http://schemas.microsoft.com/office/powerpoint/2010/main" val="18998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2711</TotalTime>
  <Words>620</Words>
  <Application>Microsoft Office PowerPoint</Application>
  <PresentationFormat>On-screen Show (4:3)</PresentationFormat>
  <Paragraphs>183</Paragraphs>
  <Slides>23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SimSun</vt:lpstr>
      <vt:lpstr>SimSun</vt:lpstr>
      <vt:lpstr>Arial</vt:lpstr>
      <vt:lpstr>Calibri</vt:lpstr>
      <vt:lpstr>Constantia</vt:lpstr>
      <vt:lpstr>HP001 4 hàng</vt:lpstr>
      <vt:lpstr>Times New Roman</vt:lpstr>
      <vt:lpstr>Wingdings</vt:lpstr>
      <vt:lpstr>Wingdings 2</vt:lpstr>
      <vt:lpstr>等线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</vt:lpstr>
      <vt:lpstr>Câu 2:</vt:lpstr>
      <vt:lpstr>Câu 3:</vt:lpstr>
      <vt:lpstr>Câu 4: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</dc:creator>
  <cp:lastModifiedBy>AutoBVT</cp:lastModifiedBy>
  <cp:revision>94</cp:revision>
  <dcterms:created xsi:type="dcterms:W3CDTF">2021-01-11T05:11:49Z</dcterms:created>
  <dcterms:modified xsi:type="dcterms:W3CDTF">2022-01-15T08:18:13Z</dcterms:modified>
</cp:coreProperties>
</file>