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35"/>
  </p:notesMasterIdLst>
  <p:sldIdLst>
    <p:sldId id="399" r:id="rId3"/>
    <p:sldId id="311" r:id="rId4"/>
    <p:sldId id="257" r:id="rId5"/>
    <p:sldId id="398" r:id="rId6"/>
    <p:sldId id="314" r:id="rId7"/>
    <p:sldId id="288" r:id="rId8"/>
    <p:sldId id="324" r:id="rId9"/>
    <p:sldId id="325" r:id="rId10"/>
    <p:sldId id="318" r:id="rId11"/>
    <p:sldId id="321" r:id="rId12"/>
    <p:sldId id="322" r:id="rId13"/>
    <p:sldId id="323" r:id="rId14"/>
    <p:sldId id="317" r:id="rId15"/>
    <p:sldId id="320" r:id="rId16"/>
    <p:sldId id="328" r:id="rId17"/>
    <p:sldId id="268" r:id="rId18"/>
    <p:sldId id="289" r:id="rId19"/>
    <p:sldId id="312" r:id="rId20"/>
    <p:sldId id="329" r:id="rId21"/>
    <p:sldId id="277" r:id="rId22"/>
    <p:sldId id="330" r:id="rId23"/>
    <p:sldId id="331" r:id="rId24"/>
    <p:sldId id="291" r:id="rId25"/>
    <p:sldId id="313" r:id="rId26"/>
    <p:sldId id="293" r:id="rId27"/>
    <p:sldId id="292" r:id="rId28"/>
    <p:sldId id="261" r:id="rId29"/>
    <p:sldId id="262" r:id="rId30"/>
    <p:sldId id="263" r:id="rId31"/>
    <p:sldId id="278" r:id="rId32"/>
    <p:sldId id="282" r:id="rId33"/>
    <p:sldId id="287" r:id="rId3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78840A"/>
    <a:srgbClr val="FF00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65F05A-0C0D-4DE0-9538-981F0115F7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7511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49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087888" y="29210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67774" y="5272651"/>
            <a:ext cx="5314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011" y="2048524"/>
            <a:ext cx="7736989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750" y="3049006"/>
            <a:ext cx="8339088" cy="24698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219200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Oán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hận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ngút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11272" y="1921512"/>
            <a:ext cx="109726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- </a:t>
            </a:r>
            <a:r>
              <a:rPr lang="en-US" altLang="en-US" sz="3600" b="1" dirty="0" err="1">
                <a:solidFill>
                  <a:srgbClr val="FF3300"/>
                </a:solidFill>
              </a:rPr>
              <a:t>Là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lòng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oán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rất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3600" b="1" dirty="0">
                <a:solidFill>
                  <a:srgbClr val="FF3300"/>
                </a:solidFill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chồng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cao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đến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trời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xanh</a:t>
            </a:r>
            <a:r>
              <a:rPr lang="en-US" altLang="en-US" sz="3600" b="1" dirty="0">
                <a:solidFill>
                  <a:srgbClr val="FF33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anhLuy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064000" y="6276976"/>
            <a:ext cx="3759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Thành Luy Lâu</a:t>
            </a:r>
          </a:p>
        </p:txBody>
      </p:sp>
    </p:spTree>
    <p:extLst>
      <p:ext uri="{BB962C8B-B14F-4D97-AF65-F5344CB8AC3E}">
        <p14:creationId xmlns:p14="http://schemas.microsoft.com/office/powerpoint/2010/main" val="14626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a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3" name="Picture 17" descr="ao gi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3" name="AutoShape 1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1"/>
            <a:ext cx="33528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4000" b="1" i="1">
                <a:solidFill>
                  <a:srgbClr val="800000"/>
                </a:solidFill>
                <a:latin typeface="Times New Roman" pitchFamily="18" charset="0"/>
              </a:rPr>
              <a:t>Giáp phục</a:t>
            </a:r>
          </a:p>
        </p:txBody>
      </p:sp>
    </p:spTree>
    <p:extLst>
      <p:ext uri="{BB962C8B-B14F-4D97-AF65-F5344CB8AC3E}">
        <p14:creationId xmlns:p14="http://schemas.microsoft.com/office/powerpoint/2010/main" val="1226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goc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da-thang-6-ngoc-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52800"/>
            <a:ext cx="477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e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477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32000" y="304801"/>
            <a:ext cx="2743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i="1">
                <a:solidFill>
                  <a:schemeClr val="hlink"/>
                </a:solidFill>
                <a:latin typeface="Times New Roman" pitchFamily="18" charset="0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31732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nh2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70400" y="1"/>
            <a:ext cx="3251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Thuồng luồng</a:t>
            </a:r>
          </a:p>
        </p:txBody>
      </p:sp>
    </p:spTree>
    <p:extLst>
      <p:ext uri="{BB962C8B-B14F-4D97-AF65-F5344CB8AC3E}">
        <p14:creationId xmlns:p14="http://schemas.microsoft.com/office/powerpoint/2010/main" val="32826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04313-0DF1-470C-9CE6-4ED904197318}"/>
              </a:ext>
            </a:extLst>
          </p:cNvPr>
          <p:cNvSpPr/>
          <p:nvPr/>
        </p:nvSpPr>
        <p:spPr>
          <a:xfrm>
            <a:off x="2911950" y="2590800"/>
            <a:ext cx="649889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en-US" sz="4800" b="1" dirty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/>
          <p:nvPr/>
        </p:nvSpPr>
        <p:spPr>
          <a:xfrm>
            <a:off x="3276674" y="551519"/>
            <a:ext cx="40384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713707" y="167459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Nêu những tội ác của giặc ngoại xâm đối với dân ta.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4971" y="2164435"/>
            <a:ext cx="1120126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Chém giết dân l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ng, cướp hết ruộng nương.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533546" y="2648623"/>
            <a:ext cx="112012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Bắt dân lên rừng săn thú lạ, xuống biển mò ngọc trai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khiến bao nhiêu người thiệt mạng vì hổ báo, cá sấu, thuồng luồng. 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713707" y="379809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Hai B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có 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chí lớn như thế 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533546" y="4310242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T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i giỏi võ nghệ.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685942" y="49410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Vì sao Hai b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khởi nghĩa?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713849" y="544626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Yêu nước, căm thù giặc.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686058" y="171337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Hãy tìm những chi tiết nói lên khí thế của đo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quân khởi nghĩa?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86058" y="22603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Đo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 quân rùng rùng lên đường.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86058" y="28699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Thế trận cuồn cuộn, tiếng trống vang dội.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686058" y="34795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Trưng cưỡi voi đi trước.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530961" y="40055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Kết quả của cuộc khởi nghĩa như thế n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 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/>
          <p:nvPr/>
        </p:nvSpPr>
        <p:spPr>
          <a:xfrm>
            <a:off x="2248042" y="4526973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trì của giặc sụp đổ, Tô Định ôm đầu chạy về nước.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/>
          <p:nvPr/>
        </p:nvSpPr>
        <p:spPr>
          <a:xfrm>
            <a:off x="685942" y="5037139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5. Vì sao bao đời nay nhân dân ta tôn kính Hai B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Trưng?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685942" y="5506314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đã gi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nh được độc lập cho đất nước ta.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"/>
          <p:cNvSpPr/>
          <p:nvPr/>
        </p:nvSpPr>
        <p:spPr>
          <a:xfrm>
            <a:off x="2895684" y="1219258"/>
            <a:ext cx="5562454" cy="121571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</a:p>
          <a:p>
            <a:pPr algn="ctr">
              <a:spcBef>
                <a:spcPts val="600"/>
              </a:spcBef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85942" y="2819416"/>
            <a:ext cx="1082011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ta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120" y="2413338"/>
            <a:ext cx="899136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010_ns227_4_den%20tho%20Hai%20ba%20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533400"/>
            <a:ext cx="10515324" cy="47244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8" name="AutoShape 5"/>
          <p:cNvSpPr/>
          <p:nvPr/>
        </p:nvSpPr>
        <p:spPr>
          <a:xfrm>
            <a:off x="1676400" y="5638801"/>
            <a:ext cx="87630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Đền thờ Hai Bà Trưng ở huyện Mê Linh, tỉnh Vĩnh Phúc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G:\nguyen thi minh k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219200"/>
            <a:ext cx="619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981326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Nguyễn Thị Minh Khai</a:t>
            </a:r>
          </a:p>
        </p:txBody>
      </p:sp>
      <p:sp>
        <p:nvSpPr>
          <p:cNvPr id="129031" name="TextBox 8"/>
          <p:cNvSpPr txBox="1">
            <a:spLocks noChangeArrowheads="1"/>
          </p:cNvSpPr>
          <p:nvPr/>
        </p:nvSpPr>
        <p:spPr bwMode="auto">
          <a:xfrm>
            <a:off x="0" y="2286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Những nữ anh hùng chống giặc ngoại xâm</a:t>
            </a:r>
          </a:p>
        </p:txBody>
      </p:sp>
      <p:pic>
        <p:nvPicPr>
          <p:cNvPr id="166915" name="Picture 3" descr="G:\vo thi 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G:\TMT - vo thi s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809317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396" y="6060831"/>
            <a:ext cx="680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Chị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Võ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Thị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Sáu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6917" name="Picture 5" descr="G:\ut-ti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G:\ut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7267" y="3595689"/>
            <a:ext cx="660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Út Tịch (Nguyễn Thị Út)</a:t>
            </a:r>
          </a:p>
        </p:txBody>
      </p:sp>
      <p:pic>
        <p:nvPicPr>
          <p:cNvPr id="166919" name="Picture 7" descr="G:\nguyen thi d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9200"/>
            <a:ext cx="7518400" cy="541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1" y="5211764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Nguyễn Thị Định</a:t>
            </a:r>
          </a:p>
        </p:txBody>
      </p:sp>
    </p:spTree>
    <p:extLst>
      <p:ext uri="{BB962C8B-B14F-4D97-AF65-F5344CB8AC3E}">
        <p14:creationId xmlns:p14="http://schemas.microsoft.com/office/powerpoint/2010/main" val="20566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9031" grpId="0"/>
      <p:bldP spid="12" grpId="0"/>
      <p:bldP spid="12" grpId="1"/>
      <p:bldP spid="15" grpId="0"/>
      <p:bldP spid="15" grpId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08000" y="228600"/>
            <a:ext cx="11277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6600">
              <a:solidFill>
                <a:srgbClr val="FF00FF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2590801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CC"/>
                </a:solidFill>
              </a:rPr>
              <a:t>     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09600" y="1828801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4000">
                <a:solidFill>
                  <a:srgbClr val="000099"/>
                </a:solidFill>
              </a:rPr>
              <a:t> </a:t>
            </a:r>
            <a:r>
              <a:rPr lang="en-US" altLang="en-US" sz="4000" b="1">
                <a:solidFill>
                  <a:srgbClr val="000099"/>
                </a:solidFill>
              </a:rPr>
              <a:t>Để tỏ lòng biết ơn đến các vị anh hùng chống giặc ngoại xâm, các em cần phải làm gì?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00" b="1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3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4" y="1524034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2" name="WordArt 6"/>
          <p:cNvSpPr>
            <a:spLocks noTextEdit="1"/>
          </p:cNvSpPr>
          <p:nvPr/>
        </p:nvSpPr>
        <p:spPr>
          <a:xfrm>
            <a:off x="381150" y="2133634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92" y="914466"/>
            <a:ext cx="10581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3314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76" y="1295456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WordArt 6"/>
          <p:cNvSpPr>
            <a:spLocks noTextEdit="1"/>
          </p:cNvSpPr>
          <p:nvPr/>
        </p:nvSpPr>
        <p:spPr>
          <a:xfrm>
            <a:off x="152556" y="228603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TextEdit="1"/>
          </p:cNvSpPr>
          <p:nvPr/>
        </p:nvSpPr>
        <p:spPr>
          <a:xfrm>
            <a:off x="1255655" y="1222273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43017" name="Group 9"/>
          <p:cNvGrpSpPr/>
          <p:nvPr/>
        </p:nvGrpSpPr>
        <p:grpSpPr>
          <a:xfrm>
            <a:off x="4800634" y="1447852"/>
            <a:ext cx="3200398" cy="2165298"/>
            <a:chOff x="225" y="1660"/>
            <a:chExt cx="2532" cy="1226"/>
          </a:xfrm>
        </p:grpSpPr>
        <p:pic>
          <p:nvPicPr>
            <p:cNvPr id="17412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13" name="Group 11"/>
            <p:cNvGrpSpPr/>
            <p:nvPr/>
          </p:nvGrpSpPr>
          <p:grpSpPr>
            <a:xfrm>
              <a:off x="225" y="1660"/>
              <a:ext cx="432" cy="393"/>
              <a:chOff x="1296" y="558"/>
              <a:chExt cx="432" cy="393"/>
            </a:xfrm>
          </p:grpSpPr>
          <p:grpSp>
            <p:nvGrpSpPr>
              <p:cNvPr id="17414" name="Group 12"/>
              <p:cNvGrpSpPr/>
              <p:nvPr/>
            </p:nvGrpSpPr>
            <p:grpSpPr>
              <a:xfrm>
                <a:off x="1296" y="558"/>
                <a:ext cx="432" cy="393"/>
                <a:chOff x="1248" y="634"/>
                <a:chExt cx="432" cy="393"/>
              </a:xfrm>
            </p:grpSpPr>
            <p:sp>
              <p:nvSpPr>
                <p:cNvPr id="17415" name="Oval 13"/>
                <p:cNvSpPr/>
                <p:nvPr/>
              </p:nvSpPr>
              <p:spPr>
                <a:xfrm>
                  <a:off x="1248" y="634"/>
                  <a:ext cx="432" cy="39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16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7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8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9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20" name="Text Box 18"/>
              <p:cNvSpPr txBox="1"/>
              <p:nvPr/>
            </p:nvSpPr>
            <p:spPr>
              <a:xfrm>
                <a:off x="1380" y="563"/>
                <a:ext cx="2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3027" name="Group 19"/>
          <p:cNvGrpSpPr/>
          <p:nvPr/>
        </p:nvGrpSpPr>
        <p:grpSpPr>
          <a:xfrm>
            <a:off x="8331679" y="1432371"/>
            <a:ext cx="2971798" cy="2166824"/>
            <a:chOff x="3141" y="1657"/>
            <a:chExt cx="2448" cy="1223"/>
          </a:xfrm>
        </p:grpSpPr>
        <p:pic>
          <p:nvPicPr>
            <p:cNvPr id="17422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23" name="Group 21"/>
            <p:cNvGrpSpPr/>
            <p:nvPr/>
          </p:nvGrpSpPr>
          <p:grpSpPr>
            <a:xfrm>
              <a:off x="3147" y="1657"/>
              <a:ext cx="432" cy="392"/>
              <a:chOff x="1296" y="558"/>
              <a:chExt cx="432" cy="392"/>
            </a:xfrm>
          </p:grpSpPr>
          <p:grpSp>
            <p:nvGrpSpPr>
              <p:cNvPr id="17424" name="Group 22"/>
              <p:cNvGrpSpPr/>
              <p:nvPr/>
            </p:nvGrpSpPr>
            <p:grpSpPr>
              <a:xfrm>
                <a:off x="1296" y="558"/>
                <a:ext cx="432" cy="392"/>
                <a:chOff x="1248" y="634"/>
                <a:chExt cx="432" cy="392"/>
              </a:xfrm>
            </p:grpSpPr>
            <p:sp>
              <p:nvSpPr>
                <p:cNvPr id="17425" name="Oval 23"/>
                <p:cNvSpPr/>
                <p:nvPr/>
              </p:nvSpPr>
              <p:spPr>
                <a:xfrm>
                  <a:off x="1248" y="634"/>
                  <a:ext cx="432" cy="39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26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7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8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9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30" name="Text Box 28"/>
              <p:cNvSpPr txBox="1"/>
              <p:nvPr/>
            </p:nvSpPr>
            <p:spPr>
              <a:xfrm>
                <a:off x="1380" y="563"/>
                <a:ext cx="273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43037" name="Group 29"/>
          <p:cNvGrpSpPr/>
          <p:nvPr/>
        </p:nvGrpSpPr>
        <p:grpSpPr>
          <a:xfrm>
            <a:off x="4800634" y="3849105"/>
            <a:ext cx="3200397" cy="2659644"/>
            <a:chOff x="240" y="3009"/>
            <a:chExt cx="2517" cy="1269"/>
          </a:xfrm>
        </p:grpSpPr>
        <p:pic>
          <p:nvPicPr>
            <p:cNvPr id="17432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33" name="Group 31"/>
            <p:cNvGrpSpPr/>
            <p:nvPr/>
          </p:nvGrpSpPr>
          <p:grpSpPr>
            <a:xfrm>
              <a:off x="243" y="3009"/>
              <a:ext cx="432" cy="360"/>
              <a:chOff x="1296" y="563"/>
              <a:chExt cx="432" cy="360"/>
            </a:xfrm>
          </p:grpSpPr>
          <p:grpSp>
            <p:nvGrpSpPr>
              <p:cNvPr id="17434" name="Group 3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35" name="Oval 33"/>
                <p:cNvSpPr/>
                <p:nvPr/>
              </p:nvSpPr>
              <p:spPr>
                <a:xfrm>
                  <a:off x="1248" y="664"/>
                  <a:ext cx="432" cy="331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36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7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8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9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40" name="Text Box 38"/>
              <p:cNvSpPr txBox="1"/>
              <p:nvPr/>
            </p:nvSpPr>
            <p:spPr>
              <a:xfrm>
                <a:off x="1380" y="563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43047" name="Group 39"/>
          <p:cNvGrpSpPr/>
          <p:nvPr/>
        </p:nvGrpSpPr>
        <p:grpSpPr>
          <a:xfrm>
            <a:off x="8337025" y="3847955"/>
            <a:ext cx="2971798" cy="2659644"/>
            <a:chOff x="3138" y="2964"/>
            <a:chExt cx="2451" cy="1260"/>
          </a:xfrm>
        </p:grpSpPr>
        <p:pic>
          <p:nvPicPr>
            <p:cNvPr id="17442" name="Picture 40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3138" y="2964"/>
              <a:ext cx="432" cy="360"/>
              <a:chOff x="1296" y="563"/>
              <a:chExt cx="432" cy="360"/>
            </a:xfrm>
          </p:grpSpPr>
          <p:grpSp>
            <p:nvGrpSpPr>
              <p:cNvPr id="17444" name="Group 4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45" name="Oval 43"/>
                <p:cNvSpPr/>
                <p:nvPr/>
              </p:nvSpPr>
              <p:spPr>
                <a:xfrm>
                  <a:off x="1248" y="666"/>
                  <a:ext cx="432" cy="3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46" name="Oval 4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7" name="Oval 4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8" name="Oval 4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9" name="Oval 4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50" name="Text Box 48"/>
              <p:cNvSpPr txBox="1"/>
              <p:nvPr/>
            </p:nvSpPr>
            <p:spPr>
              <a:xfrm>
                <a:off x="1380" y="563"/>
                <a:ext cx="273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3057" name="Text Box 49"/>
          <p:cNvSpPr txBox="1"/>
          <p:nvPr/>
        </p:nvSpPr>
        <p:spPr>
          <a:xfrm>
            <a:off x="825020" y="3124208"/>
            <a:ext cx="327646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từng đoạn câu chuyện</a:t>
            </a:r>
            <a:r>
              <a:rPr lang="en-US" altLang="vi-VN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17"/>
          <p:cNvGrpSpPr/>
          <p:nvPr/>
        </p:nvGrpSpPr>
        <p:grpSpPr>
          <a:xfrm>
            <a:off x="7238970" y="1905040"/>
            <a:ext cx="4114800" cy="4092680"/>
            <a:chOff x="1191" y="1470"/>
            <a:chExt cx="3273" cy="2418"/>
          </a:xfrm>
        </p:grpSpPr>
        <p:pic>
          <p:nvPicPr>
            <p:cNvPr id="18434" name="Picture 7" descr="Kc Hai ba trưng"/>
            <p:cNvPicPr>
              <a:picLocks noChangeAspect="1"/>
            </p:cNvPicPr>
            <p:nvPr/>
          </p:nvPicPr>
          <p:blipFill>
            <a:blip r:embed="rId2"/>
            <a:srcRect r="53439" b="55400"/>
            <a:stretch>
              <a:fillRect/>
            </a:stretch>
          </p:blipFill>
          <p:spPr>
            <a:xfrm>
              <a:off x="1200" y="1488"/>
              <a:ext cx="3264" cy="24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8435" name="Group 9"/>
            <p:cNvGrpSpPr/>
            <p:nvPr/>
          </p:nvGrpSpPr>
          <p:grpSpPr>
            <a:xfrm>
              <a:off x="1191" y="1470"/>
              <a:ext cx="432" cy="369"/>
              <a:chOff x="1296" y="563"/>
              <a:chExt cx="432" cy="369"/>
            </a:xfrm>
          </p:grpSpPr>
          <p:grpSp>
            <p:nvGrpSpPr>
              <p:cNvPr id="18436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18437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8438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39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0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1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8442" name="Text Box 16"/>
              <p:cNvSpPr txBox="1"/>
              <p:nvPr/>
            </p:nvSpPr>
            <p:spPr>
              <a:xfrm>
                <a:off x="1380" y="563"/>
                <a:ext cx="273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8444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2233455" y="2416394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1: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609744" y="2971801"/>
            <a:ext cx="586725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Thưở xưa nước ta bị giặc ngoại xâm đô hộ, chúng thẳng tay chém giết dân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nh, cướp hết ruộng nương. Chúng còn bắt dân ta lên rừng săn thú la, xuống biển mò ngọc trai,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cho lòng dân oán hận ngút trời.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/>
          <p:cNvGrpSpPr/>
          <p:nvPr/>
        </p:nvGrpSpPr>
        <p:grpSpPr>
          <a:xfrm>
            <a:off x="6873190" y="1981238"/>
            <a:ext cx="4419600" cy="4080400"/>
            <a:chOff x="1143" y="1661"/>
            <a:chExt cx="3225" cy="2467"/>
          </a:xfrm>
        </p:grpSpPr>
        <p:pic>
          <p:nvPicPr>
            <p:cNvPr id="19458" name="Picture 7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1152" y="1680"/>
              <a:ext cx="3216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9459" name="Group 9"/>
            <p:cNvGrpSpPr/>
            <p:nvPr/>
          </p:nvGrpSpPr>
          <p:grpSpPr>
            <a:xfrm>
              <a:off x="1143" y="1661"/>
              <a:ext cx="432" cy="402"/>
              <a:chOff x="1296" y="553"/>
              <a:chExt cx="432" cy="402"/>
            </a:xfrm>
          </p:grpSpPr>
          <p:grpSp>
            <p:nvGrpSpPr>
              <p:cNvPr id="19460" name="Group 10"/>
              <p:cNvGrpSpPr/>
              <p:nvPr/>
            </p:nvGrpSpPr>
            <p:grpSpPr>
              <a:xfrm>
                <a:off x="1296" y="553"/>
                <a:ext cx="432" cy="402"/>
                <a:chOff x="1248" y="629"/>
                <a:chExt cx="432" cy="402"/>
              </a:xfrm>
            </p:grpSpPr>
            <p:sp>
              <p:nvSpPr>
                <p:cNvPr id="19461" name="Oval 11"/>
                <p:cNvSpPr/>
                <p:nvPr/>
              </p:nvSpPr>
              <p:spPr>
                <a:xfrm>
                  <a:off x="1248" y="629"/>
                  <a:ext cx="432" cy="40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9462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3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4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5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9466" name="Text Box 16"/>
              <p:cNvSpPr txBox="1"/>
              <p:nvPr/>
            </p:nvSpPr>
            <p:spPr>
              <a:xfrm>
                <a:off x="1381" y="563"/>
                <a:ext cx="272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9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2224990" y="268268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2: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685942" y="3363428"/>
            <a:ext cx="50915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Bấy giờ ở huyện Mê Linh có hai người con gái t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 giỏi võ nghệ tên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em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Nhị, hai chị em đều nuôi chí d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lại non sông.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/>
          <p:nvPr/>
        </p:nvGrpSpPr>
        <p:grpSpPr>
          <a:xfrm>
            <a:off x="6781782" y="1828842"/>
            <a:ext cx="4419600" cy="4033024"/>
            <a:chOff x="1344" y="1715"/>
            <a:chExt cx="3120" cy="2461"/>
          </a:xfrm>
        </p:grpSpPr>
        <p:pic>
          <p:nvPicPr>
            <p:cNvPr id="20482" name="Picture 8" descr="Kc Hai ba trưng"/>
            <p:cNvPicPr>
              <a:picLocks noChangeAspect="1"/>
            </p:cNvPicPr>
            <p:nvPr/>
          </p:nvPicPr>
          <p:blipFill>
            <a:blip r:embed="rId2"/>
            <a:srcRect t="50174" r="53534" b="1108"/>
            <a:stretch>
              <a:fillRect/>
            </a:stretch>
          </p:blipFill>
          <p:spPr>
            <a:xfrm>
              <a:off x="1344" y="1728"/>
              <a:ext cx="3120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0483" name="Group 10"/>
            <p:cNvGrpSpPr/>
            <p:nvPr/>
          </p:nvGrpSpPr>
          <p:grpSpPr>
            <a:xfrm>
              <a:off x="1356" y="1715"/>
              <a:ext cx="432" cy="383"/>
              <a:chOff x="1296" y="562"/>
              <a:chExt cx="432" cy="383"/>
            </a:xfrm>
          </p:grpSpPr>
          <p:grpSp>
            <p:nvGrpSpPr>
              <p:cNvPr id="20484" name="Group 11"/>
              <p:cNvGrpSpPr/>
              <p:nvPr/>
            </p:nvGrpSpPr>
            <p:grpSpPr>
              <a:xfrm>
                <a:off x="1296" y="562"/>
                <a:ext cx="432" cy="383"/>
                <a:chOff x="1248" y="638"/>
                <a:chExt cx="432" cy="383"/>
              </a:xfrm>
            </p:grpSpPr>
            <p:sp>
              <p:nvSpPr>
                <p:cNvPr id="20485" name="Oval 12"/>
                <p:cNvSpPr/>
                <p:nvPr/>
              </p:nvSpPr>
              <p:spPr>
                <a:xfrm>
                  <a:off x="1248" y="638"/>
                  <a:ext cx="432" cy="38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0486" name="Oval 13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7" name="Oval 14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8" name="Oval 15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9" name="Oval 16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0490" name="Text Box 17"/>
              <p:cNvSpPr txBox="1"/>
              <p:nvPr/>
            </p:nvSpPr>
            <p:spPr>
              <a:xfrm>
                <a:off x="1380" y="563"/>
                <a:ext cx="273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0491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869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9239" name="Text Box 23"/>
          <p:cNvSpPr txBox="1"/>
          <p:nvPr/>
        </p:nvSpPr>
        <p:spPr>
          <a:xfrm>
            <a:off x="2308807" y="2305862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3: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533546" y="2921037"/>
            <a:ext cx="548626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đã giết Thi Sách chồng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Trắc. Nhận được tin dữ,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liền kéo quân về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Luy Lâu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bắt đầu cuộc khởi nghĩa.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cưỡi voi đi trước, đo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 quân rùng rùng lên đường. Thế trận cuồn cuộn, tiếng trống vang dội.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687" y="5868444"/>
            <a:ext cx="3641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Bức tranh vẽ cảnh gì?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Hai ba trư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72832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/>
          <p:nvPr/>
        </p:nvGrpSpPr>
        <p:grpSpPr>
          <a:xfrm>
            <a:off x="7086574" y="1752644"/>
            <a:ext cx="4267200" cy="4114782"/>
            <a:chOff x="1248" y="1749"/>
            <a:chExt cx="3600" cy="2283"/>
          </a:xfrm>
        </p:grpSpPr>
        <p:pic>
          <p:nvPicPr>
            <p:cNvPr id="21506" name="Picture 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1248" y="1776"/>
              <a:ext cx="3600" cy="2256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1507" name="Group 9"/>
            <p:cNvGrpSpPr/>
            <p:nvPr/>
          </p:nvGrpSpPr>
          <p:grpSpPr>
            <a:xfrm>
              <a:off x="1254" y="1749"/>
              <a:ext cx="432" cy="369"/>
              <a:chOff x="1296" y="563"/>
              <a:chExt cx="432" cy="369"/>
            </a:xfrm>
          </p:grpSpPr>
          <p:grpSp>
            <p:nvGrpSpPr>
              <p:cNvPr id="21508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21509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1510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1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2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3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1514" name="Text Box 16"/>
              <p:cNvSpPr txBox="1"/>
              <p:nvPr/>
            </p:nvSpPr>
            <p:spPr>
              <a:xfrm>
                <a:off x="1380" y="563"/>
                <a:ext cx="27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1516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26647" name="Text Box 23"/>
          <p:cNvSpPr txBox="1"/>
          <p:nvPr/>
        </p:nvSpPr>
        <p:spPr>
          <a:xfrm>
            <a:off x="2594354" y="236034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4: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914536" y="3057708"/>
            <a:ext cx="533386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trì của giặc lần lượt sụp đổ. Tô Định ôm đầu bỏ chạy về nước. Đất nước ta sạch bóng quân thù.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trở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hai vị anh hùng chống giặc ngoại xâm đầu tiên trong lịch sử nước nh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9" name="Group 9"/>
          <p:cNvGrpSpPr/>
          <p:nvPr/>
        </p:nvGrpSpPr>
        <p:grpSpPr>
          <a:xfrm>
            <a:off x="1524000" y="2057400"/>
            <a:ext cx="2133600" cy="2362200"/>
            <a:chOff x="225" y="1665"/>
            <a:chExt cx="2532" cy="1221"/>
          </a:xfrm>
        </p:grpSpPr>
        <p:pic>
          <p:nvPicPr>
            <p:cNvPr id="22530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31" name="Group 11"/>
            <p:cNvGrpSpPr/>
            <p:nvPr/>
          </p:nvGrpSpPr>
          <p:grpSpPr>
            <a:xfrm>
              <a:off x="225" y="1665"/>
              <a:ext cx="432" cy="381"/>
              <a:chOff x="1296" y="563"/>
              <a:chExt cx="432" cy="381"/>
            </a:xfrm>
          </p:grpSpPr>
          <p:grpSp>
            <p:nvGrpSpPr>
              <p:cNvPr id="22532" name="Group 12"/>
              <p:cNvGrpSpPr/>
              <p:nvPr/>
            </p:nvGrpSpPr>
            <p:grpSpPr>
              <a:xfrm>
                <a:off x="1296" y="564"/>
                <a:ext cx="432" cy="380"/>
                <a:chOff x="1248" y="640"/>
                <a:chExt cx="432" cy="380"/>
              </a:xfrm>
            </p:grpSpPr>
            <p:sp>
              <p:nvSpPr>
                <p:cNvPr id="22533" name="Oval 13"/>
                <p:cNvSpPr/>
                <p:nvPr/>
              </p:nvSpPr>
              <p:spPr>
                <a:xfrm>
                  <a:off x="1248" y="640"/>
                  <a:ext cx="432" cy="38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34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5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6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7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38" name="Text Box 18"/>
              <p:cNvSpPr txBox="1"/>
              <p:nvPr/>
            </p:nvSpPr>
            <p:spPr>
              <a:xfrm>
                <a:off x="1381" y="563"/>
                <a:ext cx="272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0739" name="Group 19"/>
          <p:cNvGrpSpPr/>
          <p:nvPr/>
        </p:nvGrpSpPr>
        <p:grpSpPr>
          <a:xfrm>
            <a:off x="3733800" y="2057400"/>
            <a:ext cx="2209800" cy="2362200"/>
            <a:chOff x="3141" y="1662"/>
            <a:chExt cx="2448" cy="1218"/>
          </a:xfrm>
        </p:grpSpPr>
        <p:pic>
          <p:nvPicPr>
            <p:cNvPr id="22540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41" name="Group 21"/>
            <p:cNvGrpSpPr/>
            <p:nvPr/>
          </p:nvGrpSpPr>
          <p:grpSpPr>
            <a:xfrm>
              <a:off x="3147" y="1662"/>
              <a:ext cx="432" cy="380"/>
              <a:chOff x="1296" y="563"/>
              <a:chExt cx="432" cy="380"/>
            </a:xfrm>
          </p:grpSpPr>
          <p:grpSp>
            <p:nvGrpSpPr>
              <p:cNvPr id="22542" name="Group 22"/>
              <p:cNvGrpSpPr/>
              <p:nvPr/>
            </p:nvGrpSpPr>
            <p:grpSpPr>
              <a:xfrm>
                <a:off x="1296" y="564"/>
                <a:ext cx="432" cy="379"/>
                <a:chOff x="1248" y="640"/>
                <a:chExt cx="432" cy="379"/>
              </a:xfrm>
            </p:grpSpPr>
            <p:sp>
              <p:nvSpPr>
                <p:cNvPr id="22543" name="Oval 23"/>
                <p:cNvSpPr/>
                <p:nvPr/>
              </p:nvSpPr>
              <p:spPr>
                <a:xfrm>
                  <a:off x="1248" y="640"/>
                  <a:ext cx="432" cy="37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44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5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6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7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48" name="Text Box 28"/>
              <p:cNvSpPr txBox="1"/>
              <p:nvPr/>
            </p:nvSpPr>
            <p:spPr>
              <a:xfrm>
                <a:off x="1380" y="563"/>
                <a:ext cx="272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30749" name="Group 29"/>
          <p:cNvGrpSpPr/>
          <p:nvPr/>
        </p:nvGrpSpPr>
        <p:grpSpPr>
          <a:xfrm>
            <a:off x="6019800" y="2044369"/>
            <a:ext cx="2319338" cy="2375230"/>
            <a:chOff x="240" y="3002"/>
            <a:chExt cx="2517" cy="1276"/>
          </a:xfrm>
        </p:grpSpPr>
        <p:pic>
          <p:nvPicPr>
            <p:cNvPr id="22550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51" name="Group 31"/>
            <p:cNvGrpSpPr/>
            <p:nvPr/>
          </p:nvGrpSpPr>
          <p:grpSpPr>
            <a:xfrm>
              <a:off x="243" y="3002"/>
              <a:ext cx="432" cy="395"/>
              <a:chOff x="1296" y="556"/>
              <a:chExt cx="432" cy="395"/>
            </a:xfrm>
          </p:grpSpPr>
          <p:grpSp>
            <p:nvGrpSpPr>
              <p:cNvPr id="22552" name="Group 32"/>
              <p:cNvGrpSpPr/>
              <p:nvPr/>
            </p:nvGrpSpPr>
            <p:grpSpPr>
              <a:xfrm>
                <a:off x="1296" y="556"/>
                <a:ext cx="432" cy="395"/>
                <a:chOff x="1248" y="632"/>
                <a:chExt cx="432" cy="395"/>
              </a:xfrm>
            </p:grpSpPr>
            <p:sp>
              <p:nvSpPr>
                <p:cNvPr id="22553" name="Oval 33"/>
                <p:cNvSpPr/>
                <p:nvPr/>
              </p:nvSpPr>
              <p:spPr>
                <a:xfrm>
                  <a:off x="1248" y="632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54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5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6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7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58" name="Text Box 38"/>
              <p:cNvSpPr txBox="1"/>
              <p:nvPr/>
            </p:nvSpPr>
            <p:spPr>
              <a:xfrm>
                <a:off x="1381" y="563"/>
                <a:ext cx="273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0767" name="Group 47"/>
          <p:cNvGrpSpPr/>
          <p:nvPr/>
        </p:nvGrpSpPr>
        <p:grpSpPr>
          <a:xfrm>
            <a:off x="8377238" y="2060500"/>
            <a:ext cx="2290762" cy="2360688"/>
            <a:chOff x="3138" y="2958"/>
            <a:chExt cx="2451" cy="1266"/>
          </a:xfrm>
        </p:grpSpPr>
        <p:pic>
          <p:nvPicPr>
            <p:cNvPr id="22560" name="Picture 4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61" name="Group 49"/>
            <p:cNvGrpSpPr/>
            <p:nvPr/>
          </p:nvGrpSpPr>
          <p:grpSpPr>
            <a:xfrm>
              <a:off x="3138" y="2958"/>
              <a:ext cx="432" cy="395"/>
              <a:chOff x="1296" y="557"/>
              <a:chExt cx="432" cy="395"/>
            </a:xfrm>
          </p:grpSpPr>
          <p:grpSp>
            <p:nvGrpSpPr>
              <p:cNvPr id="22562" name="Group 50"/>
              <p:cNvGrpSpPr/>
              <p:nvPr/>
            </p:nvGrpSpPr>
            <p:grpSpPr>
              <a:xfrm>
                <a:off x="1296" y="557"/>
                <a:ext cx="432" cy="395"/>
                <a:chOff x="1248" y="633"/>
                <a:chExt cx="432" cy="395"/>
              </a:xfrm>
            </p:grpSpPr>
            <p:sp>
              <p:nvSpPr>
                <p:cNvPr id="22563" name="Oval 51"/>
                <p:cNvSpPr/>
                <p:nvPr/>
              </p:nvSpPr>
              <p:spPr>
                <a:xfrm>
                  <a:off x="1248" y="633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64" name="Oval 5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5" name="Oval 5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6" name="Oval 5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7" name="Oval 5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68" name="Text Box 56"/>
              <p:cNvSpPr txBox="1"/>
              <p:nvPr/>
            </p:nvSpPr>
            <p:spPr>
              <a:xfrm>
                <a:off x="1379" y="563"/>
                <a:ext cx="274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2570" name="WordArt 60"/>
          <p:cNvSpPr>
            <a:spLocks noTextEdit="1"/>
          </p:cNvSpPr>
          <p:nvPr/>
        </p:nvSpPr>
        <p:spPr>
          <a:xfrm>
            <a:off x="1524000" y="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30781" name="Text Box 61"/>
          <p:cNvSpPr txBox="1"/>
          <p:nvPr/>
        </p:nvSpPr>
        <p:spPr>
          <a:xfrm>
            <a:off x="152400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tóm tắt câu chuyện</a:t>
            </a: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  <p:sp>
        <p:nvSpPr>
          <p:cNvPr id="30782" name="Text Box 62"/>
          <p:cNvSpPr txBox="1"/>
          <p:nvPr/>
        </p:nvSpPr>
        <p:spPr>
          <a:xfrm>
            <a:off x="1981308" y="470973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giúp các em hiểu được điều gì ?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3" name="Text Box 63"/>
          <p:cNvSpPr txBox="1"/>
          <p:nvPr/>
        </p:nvSpPr>
        <p:spPr>
          <a:xfrm>
            <a:off x="1223201" y="5248393"/>
            <a:ext cx="99820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Dân tộc Việt Nam ta có truyền thống chống giặc ngoại xâm bất khuất từ bao đời nay , phụ nữ Việt Nam rất anh hùng bất khuất. 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/>
      <p:bldP spid="30782" grpId="0"/>
      <p:bldP spid="307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7"/>
          <p:cNvSpPr>
            <a:spLocks noTextEdit="1"/>
          </p:cNvSpPr>
          <p:nvPr/>
        </p:nvSpPr>
        <p:spPr>
          <a:xfrm>
            <a:off x="2743200" y="1600200"/>
            <a:ext cx="6781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>
            <a:extLst>
              <a:ext uri="{FF2B5EF4-FFF2-40B4-BE49-F238E27FC236}">
                <a16:creationId xmlns:a16="http://schemas.microsoft.com/office/drawing/2014/main" id="{76176219-5FA8-4D5D-A761-4A4E8BFC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660" y="274160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Văn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Lang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3142474E-40AE-4B35-82F7-C749C484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04713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10">
            <a:extLst>
              <a:ext uri="{FF2B5EF4-FFF2-40B4-BE49-F238E27FC236}">
                <a16:creationId xmlns:a16="http://schemas.microsoft.com/office/drawing/2014/main" id="{299D1116-3696-4D2D-9895-6ED8D4FF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79" y="175264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457278"/>
            <a:ext cx="10896314" cy="2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" y="3049514"/>
            <a:ext cx="11201106" cy="35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/>
          <p:nvPr/>
        </p:nvSpPr>
        <p:spPr>
          <a:xfrm>
            <a:off x="533546" y="898919"/>
            <a:ext cx="3962296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685942" y="1743719"/>
            <a:ext cx="2667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Đọc đúng:</a:t>
            </a:r>
            <a:endParaRPr lang="en-US" altLang="vi-VN" sz="32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3362376" y="2035769"/>
            <a:ext cx="624823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nương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thuồng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oán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hận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lập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mưu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rìu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búa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tướng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giặc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04800" y="2748171"/>
            <a:ext cx="1158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2739074"/>
            <a:ext cx="1148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>
            <a:off x="2438496" y="2675550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543808" y="2684647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7315168" y="346538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4572040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9753744" y="2748171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4721334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717316" y="1066862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vi-VN" sz="4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đầu tiên trong lịch sử nước nhà.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</a:t>
            </a:r>
            <a:r>
              <a:rPr lang="en-US" altLang="en-US" sz="4400" b="1">
                <a:solidFill>
                  <a:srgbClr val="FF00FF"/>
                </a:solidFill>
                <a:latin typeface="Times New Roman" pitchFamily="18" charset="0"/>
              </a:rPr>
              <a:t>đầu tiên</a:t>
            </a:r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 trong lịch sử nước nhà. 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0214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7762930" y="2890629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31230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6" grpId="0" animBg="1"/>
      <p:bldP spid="120837" grpId="0" animBg="1"/>
      <p:bldP spid="1208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/>
          <p:nvPr/>
        </p:nvSpPr>
        <p:spPr>
          <a:xfrm>
            <a:off x="838338" y="479463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i="1" dirty="0">
                <a:latin typeface="Times New Roman" panose="02020603050405020304" pitchFamily="18" charset="0"/>
              </a:rPr>
              <a:t>* 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Giải nghĩa từ: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838338" y="1176726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ngoại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867748" y="1846457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Đô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5">
            <a:hlinkClick r:id="rId2" action="ppaction://hlinksldjump"/>
          </p:cNvPr>
          <p:cNvSpPr txBox="1"/>
          <p:nvPr/>
        </p:nvSpPr>
        <p:spPr>
          <a:xfrm>
            <a:off x="867748" y="257911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đấ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 nay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/>
          <p:cNvSpPr txBox="1"/>
          <p:nvPr/>
        </p:nvSpPr>
        <p:spPr>
          <a:xfrm>
            <a:off x="838338" y="343803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Trẩy quân: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oàn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20"/>
          <p:cNvSpPr txBox="1"/>
          <p:nvPr/>
        </p:nvSpPr>
        <p:spPr>
          <a:xfrm>
            <a:off x="838338" y="4190980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Giáp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1"/>
          <p:cNvSpPr txBox="1"/>
          <p:nvPr/>
        </p:nvSpPr>
        <p:spPr>
          <a:xfrm>
            <a:off x="867748" y="5257758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Phấn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1011</Words>
  <Application>Microsoft Office PowerPoint</Application>
  <PresentationFormat>Widescreen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107</cp:revision>
  <dcterms:created xsi:type="dcterms:W3CDTF">2005-12-31T17:58:32Z</dcterms:created>
  <dcterms:modified xsi:type="dcterms:W3CDTF">2022-01-17T03:13:49Z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336C69FDC9B4446795D0E7CEB1A27206</vt:lpwstr>
  </property>
  <property fmtid="{D5CDD505-2E9C-101B-9397-08002B2CF9AE}" pid="3" name="KSOProductBuildVer">
    <vt:lpwstr>1033-11.2.0.10385</vt:lpwstr>
  </property>
</Properties>
</file>