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25"/>
  </p:notesMasterIdLst>
  <p:sldIdLst>
    <p:sldId id="309" r:id="rId3"/>
    <p:sldId id="311" r:id="rId4"/>
    <p:sldId id="310" r:id="rId5"/>
    <p:sldId id="257" r:id="rId6"/>
    <p:sldId id="314" r:id="rId7"/>
    <p:sldId id="288" r:id="rId8"/>
    <p:sldId id="276" r:id="rId9"/>
    <p:sldId id="268" r:id="rId10"/>
    <p:sldId id="289" r:id="rId11"/>
    <p:sldId id="312" r:id="rId12"/>
    <p:sldId id="272" r:id="rId13"/>
    <p:sldId id="277" r:id="rId14"/>
    <p:sldId id="291" r:id="rId15"/>
    <p:sldId id="313" r:id="rId16"/>
    <p:sldId id="293" r:id="rId17"/>
    <p:sldId id="292" r:id="rId18"/>
    <p:sldId id="261" r:id="rId19"/>
    <p:sldId id="262" r:id="rId20"/>
    <p:sldId id="263" r:id="rId21"/>
    <p:sldId id="278" r:id="rId22"/>
    <p:sldId id="282" r:id="rId23"/>
    <p:sldId id="287" r:id="rId2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78840A"/>
    <a:srgbClr val="FF00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65F05A-0C0D-4DE0-9538-981F0115F7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75118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1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7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9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8"/>
          <p:cNvSpPr txBox="1"/>
          <p:nvPr/>
        </p:nvSpPr>
        <p:spPr>
          <a:xfrm>
            <a:off x="1371724" y="3033551"/>
            <a:ext cx="9144000" cy="11541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ập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đọc –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ts val="600"/>
              </a:spcBef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499" y="3610632"/>
            <a:ext cx="41084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2269" y="1708918"/>
            <a:ext cx="7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/>
              <a:t>Bài giảng trực tuyến lớp 3</a:t>
            </a:r>
          </a:p>
          <a:p>
            <a:pPr algn="ctr"/>
            <a:r>
              <a:rPr lang="vi-VN" sz="3200" b="1" dirty="0" smtClean="0"/>
              <a:t>Tuần 19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67" y="838268"/>
            <a:ext cx="51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TRƯỜNG TIỂU HỌC ÁI MỘ A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"/>
          <p:cNvSpPr/>
          <p:nvPr/>
        </p:nvSpPr>
        <p:spPr>
          <a:xfrm>
            <a:off x="2895684" y="1219258"/>
            <a:ext cx="5562454" cy="121571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dung:</a:t>
            </a:r>
          </a:p>
          <a:p>
            <a:pPr algn="ctr">
              <a:spcBef>
                <a:spcPts val="600"/>
              </a:spcBef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685942" y="2819416"/>
            <a:ext cx="1082011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ta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thanhLuyL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8" y="685800"/>
            <a:ext cx="10591522" cy="50292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4" name="AutoShape 5"/>
          <p:cNvSpPr/>
          <p:nvPr/>
        </p:nvSpPr>
        <p:spPr>
          <a:xfrm>
            <a:off x="4572000" y="5753101"/>
            <a:ext cx="28194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35001" dir="2928846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/>
          <a:p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Thành Luy Lâu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2010_ns227_4_den%20tho%20Hai%20ba%20Tr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8" y="533400"/>
            <a:ext cx="10515324" cy="47244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8" name="AutoShape 5"/>
          <p:cNvSpPr/>
          <p:nvPr/>
        </p:nvSpPr>
        <p:spPr>
          <a:xfrm>
            <a:off x="1676400" y="5638801"/>
            <a:ext cx="87630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35001" dir="2928846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/>
          <a:p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Đền thờ Hai Bà Trưng ở huyện Mê Linh, tỉnh Vĩnh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74" y="1524034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2" name="WordArt 6"/>
          <p:cNvSpPr>
            <a:spLocks noTextEdit="1"/>
          </p:cNvSpPr>
          <p:nvPr/>
        </p:nvSpPr>
        <p:spPr>
          <a:xfrm>
            <a:off x="381150" y="2133634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ĐỌC LẠI</a:t>
            </a:r>
          </a:p>
        </p:txBody>
      </p:sp>
      <p:sp>
        <p:nvSpPr>
          <p:cNvPr id="15363" name="Rectangle 1"/>
          <p:cNvSpPr/>
          <p:nvPr/>
        </p:nvSpPr>
        <p:spPr>
          <a:xfrm>
            <a:off x="1524120" y="762070"/>
            <a:ext cx="88392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592" y="914466"/>
            <a:ext cx="10581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ngút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331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76" y="1295456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6" name="Text Box 5"/>
          <p:cNvSpPr txBox="1"/>
          <p:nvPr/>
        </p:nvSpPr>
        <p:spPr>
          <a:xfrm>
            <a:off x="1524000" y="623887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7" name="WordArt 6"/>
          <p:cNvSpPr>
            <a:spLocks noTextEdit="1"/>
          </p:cNvSpPr>
          <p:nvPr/>
        </p:nvSpPr>
        <p:spPr>
          <a:xfrm>
            <a:off x="152556" y="2286030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/>
          <p:nvPr/>
        </p:nvSpPr>
        <p:spPr>
          <a:xfrm>
            <a:off x="1752600" y="594291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0" name="WordArt 8"/>
          <p:cNvSpPr>
            <a:spLocks noTextEdit="1"/>
          </p:cNvSpPr>
          <p:nvPr/>
        </p:nvSpPr>
        <p:spPr>
          <a:xfrm>
            <a:off x="1255655" y="1222273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grpSp>
        <p:nvGrpSpPr>
          <p:cNvPr id="43017" name="Group 9"/>
          <p:cNvGrpSpPr/>
          <p:nvPr/>
        </p:nvGrpSpPr>
        <p:grpSpPr>
          <a:xfrm>
            <a:off x="4800634" y="1447852"/>
            <a:ext cx="3200398" cy="2165298"/>
            <a:chOff x="225" y="1660"/>
            <a:chExt cx="2532" cy="1226"/>
          </a:xfrm>
        </p:grpSpPr>
        <p:pic>
          <p:nvPicPr>
            <p:cNvPr id="17412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13" name="Group 11"/>
            <p:cNvGrpSpPr/>
            <p:nvPr/>
          </p:nvGrpSpPr>
          <p:grpSpPr>
            <a:xfrm>
              <a:off x="225" y="1660"/>
              <a:ext cx="432" cy="393"/>
              <a:chOff x="1296" y="558"/>
              <a:chExt cx="432" cy="393"/>
            </a:xfrm>
          </p:grpSpPr>
          <p:grpSp>
            <p:nvGrpSpPr>
              <p:cNvPr id="17414" name="Group 12"/>
              <p:cNvGrpSpPr/>
              <p:nvPr/>
            </p:nvGrpSpPr>
            <p:grpSpPr>
              <a:xfrm>
                <a:off x="1296" y="558"/>
                <a:ext cx="432" cy="393"/>
                <a:chOff x="1248" y="634"/>
                <a:chExt cx="432" cy="393"/>
              </a:xfrm>
            </p:grpSpPr>
            <p:sp>
              <p:nvSpPr>
                <p:cNvPr id="17415" name="Oval 13"/>
                <p:cNvSpPr/>
                <p:nvPr/>
              </p:nvSpPr>
              <p:spPr>
                <a:xfrm>
                  <a:off x="1248" y="634"/>
                  <a:ext cx="432" cy="39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16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7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8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9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20" name="Text Box 18"/>
              <p:cNvSpPr txBox="1"/>
              <p:nvPr/>
            </p:nvSpPr>
            <p:spPr>
              <a:xfrm>
                <a:off x="1380" y="563"/>
                <a:ext cx="27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43027" name="Group 19"/>
          <p:cNvGrpSpPr/>
          <p:nvPr/>
        </p:nvGrpSpPr>
        <p:grpSpPr>
          <a:xfrm>
            <a:off x="8331679" y="1432371"/>
            <a:ext cx="2971798" cy="2166824"/>
            <a:chOff x="3141" y="1657"/>
            <a:chExt cx="2448" cy="1223"/>
          </a:xfrm>
        </p:grpSpPr>
        <p:pic>
          <p:nvPicPr>
            <p:cNvPr id="17422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23" name="Group 21"/>
            <p:cNvGrpSpPr/>
            <p:nvPr/>
          </p:nvGrpSpPr>
          <p:grpSpPr>
            <a:xfrm>
              <a:off x="3147" y="1657"/>
              <a:ext cx="432" cy="392"/>
              <a:chOff x="1296" y="558"/>
              <a:chExt cx="432" cy="392"/>
            </a:xfrm>
          </p:grpSpPr>
          <p:grpSp>
            <p:nvGrpSpPr>
              <p:cNvPr id="17424" name="Group 22"/>
              <p:cNvGrpSpPr/>
              <p:nvPr/>
            </p:nvGrpSpPr>
            <p:grpSpPr>
              <a:xfrm>
                <a:off x="1296" y="558"/>
                <a:ext cx="432" cy="392"/>
                <a:chOff x="1248" y="634"/>
                <a:chExt cx="432" cy="392"/>
              </a:xfrm>
            </p:grpSpPr>
            <p:sp>
              <p:nvSpPr>
                <p:cNvPr id="17425" name="Oval 23"/>
                <p:cNvSpPr/>
                <p:nvPr/>
              </p:nvSpPr>
              <p:spPr>
                <a:xfrm>
                  <a:off x="1248" y="634"/>
                  <a:ext cx="432" cy="39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26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7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8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9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30" name="Text Box 28"/>
              <p:cNvSpPr txBox="1"/>
              <p:nvPr/>
            </p:nvSpPr>
            <p:spPr>
              <a:xfrm>
                <a:off x="1380" y="563"/>
                <a:ext cx="273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43037" name="Group 29"/>
          <p:cNvGrpSpPr/>
          <p:nvPr/>
        </p:nvGrpSpPr>
        <p:grpSpPr>
          <a:xfrm>
            <a:off x="4800634" y="3849105"/>
            <a:ext cx="3200397" cy="2659644"/>
            <a:chOff x="240" y="3009"/>
            <a:chExt cx="2517" cy="1269"/>
          </a:xfrm>
        </p:grpSpPr>
        <p:pic>
          <p:nvPicPr>
            <p:cNvPr id="17432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33" name="Group 31"/>
            <p:cNvGrpSpPr/>
            <p:nvPr/>
          </p:nvGrpSpPr>
          <p:grpSpPr>
            <a:xfrm>
              <a:off x="243" y="3009"/>
              <a:ext cx="432" cy="360"/>
              <a:chOff x="1296" y="563"/>
              <a:chExt cx="432" cy="360"/>
            </a:xfrm>
          </p:grpSpPr>
          <p:grpSp>
            <p:nvGrpSpPr>
              <p:cNvPr id="17434" name="Group 3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35" name="Oval 33"/>
                <p:cNvSpPr/>
                <p:nvPr/>
              </p:nvSpPr>
              <p:spPr>
                <a:xfrm>
                  <a:off x="1248" y="664"/>
                  <a:ext cx="432" cy="331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36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7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8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9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40" name="Text Box 38"/>
              <p:cNvSpPr txBox="1"/>
              <p:nvPr/>
            </p:nvSpPr>
            <p:spPr>
              <a:xfrm>
                <a:off x="1380" y="563"/>
                <a:ext cx="273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43047" name="Group 39"/>
          <p:cNvGrpSpPr/>
          <p:nvPr/>
        </p:nvGrpSpPr>
        <p:grpSpPr>
          <a:xfrm>
            <a:off x="8337025" y="3847955"/>
            <a:ext cx="2971798" cy="2659644"/>
            <a:chOff x="3138" y="2964"/>
            <a:chExt cx="2451" cy="1260"/>
          </a:xfrm>
        </p:grpSpPr>
        <p:pic>
          <p:nvPicPr>
            <p:cNvPr id="17442" name="Picture 40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43" name="Group 41"/>
            <p:cNvGrpSpPr/>
            <p:nvPr/>
          </p:nvGrpSpPr>
          <p:grpSpPr>
            <a:xfrm>
              <a:off x="3138" y="2964"/>
              <a:ext cx="432" cy="360"/>
              <a:chOff x="1296" y="563"/>
              <a:chExt cx="432" cy="360"/>
            </a:xfrm>
          </p:grpSpPr>
          <p:grpSp>
            <p:nvGrpSpPr>
              <p:cNvPr id="17444" name="Group 4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45" name="Oval 43"/>
                <p:cNvSpPr/>
                <p:nvPr/>
              </p:nvSpPr>
              <p:spPr>
                <a:xfrm>
                  <a:off x="1248" y="666"/>
                  <a:ext cx="432" cy="3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46" name="Oval 4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7" name="Oval 4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8" name="Oval 4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9" name="Oval 4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50" name="Text Box 48"/>
              <p:cNvSpPr txBox="1"/>
              <p:nvPr/>
            </p:nvSpPr>
            <p:spPr>
              <a:xfrm>
                <a:off x="1380" y="563"/>
                <a:ext cx="273" cy="2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43057" name="Text Box 49"/>
          <p:cNvSpPr txBox="1"/>
          <p:nvPr/>
        </p:nvSpPr>
        <p:spPr>
          <a:xfrm>
            <a:off x="825020" y="3124208"/>
            <a:ext cx="3276462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từng đoạn câu chuyện</a:t>
            </a:r>
            <a:r>
              <a:rPr lang="en-US" altLang="vi-VN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5" name="Group 17"/>
          <p:cNvGrpSpPr/>
          <p:nvPr/>
        </p:nvGrpSpPr>
        <p:grpSpPr>
          <a:xfrm>
            <a:off x="7238970" y="1905040"/>
            <a:ext cx="4114800" cy="4092680"/>
            <a:chOff x="1191" y="1470"/>
            <a:chExt cx="3273" cy="2418"/>
          </a:xfrm>
        </p:grpSpPr>
        <p:pic>
          <p:nvPicPr>
            <p:cNvPr id="18434" name="Picture 7" descr="Kc Hai ba trưng"/>
            <p:cNvPicPr>
              <a:picLocks noChangeAspect="1"/>
            </p:cNvPicPr>
            <p:nvPr/>
          </p:nvPicPr>
          <p:blipFill>
            <a:blip r:embed="rId2"/>
            <a:srcRect r="53439" b="55400"/>
            <a:stretch>
              <a:fillRect/>
            </a:stretch>
          </p:blipFill>
          <p:spPr>
            <a:xfrm>
              <a:off x="1200" y="1488"/>
              <a:ext cx="3264" cy="24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8435" name="Group 9"/>
            <p:cNvGrpSpPr/>
            <p:nvPr/>
          </p:nvGrpSpPr>
          <p:grpSpPr>
            <a:xfrm>
              <a:off x="1191" y="1470"/>
              <a:ext cx="432" cy="369"/>
              <a:chOff x="1296" y="563"/>
              <a:chExt cx="432" cy="369"/>
            </a:xfrm>
          </p:grpSpPr>
          <p:grpSp>
            <p:nvGrpSpPr>
              <p:cNvPr id="18436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18437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8438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39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0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1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8442" name="Text Box 16"/>
              <p:cNvSpPr txBox="1"/>
              <p:nvPr/>
            </p:nvSpPr>
            <p:spPr>
              <a:xfrm>
                <a:off x="1380" y="563"/>
                <a:ext cx="273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8443" name="Text Box 22"/>
          <p:cNvSpPr txBox="1"/>
          <p:nvPr/>
        </p:nvSpPr>
        <p:spPr>
          <a:xfrm>
            <a:off x="1524000" y="976702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4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7192" name="Text Box 24"/>
          <p:cNvSpPr txBox="1"/>
          <p:nvPr/>
        </p:nvSpPr>
        <p:spPr>
          <a:xfrm>
            <a:off x="2233455" y="2416394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1: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3" name="Text Box 25"/>
          <p:cNvSpPr txBox="1"/>
          <p:nvPr/>
        </p:nvSpPr>
        <p:spPr>
          <a:xfrm>
            <a:off x="609744" y="2971801"/>
            <a:ext cx="5867256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Thưở xưa nước ta bị giặc ngoại xâm đô hộ, chúng thẳng tay chém giết dân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nh, cướp hết ruộng nương. Chúng còn bắt dân ta lên rừng săn thú la, xuống biển mò ngọc trai,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 cho lòng dân oán hận ngút trời.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7" name="Text Box 18"/>
          <p:cNvSpPr txBox="1"/>
          <p:nvPr/>
        </p:nvSpPr>
        <p:spPr>
          <a:xfrm>
            <a:off x="1524000" y="43887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ập đọc – Kể chuyệ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1" name="Group 19"/>
          <p:cNvGrpSpPr/>
          <p:nvPr/>
        </p:nvGrpSpPr>
        <p:grpSpPr>
          <a:xfrm>
            <a:off x="6873190" y="1981238"/>
            <a:ext cx="4419600" cy="4080400"/>
            <a:chOff x="1143" y="1661"/>
            <a:chExt cx="3225" cy="2467"/>
          </a:xfrm>
        </p:grpSpPr>
        <p:pic>
          <p:nvPicPr>
            <p:cNvPr id="19458" name="Picture 7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1152" y="1680"/>
              <a:ext cx="3216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9459" name="Group 9"/>
            <p:cNvGrpSpPr/>
            <p:nvPr/>
          </p:nvGrpSpPr>
          <p:grpSpPr>
            <a:xfrm>
              <a:off x="1143" y="1661"/>
              <a:ext cx="432" cy="402"/>
              <a:chOff x="1296" y="553"/>
              <a:chExt cx="432" cy="402"/>
            </a:xfrm>
          </p:grpSpPr>
          <p:grpSp>
            <p:nvGrpSpPr>
              <p:cNvPr id="19460" name="Group 10"/>
              <p:cNvGrpSpPr/>
              <p:nvPr/>
            </p:nvGrpSpPr>
            <p:grpSpPr>
              <a:xfrm>
                <a:off x="1296" y="553"/>
                <a:ext cx="432" cy="402"/>
                <a:chOff x="1248" y="629"/>
                <a:chExt cx="432" cy="402"/>
              </a:xfrm>
            </p:grpSpPr>
            <p:sp>
              <p:nvSpPr>
                <p:cNvPr id="19461" name="Oval 11"/>
                <p:cNvSpPr/>
                <p:nvPr/>
              </p:nvSpPr>
              <p:spPr>
                <a:xfrm>
                  <a:off x="1248" y="629"/>
                  <a:ext cx="432" cy="40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9462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3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4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5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9466" name="Text Box 16"/>
              <p:cNvSpPr txBox="1"/>
              <p:nvPr/>
            </p:nvSpPr>
            <p:spPr>
              <a:xfrm>
                <a:off x="1381" y="563"/>
                <a:ext cx="272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9467" name="Text Box 21"/>
          <p:cNvSpPr txBox="1"/>
          <p:nvPr/>
        </p:nvSpPr>
        <p:spPr>
          <a:xfrm>
            <a:off x="1524000" y="389974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Tập đọc – Kể chuyện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8" name="Text Box 22"/>
          <p:cNvSpPr txBox="1"/>
          <p:nvPr/>
        </p:nvSpPr>
        <p:spPr>
          <a:xfrm>
            <a:off x="1600200" y="1056175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9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8216" name="Text Box 24"/>
          <p:cNvSpPr txBox="1"/>
          <p:nvPr/>
        </p:nvSpPr>
        <p:spPr>
          <a:xfrm>
            <a:off x="2224990" y="268268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2: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7" name="Text Box 25"/>
          <p:cNvSpPr txBox="1"/>
          <p:nvPr/>
        </p:nvSpPr>
        <p:spPr>
          <a:xfrm>
            <a:off x="685942" y="3363428"/>
            <a:ext cx="509154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Bấy giờ ở huyện Mê Linh có hai người con gái t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 giỏi võ nghệ tên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 v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em l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Nhị, hai chị em đều nuôi chí d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lại non sông.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4" name="Group 18"/>
          <p:cNvGrpSpPr/>
          <p:nvPr/>
        </p:nvGrpSpPr>
        <p:grpSpPr>
          <a:xfrm>
            <a:off x="6781782" y="1828842"/>
            <a:ext cx="4419600" cy="4033024"/>
            <a:chOff x="1344" y="1715"/>
            <a:chExt cx="3120" cy="2461"/>
          </a:xfrm>
        </p:grpSpPr>
        <p:pic>
          <p:nvPicPr>
            <p:cNvPr id="20482" name="Picture 8" descr="Kc Hai ba trưng"/>
            <p:cNvPicPr>
              <a:picLocks noChangeAspect="1"/>
            </p:cNvPicPr>
            <p:nvPr/>
          </p:nvPicPr>
          <p:blipFill>
            <a:blip r:embed="rId2"/>
            <a:srcRect t="50174" r="53534" b="1108"/>
            <a:stretch>
              <a:fillRect/>
            </a:stretch>
          </p:blipFill>
          <p:spPr>
            <a:xfrm>
              <a:off x="1344" y="1728"/>
              <a:ext cx="3120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0483" name="Group 10"/>
            <p:cNvGrpSpPr/>
            <p:nvPr/>
          </p:nvGrpSpPr>
          <p:grpSpPr>
            <a:xfrm>
              <a:off x="1356" y="1715"/>
              <a:ext cx="432" cy="383"/>
              <a:chOff x="1296" y="562"/>
              <a:chExt cx="432" cy="383"/>
            </a:xfrm>
          </p:grpSpPr>
          <p:grpSp>
            <p:nvGrpSpPr>
              <p:cNvPr id="20484" name="Group 11"/>
              <p:cNvGrpSpPr/>
              <p:nvPr/>
            </p:nvGrpSpPr>
            <p:grpSpPr>
              <a:xfrm>
                <a:off x="1296" y="562"/>
                <a:ext cx="432" cy="383"/>
                <a:chOff x="1248" y="638"/>
                <a:chExt cx="432" cy="383"/>
              </a:xfrm>
            </p:grpSpPr>
            <p:sp>
              <p:nvSpPr>
                <p:cNvPr id="20485" name="Oval 12"/>
                <p:cNvSpPr/>
                <p:nvPr/>
              </p:nvSpPr>
              <p:spPr>
                <a:xfrm>
                  <a:off x="1248" y="638"/>
                  <a:ext cx="432" cy="38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0486" name="Oval 13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7" name="Oval 14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8" name="Oval 15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9" name="Oval 16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0490" name="Text Box 17"/>
              <p:cNvSpPr txBox="1"/>
              <p:nvPr/>
            </p:nvSpPr>
            <p:spPr>
              <a:xfrm>
                <a:off x="1380" y="563"/>
                <a:ext cx="273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0491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869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9239" name="Text Box 23"/>
          <p:cNvSpPr txBox="1"/>
          <p:nvPr/>
        </p:nvSpPr>
        <p:spPr>
          <a:xfrm>
            <a:off x="2308807" y="2305862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3: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533546" y="2921037"/>
            <a:ext cx="548626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đã giết Thi Sách chồng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Trắc. Nhận được tin dữ, Hai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liền kéo quân về th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Luy Lâu v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bắt đầu cuộc khởi nghĩa. Hai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cưỡi voi đi trước, đo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 quân rùng rùng lên đường. Thế trận cuồn cuộn, tiếng trống vang dội.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94" name="Rectangle 1"/>
          <p:cNvSpPr/>
          <p:nvPr/>
        </p:nvSpPr>
        <p:spPr>
          <a:xfrm>
            <a:off x="2621979" y="711565"/>
            <a:ext cx="80391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92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219200" y="2362200"/>
            <a:ext cx="952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Hãy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nêu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tên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các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chủ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điểm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của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chương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trình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môn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Tiếng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Việt</a:t>
            </a:r>
            <a:r>
              <a:rPr lang="en-US" altLang="en-US" sz="3600" b="1" dirty="0">
                <a:solidFill>
                  <a:srgbClr val="6600FF"/>
                </a:solidFill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</a:rPr>
              <a:t>lớp</a:t>
            </a:r>
            <a:r>
              <a:rPr lang="en-US" altLang="en-US" sz="3600" b="1" dirty="0">
                <a:solidFill>
                  <a:srgbClr val="6600FF"/>
                </a:solidFill>
              </a:rPr>
              <a:t> 3 </a:t>
            </a:r>
            <a:r>
              <a:rPr lang="en-US" altLang="en-US" sz="3600" b="1" dirty="0" err="1">
                <a:solidFill>
                  <a:srgbClr val="6600FF"/>
                </a:solidFill>
              </a:rPr>
              <a:t>tập</a:t>
            </a:r>
            <a:r>
              <a:rPr lang="en-US" altLang="en-US" sz="3600" b="1" dirty="0">
                <a:solidFill>
                  <a:srgbClr val="6600FF"/>
                </a:solidFill>
              </a:rPr>
              <a:t> 2?</a:t>
            </a:r>
          </a:p>
        </p:txBody>
      </p:sp>
    </p:spTree>
    <p:extLst>
      <p:ext uri="{BB962C8B-B14F-4D97-AF65-F5344CB8AC3E}">
        <p14:creationId xmlns:p14="http://schemas.microsoft.com/office/powerpoint/2010/main" val="20581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1" name="Group 17"/>
          <p:cNvGrpSpPr/>
          <p:nvPr/>
        </p:nvGrpSpPr>
        <p:grpSpPr>
          <a:xfrm>
            <a:off x="7086574" y="1752644"/>
            <a:ext cx="4267200" cy="4114782"/>
            <a:chOff x="1248" y="1749"/>
            <a:chExt cx="3600" cy="2283"/>
          </a:xfrm>
        </p:grpSpPr>
        <p:pic>
          <p:nvPicPr>
            <p:cNvPr id="21506" name="Picture 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1248" y="1776"/>
              <a:ext cx="3600" cy="2256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1507" name="Group 9"/>
            <p:cNvGrpSpPr/>
            <p:nvPr/>
          </p:nvGrpSpPr>
          <p:grpSpPr>
            <a:xfrm>
              <a:off x="1254" y="1749"/>
              <a:ext cx="432" cy="369"/>
              <a:chOff x="1296" y="563"/>
              <a:chExt cx="432" cy="369"/>
            </a:xfrm>
          </p:grpSpPr>
          <p:grpSp>
            <p:nvGrpSpPr>
              <p:cNvPr id="21508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21509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1510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1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2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3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1514" name="Text Box 16"/>
              <p:cNvSpPr txBox="1"/>
              <p:nvPr/>
            </p:nvSpPr>
            <p:spPr>
              <a:xfrm>
                <a:off x="1380" y="563"/>
                <a:ext cx="273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1515" name="Text Box 21"/>
          <p:cNvSpPr txBox="1"/>
          <p:nvPr/>
        </p:nvSpPr>
        <p:spPr>
          <a:xfrm>
            <a:off x="1524000" y="1019937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6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26647" name="Text Box 23"/>
          <p:cNvSpPr txBox="1"/>
          <p:nvPr/>
        </p:nvSpPr>
        <p:spPr>
          <a:xfrm>
            <a:off x="2594354" y="236034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4: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8" name="Text Box 24"/>
          <p:cNvSpPr txBox="1"/>
          <p:nvPr/>
        </p:nvSpPr>
        <p:spPr>
          <a:xfrm>
            <a:off x="914536" y="3057708"/>
            <a:ext cx="533386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trì của giặc lần lượt sụp đổ. Tô Định ôm đầu bỏ chạy về nước. Đất nước ta sạch bóng quân thù. Hai B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trở th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hai vị anh hùng chống giặc ngoại xâm đầu tiên trong lịch sử nước nh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9" name="Text Box 18"/>
          <p:cNvSpPr txBox="1"/>
          <p:nvPr/>
        </p:nvSpPr>
        <p:spPr>
          <a:xfrm>
            <a:off x="1551725" y="409055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ập đọc – Kể chuyệ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  <p:bldP spid="26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9" name="Group 9"/>
          <p:cNvGrpSpPr/>
          <p:nvPr/>
        </p:nvGrpSpPr>
        <p:grpSpPr>
          <a:xfrm>
            <a:off x="1524000" y="2057400"/>
            <a:ext cx="2133600" cy="2362200"/>
            <a:chOff x="225" y="1665"/>
            <a:chExt cx="2532" cy="1221"/>
          </a:xfrm>
        </p:grpSpPr>
        <p:pic>
          <p:nvPicPr>
            <p:cNvPr id="22530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31" name="Group 11"/>
            <p:cNvGrpSpPr/>
            <p:nvPr/>
          </p:nvGrpSpPr>
          <p:grpSpPr>
            <a:xfrm>
              <a:off x="225" y="1665"/>
              <a:ext cx="432" cy="381"/>
              <a:chOff x="1296" y="563"/>
              <a:chExt cx="432" cy="381"/>
            </a:xfrm>
          </p:grpSpPr>
          <p:grpSp>
            <p:nvGrpSpPr>
              <p:cNvPr id="22532" name="Group 12"/>
              <p:cNvGrpSpPr/>
              <p:nvPr/>
            </p:nvGrpSpPr>
            <p:grpSpPr>
              <a:xfrm>
                <a:off x="1296" y="564"/>
                <a:ext cx="432" cy="380"/>
                <a:chOff x="1248" y="640"/>
                <a:chExt cx="432" cy="380"/>
              </a:xfrm>
            </p:grpSpPr>
            <p:sp>
              <p:nvSpPr>
                <p:cNvPr id="22533" name="Oval 13"/>
                <p:cNvSpPr/>
                <p:nvPr/>
              </p:nvSpPr>
              <p:spPr>
                <a:xfrm>
                  <a:off x="1248" y="640"/>
                  <a:ext cx="432" cy="38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34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5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6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7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38" name="Text Box 18"/>
              <p:cNvSpPr txBox="1"/>
              <p:nvPr/>
            </p:nvSpPr>
            <p:spPr>
              <a:xfrm>
                <a:off x="1381" y="563"/>
                <a:ext cx="272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0739" name="Group 19"/>
          <p:cNvGrpSpPr/>
          <p:nvPr/>
        </p:nvGrpSpPr>
        <p:grpSpPr>
          <a:xfrm>
            <a:off x="3733800" y="2057400"/>
            <a:ext cx="2209800" cy="2362200"/>
            <a:chOff x="3141" y="1662"/>
            <a:chExt cx="2448" cy="1218"/>
          </a:xfrm>
        </p:grpSpPr>
        <p:pic>
          <p:nvPicPr>
            <p:cNvPr id="22540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41" name="Group 21"/>
            <p:cNvGrpSpPr/>
            <p:nvPr/>
          </p:nvGrpSpPr>
          <p:grpSpPr>
            <a:xfrm>
              <a:off x="3147" y="1662"/>
              <a:ext cx="432" cy="380"/>
              <a:chOff x="1296" y="563"/>
              <a:chExt cx="432" cy="380"/>
            </a:xfrm>
          </p:grpSpPr>
          <p:grpSp>
            <p:nvGrpSpPr>
              <p:cNvPr id="22542" name="Group 22"/>
              <p:cNvGrpSpPr/>
              <p:nvPr/>
            </p:nvGrpSpPr>
            <p:grpSpPr>
              <a:xfrm>
                <a:off x="1296" y="564"/>
                <a:ext cx="432" cy="379"/>
                <a:chOff x="1248" y="640"/>
                <a:chExt cx="432" cy="379"/>
              </a:xfrm>
            </p:grpSpPr>
            <p:sp>
              <p:nvSpPr>
                <p:cNvPr id="22543" name="Oval 23"/>
                <p:cNvSpPr/>
                <p:nvPr/>
              </p:nvSpPr>
              <p:spPr>
                <a:xfrm>
                  <a:off x="1248" y="640"/>
                  <a:ext cx="432" cy="37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44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5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6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7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48" name="Text Box 28"/>
              <p:cNvSpPr txBox="1"/>
              <p:nvPr/>
            </p:nvSpPr>
            <p:spPr>
              <a:xfrm>
                <a:off x="1380" y="563"/>
                <a:ext cx="272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30749" name="Group 29"/>
          <p:cNvGrpSpPr/>
          <p:nvPr/>
        </p:nvGrpSpPr>
        <p:grpSpPr>
          <a:xfrm>
            <a:off x="6019800" y="2044369"/>
            <a:ext cx="2319338" cy="2375230"/>
            <a:chOff x="240" y="3002"/>
            <a:chExt cx="2517" cy="1276"/>
          </a:xfrm>
        </p:grpSpPr>
        <p:pic>
          <p:nvPicPr>
            <p:cNvPr id="22550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51" name="Group 31"/>
            <p:cNvGrpSpPr/>
            <p:nvPr/>
          </p:nvGrpSpPr>
          <p:grpSpPr>
            <a:xfrm>
              <a:off x="243" y="3002"/>
              <a:ext cx="432" cy="395"/>
              <a:chOff x="1296" y="556"/>
              <a:chExt cx="432" cy="395"/>
            </a:xfrm>
          </p:grpSpPr>
          <p:grpSp>
            <p:nvGrpSpPr>
              <p:cNvPr id="22552" name="Group 32"/>
              <p:cNvGrpSpPr/>
              <p:nvPr/>
            </p:nvGrpSpPr>
            <p:grpSpPr>
              <a:xfrm>
                <a:off x="1296" y="556"/>
                <a:ext cx="432" cy="395"/>
                <a:chOff x="1248" y="632"/>
                <a:chExt cx="432" cy="395"/>
              </a:xfrm>
            </p:grpSpPr>
            <p:sp>
              <p:nvSpPr>
                <p:cNvPr id="22553" name="Oval 33"/>
                <p:cNvSpPr/>
                <p:nvPr/>
              </p:nvSpPr>
              <p:spPr>
                <a:xfrm>
                  <a:off x="1248" y="632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54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5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6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7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58" name="Text Box 38"/>
              <p:cNvSpPr txBox="1"/>
              <p:nvPr/>
            </p:nvSpPr>
            <p:spPr>
              <a:xfrm>
                <a:off x="1381" y="563"/>
                <a:ext cx="273" cy="3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0767" name="Group 47"/>
          <p:cNvGrpSpPr/>
          <p:nvPr/>
        </p:nvGrpSpPr>
        <p:grpSpPr>
          <a:xfrm>
            <a:off x="8377238" y="2060500"/>
            <a:ext cx="2290762" cy="2360688"/>
            <a:chOff x="3138" y="2958"/>
            <a:chExt cx="2451" cy="1266"/>
          </a:xfrm>
        </p:grpSpPr>
        <p:pic>
          <p:nvPicPr>
            <p:cNvPr id="22560" name="Picture 4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61" name="Group 49"/>
            <p:cNvGrpSpPr/>
            <p:nvPr/>
          </p:nvGrpSpPr>
          <p:grpSpPr>
            <a:xfrm>
              <a:off x="3138" y="2958"/>
              <a:ext cx="432" cy="395"/>
              <a:chOff x="1296" y="557"/>
              <a:chExt cx="432" cy="395"/>
            </a:xfrm>
          </p:grpSpPr>
          <p:grpSp>
            <p:nvGrpSpPr>
              <p:cNvPr id="22562" name="Group 50"/>
              <p:cNvGrpSpPr/>
              <p:nvPr/>
            </p:nvGrpSpPr>
            <p:grpSpPr>
              <a:xfrm>
                <a:off x="1296" y="557"/>
                <a:ext cx="432" cy="395"/>
                <a:chOff x="1248" y="633"/>
                <a:chExt cx="432" cy="395"/>
              </a:xfrm>
            </p:grpSpPr>
            <p:sp>
              <p:nvSpPr>
                <p:cNvPr id="22563" name="Oval 51"/>
                <p:cNvSpPr/>
                <p:nvPr/>
              </p:nvSpPr>
              <p:spPr>
                <a:xfrm>
                  <a:off x="1248" y="633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64" name="Oval 5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5" name="Oval 5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6" name="Oval 5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7" name="Oval 5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68" name="Text Box 56"/>
              <p:cNvSpPr txBox="1"/>
              <p:nvPr/>
            </p:nvSpPr>
            <p:spPr>
              <a:xfrm>
                <a:off x="1379" y="563"/>
                <a:ext cx="274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2569" name="Text Box 59"/>
          <p:cNvSpPr txBox="1"/>
          <p:nvPr/>
        </p:nvSpPr>
        <p:spPr>
          <a:xfrm>
            <a:off x="1567917" y="791145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70" name="WordArt 60"/>
          <p:cNvSpPr>
            <a:spLocks noTextEdit="1"/>
          </p:cNvSpPr>
          <p:nvPr/>
        </p:nvSpPr>
        <p:spPr>
          <a:xfrm>
            <a:off x="1524000" y="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30781" name="Text Box 61"/>
          <p:cNvSpPr txBox="1"/>
          <p:nvPr/>
        </p:nvSpPr>
        <p:spPr>
          <a:xfrm>
            <a:off x="1524000" y="1447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tóm tắt câu chuyện</a:t>
            </a: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  <p:sp>
        <p:nvSpPr>
          <p:cNvPr id="30782" name="Text Box 62"/>
          <p:cNvSpPr txBox="1"/>
          <p:nvPr/>
        </p:nvSpPr>
        <p:spPr>
          <a:xfrm>
            <a:off x="1981308" y="470973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chuyện 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giúp các em hiểu được điều gì ?</a:t>
            </a:r>
            <a:endParaRPr lang="en-US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3" name="Text Box 63"/>
          <p:cNvSpPr txBox="1"/>
          <p:nvPr/>
        </p:nvSpPr>
        <p:spPr>
          <a:xfrm>
            <a:off x="1223201" y="5248393"/>
            <a:ext cx="99820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 Dân tộc Việt Nam ta có truyền thống chống giặc ngoại xâm bất khuất từ bao đời nay , phụ nữ Việt Nam rất anh hùng bất khuất. </a:t>
            </a:r>
            <a:endParaRPr lang="en-US" altLang="vi-VN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74" name="Text Box 18"/>
          <p:cNvSpPr txBox="1"/>
          <p:nvPr/>
        </p:nvSpPr>
        <p:spPr>
          <a:xfrm>
            <a:off x="1555178" y="35545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ập đọc – Kể chuyệ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/>
      <p:bldP spid="30782" grpId="0"/>
      <p:bldP spid="307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vi-VN" dirty="0"/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vi-VN" dirty="0"/>
          </a:p>
        </p:txBody>
      </p:sp>
      <p:sp>
        <p:nvSpPr>
          <p:cNvPr id="23556" name="WordArt 7"/>
          <p:cNvSpPr>
            <a:spLocks noTextEdit="1"/>
          </p:cNvSpPr>
          <p:nvPr/>
        </p:nvSpPr>
        <p:spPr>
          <a:xfrm>
            <a:off x="2743200" y="1600200"/>
            <a:ext cx="6781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a typeface="Arial" panose="020B0604020202020204" pitchFamily="34" charset="0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Oval 5"/>
          <p:cNvSpPr>
            <a:spLocks noChangeArrowheads="1"/>
          </p:cNvSpPr>
          <p:nvPr/>
        </p:nvSpPr>
        <p:spPr bwMode="auto">
          <a:xfrm>
            <a:off x="4763690" y="1357397"/>
            <a:ext cx="2438336" cy="20209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Sáng tạo</a:t>
            </a:r>
          </a:p>
        </p:txBody>
      </p:sp>
      <p:sp>
        <p:nvSpPr>
          <p:cNvPr id="139270" name="Oval 6"/>
          <p:cNvSpPr>
            <a:spLocks noChangeArrowheads="1"/>
          </p:cNvSpPr>
          <p:nvPr/>
        </p:nvSpPr>
        <p:spPr bwMode="auto">
          <a:xfrm>
            <a:off x="2745671" y="2184861"/>
            <a:ext cx="3116902" cy="212935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Bầu trời và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 mặt đất</a:t>
            </a:r>
          </a:p>
        </p:txBody>
      </p:sp>
      <p:sp>
        <p:nvSpPr>
          <p:cNvPr id="139271" name="Oval 7"/>
          <p:cNvSpPr>
            <a:spLocks noChangeArrowheads="1"/>
          </p:cNvSpPr>
          <p:nvPr/>
        </p:nvSpPr>
        <p:spPr bwMode="auto">
          <a:xfrm>
            <a:off x="2895684" y="3936289"/>
            <a:ext cx="2984748" cy="2020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Ngôi nhà chung</a:t>
            </a:r>
          </a:p>
        </p:txBody>
      </p:sp>
      <p:sp>
        <p:nvSpPr>
          <p:cNvPr id="139272" name="Oval 8"/>
          <p:cNvSpPr>
            <a:spLocks noChangeArrowheads="1"/>
          </p:cNvSpPr>
          <p:nvPr/>
        </p:nvSpPr>
        <p:spPr bwMode="auto">
          <a:xfrm>
            <a:off x="4752974" y="4857833"/>
            <a:ext cx="2714589" cy="18144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Thể thao</a:t>
            </a:r>
          </a:p>
        </p:txBody>
      </p:sp>
      <p:sp>
        <p:nvSpPr>
          <p:cNvPr id="139273" name="Oval 9"/>
          <p:cNvSpPr>
            <a:spLocks noChangeArrowheads="1"/>
          </p:cNvSpPr>
          <p:nvPr/>
        </p:nvSpPr>
        <p:spPr bwMode="auto">
          <a:xfrm>
            <a:off x="6078140" y="3957722"/>
            <a:ext cx="2920460" cy="18073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Lễ hội</a:t>
            </a:r>
          </a:p>
        </p:txBody>
      </p:sp>
      <p:sp>
        <p:nvSpPr>
          <p:cNvPr id="139274" name="Oval 10"/>
          <p:cNvSpPr>
            <a:spLocks noChangeArrowheads="1"/>
          </p:cNvSpPr>
          <p:nvPr/>
        </p:nvSpPr>
        <p:spPr bwMode="auto">
          <a:xfrm>
            <a:off x="6096000" y="2264652"/>
            <a:ext cx="2902600" cy="20209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Nghệ thuật</a:t>
            </a:r>
          </a:p>
        </p:txBody>
      </p:sp>
      <p:sp>
        <p:nvSpPr>
          <p:cNvPr id="139279" name="AutoShape 15"/>
          <p:cNvSpPr>
            <a:spLocks noChangeArrowheads="1"/>
          </p:cNvSpPr>
          <p:nvPr/>
        </p:nvSpPr>
        <p:spPr bwMode="auto">
          <a:xfrm>
            <a:off x="4842271" y="3246917"/>
            <a:ext cx="2209742" cy="173227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VNI-Times" pitchFamily="2" charset="0"/>
              </a:rPr>
              <a:t>Bảo vệ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VNI-Times" pitchFamily="2" charset="0"/>
              </a:rPr>
              <a:t>Tổ quốc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7587" y="740097"/>
            <a:ext cx="112011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Các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chủ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điểm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của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chương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trình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môn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Tiếng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Việt</a:t>
            </a:r>
            <a:r>
              <a:rPr lang="en-US" altLang="en-US" sz="2800" b="1" dirty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</a:rPr>
              <a:t>lớp</a:t>
            </a:r>
            <a:r>
              <a:rPr lang="en-US" altLang="en-US" sz="2800" b="1" dirty="0">
                <a:solidFill>
                  <a:srgbClr val="6600FF"/>
                </a:solidFill>
              </a:rPr>
              <a:t> 3 </a:t>
            </a:r>
            <a:r>
              <a:rPr lang="en-US" altLang="en-US" sz="2800" b="1" dirty="0" err="1">
                <a:solidFill>
                  <a:srgbClr val="6600FF"/>
                </a:solidFill>
              </a:rPr>
              <a:t>tập</a:t>
            </a:r>
            <a:r>
              <a:rPr lang="en-US" altLang="en-US" sz="2800" b="1" dirty="0">
                <a:solidFill>
                  <a:srgbClr val="6600FF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760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RECO0120"/>
          <p:cNvPicPr>
            <a:picLocks noChangeAspect="1"/>
          </p:cNvPicPr>
          <p:nvPr/>
        </p:nvPicPr>
        <p:blipFill>
          <a:blip r:embed="rId2"/>
          <a:srcRect l="13000" t="17999" r="21500" b="11333"/>
          <a:stretch>
            <a:fillRect/>
          </a:stretch>
        </p:blipFill>
        <p:spPr>
          <a:xfrm>
            <a:off x="3048080" y="1967000"/>
            <a:ext cx="6802449" cy="37925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Text Box 18"/>
          <p:cNvSpPr txBox="1"/>
          <p:nvPr/>
        </p:nvSpPr>
        <p:spPr>
          <a:xfrm>
            <a:off x="1668506" y="496374"/>
            <a:ext cx="91440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b="1" u="sng">
                <a:solidFill>
                  <a:srgbClr val="0000FF"/>
                </a:solidFill>
                <a:latin typeface="Times New Roman" panose="02020603050405020304" pitchFamily="18" charset="0"/>
              </a:rPr>
              <a:t>ập </a:t>
            </a: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đọc – Kể chuyệ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44" y="5867336"/>
            <a:ext cx="36417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Bức tranh vẽ cảnh gì?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1156" y="1134265"/>
            <a:ext cx="22987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8" y="457278"/>
            <a:ext cx="10896314" cy="27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33546" y="136537"/>
            <a:ext cx="10515600" cy="70173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" y="3049514"/>
            <a:ext cx="11201106" cy="35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/>
          <p:nvPr/>
        </p:nvSpPr>
        <p:spPr>
          <a:xfrm>
            <a:off x="533546" y="898919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Luyện đọc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533546" y="1306838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Đọc đúng:</a:t>
            </a:r>
            <a:endParaRPr lang="en-US" altLang="vi-VN" sz="2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1" name="Text Box 9"/>
          <p:cNvSpPr txBox="1"/>
          <p:nvPr/>
        </p:nvSpPr>
        <p:spPr>
          <a:xfrm>
            <a:off x="533546" y="1674863"/>
            <a:ext cx="1135350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>
                <a:solidFill>
                  <a:srgbClr val="0000FF"/>
                </a:solidFill>
                <a:latin typeface="Times New Roman" panose="02020603050405020304" pitchFamily="18" charset="0"/>
              </a:rPr>
              <a:t>- Ruộng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nương, thuồng luồng, oán </a:t>
            </a:r>
            <a:r>
              <a:rPr lang="en-US" altLang="vi-VN" sz="2400" i="1">
                <a:solidFill>
                  <a:srgbClr val="0000FF"/>
                </a:solidFill>
                <a:latin typeface="Times New Roman" panose="02020603050405020304" pitchFamily="18" charset="0"/>
              </a:rPr>
              <a:t>hận, lập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mưu</a:t>
            </a:r>
            <a:r>
              <a:rPr lang="en-US" altLang="vi-VN" sz="2400" i="1">
                <a:solidFill>
                  <a:srgbClr val="0000FF"/>
                </a:solidFill>
                <a:latin typeface="Times New Roman" panose="02020603050405020304" pitchFamily="18" charset="0"/>
              </a:rPr>
              <a:t>, rùng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rùng, rìu búa, tướng giặc. 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2" name="Text Box 10"/>
          <p:cNvSpPr txBox="1"/>
          <p:nvPr/>
        </p:nvSpPr>
        <p:spPr>
          <a:xfrm>
            <a:off x="533546" y="2171957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Ngắt câu:</a:t>
            </a:r>
            <a:endParaRPr lang="en-US" altLang="vi-VN" sz="2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3" name="Text Box 11"/>
          <p:cNvSpPr txBox="1"/>
          <p:nvPr/>
        </p:nvSpPr>
        <p:spPr>
          <a:xfrm>
            <a:off x="533526" y="2624783"/>
            <a:ext cx="11582116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Chúng bắt dân ta lên rừng săn thú lạ,/xuống biển mò ngọc trai/ khiến bao người thiệt mạng /vì hổ báo cá sấu,/ thuồng luồng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38924" name="Text Box 12"/>
          <p:cNvSpPr txBox="1"/>
          <p:nvPr/>
        </p:nvSpPr>
        <p:spPr>
          <a:xfrm>
            <a:off x="533546" y="35567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Giải nghĩa từ:</a:t>
            </a:r>
            <a:endParaRPr lang="en-US" altLang="vi-VN" sz="2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5" name="Text Box 13"/>
          <p:cNvSpPr txBox="1"/>
          <p:nvPr/>
        </p:nvSpPr>
        <p:spPr>
          <a:xfrm>
            <a:off x="914536" y="395854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ngoại xâm: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6" name="Text Box 14"/>
          <p:cNvSpPr txBox="1"/>
          <p:nvPr/>
        </p:nvSpPr>
        <p:spPr>
          <a:xfrm>
            <a:off x="914536" y="433954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Đô hộ: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7" name="Text Box 15">
            <a:hlinkClick r:id="rId2" action="ppaction://hlinksldjump"/>
          </p:cNvPr>
          <p:cNvSpPr txBox="1"/>
          <p:nvPr/>
        </p:nvSpPr>
        <p:spPr>
          <a:xfrm>
            <a:off x="914536" y="472054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Luy Lâu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8" name="Text Box 16"/>
          <p:cNvSpPr txBox="1"/>
          <p:nvPr/>
        </p:nvSpPr>
        <p:spPr>
          <a:xfrm>
            <a:off x="914536" y="510154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Trẩy quân: 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929" name="Picture 17" descr="ngoc-tr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36" y="3653740"/>
            <a:ext cx="2209800" cy="2743200"/>
          </a:xfrm>
          <a:prstGeom prst="rect">
            <a:avLst/>
          </a:prstGeom>
          <a:noFill/>
          <a:ln w="28575" cap="flat" cmpd="sng">
            <a:solidFill>
              <a:srgbClr val="0000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8930" name="Picture 18" descr="pear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536" y="4263340"/>
            <a:ext cx="1371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1" name="Picture 19" descr="da-thang-6-ngoc-tr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332" y="3657645"/>
            <a:ext cx="22098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2" name="Text Box 20"/>
          <p:cNvSpPr txBox="1"/>
          <p:nvPr/>
        </p:nvSpPr>
        <p:spPr>
          <a:xfrm>
            <a:off x="914536" y="548254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Giáp phục: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3" name="Text Box 21"/>
          <p:cNvSpPr txBox="1"/>
          <p:nvPr/>
        </p:nvSpPr>
        <p:spPr>
          <a:xfrm>
            <a:off x="914536" y="593974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Phấn khích: 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4" name="Text Box 22"/>
          <p:cNvSpPr txBox="1"/>
          <p:nvPr/>
        </p:nvSpPr>
        <p:spPr>
          <a:xfrm>
            <a:off x="8305936" y="3653740"/>
            <a:ext cx="17526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Ngọc trai</a:t>
            </a:r>
            <a:endParaRPr lang="en-US" altLang="vi-VN" sz="26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9" name="Rectangle 1"/>
          <p:cNvSpPr/>
          <p:nvPr/>
        </p:nvSpPr>
        <p:spPr>
          <a:xfrm>
            <a:off x="1904984" y="516659"/>
            <a:ext cx="88392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  <p:bldP spid="38923" grpId="0"/>
      <p:bldP spid="38924" grpId="0"/>
      <p:bldP spid="38925" grpId="0"/>
      <p:bldP spid="38926" grpId="0"/>
      <p:bldP spid="38927" grpId="0"/>
      <p:bldP spid="38928" grpId="0"/>
      <p:bldP spid="38932" grpId="0"/>
      <p:bldP spid="38933" grpId="0"/>
      <p:bldP spid="389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86" y="1850110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8" name="Text Box 11"/>
          <p:cNvSpPr txBox="1"/>
          <p:nvPr/>
        </p:nvSpPr>
        <p:spPr>
          <a:xfrm>
            <a:off x="1524000" y="1066801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WordArt 13"/>
          <p:cNvSpPr>
            <a:spLocks noTextEdit="1"/>
          </p:cNvSpPr>
          <p:nvPr/>
        </p:nvSpPr>
        <p:spPr>
          <a:xfrm>
            <a:off x="1676400" y="1752600"/>
            <a:ext cx="5562600" cy="4800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 ĐỌC</a:t>
            </a:r>
          </a:p>
        </p:txBody>
      </p:sp>
      <p:sp>
        <p:nvSpPr>
          <p:cNvPr id="9221" name="Text Box 18"/>
          <p:cNvSpPr txBox="1"/>
          <p:nvPr/>
        </p:nvSpPr>
        <p:spPr>
          <a:xfrm>
            <a:off x="1537887" y="51209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ập đọc – Kể chuyệ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/>
          <p:nvPr/>
        </p:nvSpPr>
        <p:spPr>
          <a:xfrm>
            <a:off x="685942" y="1074739"/>
            <a:ext cx="31242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713707" y="167459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1. Nêu những tội ác của giặc ngoại xâm đối với dân ta.</a:t>
            </a:r>
            <a:endParaRPr lang="en-US" alt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504971" y="2164435"/>
            <a:ext cx="11201266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Chém giết dân l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ng, cướp hết ruộng nương.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6" name="Text Box 16"/>
          <p:cNvSpPr txBox="1"/>
          <p:nvPr/>
        </p:nvSpPr>
        <p:spPr>
          <a:xfrm>
            <a:off x="533546" y="2648623"/>
            <a:ext cx="11201266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Bắt dân lên rừng săn thú lạ, xuống biển mò ngọc trai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khiến bao nhiêu người thiệt mạng vì hổ báo, cá sấu, thuồng luồng. 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/>
          <p:nvPr/>
        </p:nvSpPr>
        <p:spPr>
          <a:xfrm>
            <a:off x="713707" y="379809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2. Hai B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 có t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 v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chí lớn như thế n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o?</a:t>
            </a:r>
            <a:endParaRPr lang="en-US" alt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/>
          <p:nvPr/>
        </p:nvSpPr>
        <p:spPr>
          <a:xfrm>
            <a:off x="685942" y="43351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T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i giỏi võ nghệ.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685942" y="4941075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3. Vì sao Hai b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 khởi nghĩa?</a:t>
            </a:r>
            <a:endParaRPr lang="en-US" altLang="vi-VN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/>
          <p:nvPr/>
        </p:nvSpPr>
        <p:spPr>
          <a:xfrm>
            <a:off x="713849" y="544626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Yêu nước, căm thù giặc.</a:t>
            </a:r>
            <a:endParaRPr lang="en-US" altLang="vi-VN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3" name="Rectangle 1"/>
          <p:cNvSpPr/>
          <p:nvPr/>
        </p:nvSpPr>
        <p:spPr>
          <a:xfrm>
            <a:off x="1981308" y="390388"/>
            <a:ext cx="80010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/>
          <p:nvPr/>
        </p:nvSpPr>
        <p:spPr>
          <a:xfrm>
            <a:off x="686058" y="171337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4. Hãy tìm những chi tiết nói lên khí thế của đo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quân khởi nghĩa?</a:t>
            </a:r>
            <a:endParaRPr lang="en-US" alt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686058" y="22603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Đo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 quân rùng rùng lên đường.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686058" y="28699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Thế trận cuồn cuộn, tiếng trống vang dội.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/>
          <p:nvPr/>
        </p:nvSpPr>
        <p:spPr>
          <a:xfrm>
            <a:off x="686058" y="34795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Trưng cưỡi voi đi trước.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8" name="Text Box 12"/>
          <p:cNvSpPr txBox="1"/>
          <p:nvPr/>
        </p:nvSpPr>
        <p:spPr>
          <a:xfrm>
            <a:off x="1530961" y="400555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Kết quả của cuộc khởi nghĩa như thế n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o? 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9" name="Text Box 13"/>
          <p:cNvSpPr txBox="1"/>
          <p:nvPr/>
        </p:nvSpPr>
        <p:spPr>
          <a:xfrm>
            <a:off x="2248042" y="4526973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Th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nh 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trì của giặc sụp đổ, Tô Định ôm đầu chạy về nước.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0" name="Text Box 14"/>
          <p:cNvSpPr txBox="1"/>
          <p:nvPr/>
        </p:nvSpPr>
        <p:spPr>
          <a:xfrm>
            <a:off x="685942" y="5037139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5. Vì sao bao đời nay nhân dân ta tôn kính Hai B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Trưng?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1" name="Text Box 15"/>
          <p:cNvSpPr txBox="1"/>
          <p:nvPr/>
        </p:nvSpPr>
        <p:spPr>
          <a:xfrm>
            <a:off x="685942" y="5506314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đã gi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nh được độc lập cho đất nước ta.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8" name="Rectangle 1"/>
          <p:cNvSpPr/>
          <p:nvPr/>
        </p:nvSpPr>
        <p:spPr>
          <a:xfrm>
            <a:off x="1828800" y="450245"/>
            <a:ext cx="85344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Trưng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685942" y="1074739"/>
            <a:ext cx="31242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  <a:endParaRPr lang="en-US" altLang="vi-VN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/>
      <p:bldP spid="39947" grpId="0"/>
      <p:bldP spid="39948" grpId="0"/>
      <p:bldP spid="39949" grpId="0"/>
      <p:bldP spid="39950" grpId="0"/>
      <p:bldP spid="39951" grpId="0"/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884</Words>
  <Application>Microsoft Office PowerPoint</Application>
  <PresentationFormat>Custom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Hai Bà Trưng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BKV</cp:lastModifiedBy>
  <cp:revision>91</cp:revision>
  <dcterms:created xsi:type="dcterms:W3CDTF">2005-12-31T17:58:32Z</dcterms:created>
  <dcterms:modified xsi:type="dcterms:W3CDTF">2022-01-17T04:13:46Z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336C69FDC9B4446795D0E7CEB1A27206</vt:lpwstr>
  </property>
  <property fmtid="{D5CDD505-2E9C-101B-9397-08002B2CF9AE}" pid="3" name="KSOProductBuildVer">
    <vt:lpwstr>1033-11.2.0.10385</vt:lpwstr>
  </property>
</Properties>
</file>