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9" r:id="rId3"/>
    <p:sldId id="267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F7CA7-8150-44EA-8911-103726304C3C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F1AE7-745C-4546-B0B3-6BBC0BEC9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51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F7CA7-8150-44EA-8911-103726304C3C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F1AE7-745C-4546-B0B3-6BBC0BEC9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08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F7CA7-8150-44EA-8911-103726304C3C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F1AE7-745C-4546-B0B3-6BBC0BEC9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709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F7CA7-8150-44EA-8911-103726304C3C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F1AE7-745C-4546-B0B3-6BBC0BEC9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0756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F7CA7-8150-44EA-8911-103726304C3C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F1AE7-745C-4546-B0B3-6BBC0BEC9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098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F7CA7-8150-44EA-8911-103726304C3C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F1AE7-745C-4546-B0B3-6BBC0BEC9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3049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F7CA7-8150-44EA-8911-103726304C3C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F1AE7-745C-4546-B0B3-6BBC0BEC9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2234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F7CA7-8150-44EA-8911-103726304C3C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F1AE7-745C-4546-B0B3-6BBC0BEC9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425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F7CA7-8150-44EA-8911-103726304C3C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F1AE7-745C-4546-B0B3-6BBC0BEC9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906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F7CA7-8150-44EA-8911-103726304C3C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F1AE7-745C-4546-B0B3-6BBC0BEC9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667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F7CA7-8150-44EA-8911-103726304C3C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F1AE7-745C-4546-B0B3-6BBC0BEC9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26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F7CA7-8150-44EA-8911-103726304C3C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F1AE7-745C-4546-B0B3-6BBC0BEC9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218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F7CA7-8150-44EA-8911-103726304C3C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F1AE7-745C-4546-B0B3-6BBC0BEC9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145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8F7CA7-8150-44EA-8911-103726304C3C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CF1AE7-745C-4546-B0B3-6BBC0BEC9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332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085850"/>
            <a:ext cx="5829300" cy="430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Box 3"/>
          <p:cNvSpPr txBox="1">
            <a:spLocks noChangeArrowheads="1"/>
          </p:cNvSpPr>
          <p:nvPr/>
        </p:nvSpPr>
        <p:spPr bwMode="auto">
          <a:xfrm>
            <a:off x="3409950" y="1200150"/>
            <a:ext cx="6115050" cy="4470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A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Bài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giảng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trực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tuyến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Lớp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3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P.Môn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 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LUYỆN TỪ VÀ CÂU</a:t>
            </a:r>
            <a:endParaRPr lang="en-US" sz="2400" b="1" i="1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Tuần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  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19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               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 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Bài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NHÂN HÓA. ÔN TẬP CÁCH ĐẶT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  VÀ TRẢ LỜI CÂU HỎI </a:t>
            </a:r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KHI NÀO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?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sz="27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                          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Giáo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viên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 </a:t>
            </a:r>
            <a:r>
              <a:rPr lang="en-US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Nguyễn</a:t>
            </a:r>
            <a:r>
              <a:rPr lang="en-US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Thị</a:t>
            </a:r>
            <a:r>
              <a:rPr lang="en-US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Thúy</a:t>
            </a:r>
            <a:r>
              <a:rPr lang="en-US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                    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sz="1392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sz="76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662869604"/>
      </p:ext>
    </p:extLst>
  </p:cSld>
  <p:clrMapOvr>
    <a:masterClrMapping/>
  </p:clrMapOvr>
  <p:transition spd="slow" advTm="13534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vi-VN">
              <a:latin typeface="Calibri" pitchFamily="34" charset="0"/>
            </a:endParaRPr>
          </a:p>
        </p:txBody>
      </p:sp>
      <p:pic>
        <p:nvPicPr>
          <p:cNvPr id="17411" name="Picture 4" descr="phao hoa"/>
          <p:cNvPicPr>
            <a:picLocks noGrp="1" noChangeAspect="1" noChangeArrowheads="1" noCrop="1"/>
          </p:cNvPicPr>
          <p:nvPr>
            <p:ph type="body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17412" name="Picture 9" descr="floral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" y="6011865"/>
            <a:ext cx="1096433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10" descr="floral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40369" y="6164265"/>
            <a:ext cx="1096433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11" descr="floral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2" y="5791200"/>
            <a:ext cx="1096433" cy="846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12" descr="floral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2" y="6088065"/>
            <a:ext cx="1096433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13" descr="floral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3601" y="5707065"/>
            <a:ext cx="1096433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14" descr="floral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12369" y="6011865"/>
            <a:ext cx="1096433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8" name="Picture 15" descr="floral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12002" y="5715000"/>
            <a:ext cx="1096433" cy="846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9" name="Picture 16" descr="floral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47569" y="6011865"/>
            <a:ext cx="1096433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0" name="Picture 17" descr="floral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93969" y="6011865"/>
            <a:ext cx="1096433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1" name="Picture 18" descr="floral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69969" y="5783265"/>
            <a:ext cx="1096433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2" name="WordArt 14"/>
          <p:cNvSpPr>
            <a:spLocks noChangeArrowheads="1" noChangeShapeType="1" noTextEdit="1"/>
          </p:cNvSpPr>
          <p:nvPr/>
        </p:nvSpPr>
        <p:spPr bwMode="auto">
          <a:xfrm>
            <a:off x="609600" y="1981200"/>
            <a:ext cx="10261600" cy="36576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5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r>
              <a:rPr lang="vi-VN" sz="48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CHÀO CÁC EM !</a:t>
            </a:r>
          </a:p>
        </p:txBody>
      </p:sp>
      <p:sp>
        <p:nvSpPr>
          <p:cNvPr id="39951" name="AutoShape 15"/>
          <p:cNvSpPr>
            <a:spLocks noChangeArrowheads="1"/>
          </p:cNvSpPr>
          <p:nvPr/>
        </p:nvSpPr>
        <p:spPr bwMode="auto">
          <a:xfrm>
            <a:off x="5181600" y="1695451"/>
            <a:ext cx="812800" cy="6731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</p:spPr>
        <p:txBody>
          <a:bodyPr wrap="none" lIns="122767" tIns="61384" rIns="122767" bIns="61384" anchor="ctr"/>
          <a:lstStyle/>
          <a:p>
            <a:pPr>
              <a:defRPr/>
            </a:pPr>
            <a:endParaRPr lang="en-US" sz="2400">
              <a:latin typeface="Arial" charset="0"/>
              <a:cs typeface="Arial" charset="0"/>
            </a:endParaRPr>
          </a:p>
        </p:txBody>
      </p:sp>
      <p:sp>
        <p:nvSpPr>
          <p:cNvPr id="39952" name="AutoShape 16"/>
          <p:cNvSpPr>
            <a:spLocks noChangeArrowheads="1"/>
          </p:cNvSpPr>
          <p:nvPr/>
        </p:nvSpPr>
        <p:spPr bwMode="auto">
          <a:xfrm>
            <a:off x="7431617" y="1022351"/>
            <a:ext cx="812800" cy="6731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</p:spPr>
        <p:txBody>
          <a:bodyPr wrap="none" lIns="122767" tIns="61384" rIns="122767" bIns="61384" anchor="ctr"/>
          <a:lstStyle/>
          <a:p>
            <a:pPr>
              <a:defRPr/>
            </a:pPr>
            <a:endParaRPr lang="en-US" sz="2400">
              <a:latin typeface="Arial" charset="0"/>
              <a:cs typeface="Arial" charset="0"/>
            </a:endParaRPr>
          </a:p>
        </p:txBody>
      </p:sp>
      <p:sp>
        <p:nvSpPr>
          <p:cNvPr id="39953" name="AutoShape 17"/>
          <p:cNvSpPr>
            <a:spLocks noChangeArrowheads="1"/>
          </p:cNvSpPr>
          <p:nvPr/>
        </p:nvSpPr>
        <p:spPr bwMode="auto">
          <a:xfrm>
            <a:off x="3088217" y="6051551"/>
            <a:ext cx="812800" cy="6731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</p:spPr>
        <p:txBody>
          <a:bodyPr wrap="none" lIns="122767" tIns="61384" rIns="122767" bIns="61384" anchor="ctr"/>
          <a:lstStyle/>
          <a:p>
            <a:pPr>
              <a:defRPr/>
            </a:pPr>
            <a:endParaRPr lang="en-US" sz="2400">
              <a:latin typeface="Arial" charset="0"/>
              <a:cs typeface="Arial" charset="0"/>
            </a:endParaRPr>
          </a:p>
        </p:txBody>
      </p:sp>
      <p:sp>
        <p:nvSpPr>
          <p:cNvPr id="39954" name="AutoShape 18"/>
          <p:cNvSpPr>
            <a:spLocks noChangeArrowheads="1"/>
          </p:cNvSpPr>
          <p:nvPr/>
        </p:nvSpPr>
        <p:spPr bwMode="auto">
          <a:xfrm>
            <a:off x="9144000" y="5715001"/>
            <a:ext cx="812800" cy="6731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</p:spPr>
        <p:txBody>
          <a:bodyPr wrap="none" lIns="122767" tIns="61384" rIns="122767" bIns="61384" anchor="ctr"/>
          <a:lstStyle/>
          <a:p>
            <a:pPr>
              <a:defRPr/>
            </a:pPr>
            <a:endParaRPr lang="en-US" sz="2400">
              <a:latin typeface="Arial" charset="0"/>
              <a:cs typeface="Arial" charset="0"/>
            </a:endParaRPr>
          </a:p>
        </p:txBody>
      </p:sp>
      <p:sp>
        <p:nvSpPr>
          <p:cNvPr id="39955" name="AutoShape 19"/>
          <p:cNvSpPr>
            <a:spLocks noChangeArrowheads="1"/>
          </p:cNvSpPr>
          <p:nvPr/>
        </p:nvSpPr>
        <p:spPr bwMode="auto">
          <a:xfrm>
            <a:off x="711200" y="552451"/>
            <a:ext cx="812800" cy="6731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</p:spPr>
        <p:txBody>
          <a:bodyPr wrap="none" lIns="122767" tIns="61384" rIns="122767" bIns="61384" anchor="ctr"/>
          <a:lstStyle/>
          <a:p>
            <a:pPr>
              <a:defRPr/>
            </a:pPr>
            <a:endParaRPr lang="en-US" sz="2400">
              <a:latin typeface="Arial" charset="0"/>
              <a:cs typeface="Arial" charset="0"/>
            </a:endParaRPr>
          </a:p>
        </p:txBody>
      </p:sp>
      <p:sp>
        <p:nvSpPr>
          <p:cNvPr id="39956" name="AutoShape 20"/>
          <p:cNvSpPr>
            <a:spLocks noChangeArrowheads="1"/>
          </p:cNvSpPr>
          <p:nvPr/>
        </p:nvSpPr>
        <p:spPr bwMode="auto">
          <a:xfrm>
            <a:off x="10871200" y="685801"/>
            <a:ext cx="812800" cy="6731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</p:spPr>
        <p:txBody>
          <a:bodyPr wrap="none" lIns="122767" tIns="61384" rIns="122767" bIns="61384" anchor="ctr"/>
          <a:lstStyle/>
          <a:p>
            <a:pPr>
              <a:defRPr/>
            </a:pPr>
            <a:endParaRPr lang="en-US" sz="240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0327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9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9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399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99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399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399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399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399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399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399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399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399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399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399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399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399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399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399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399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399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" dur="500" fill="hold"/>
                                        <p:tgtEl>
                                          <p:spTgt spid="399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399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399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399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5" dur="500" fill="hold"/>
                                        <p:tgtEl>
                                          <p:spTgt spid="399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399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399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399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0" dur="500" fill="hold"/>
                                        <p:tgtEl>
                                          <p:spTgt spid="399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399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399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399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5" dur="500" fill="hold"/>
                                        <p:tgtEl>
                                          <p:spTgt spid="399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399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399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399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51" grpId="0" animBg="1"/>
      <p:bldP spid="39951" grpId="1" animBg="1"/>
      <p:bldP spid="39952" grpId="0" animBg="1"/>
      <p:bldP spid="39952" grpId="1" animBg="1"/>
      <p:bldP spid="39953" grpId="0" animBg="1"/>
      <p:bldP spid="39953" grpId="1" animBg="1"/>
      <p:bldP spid="39954" grpId="0" animBg="1"/>
      <p:bldP spid="39954" grpId="1" animBg="1"/>
      <p:bldP spid="39955" grpId="0" animBg="1"/>
      <p:bldP spid="39955" grpId="1" animBg="1"/>
      <p:bldP spid="39956" grpId="0" animBg="1"/>
      <p:bldP spid="39956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3"/>
          <p:cNvSpPr/>
          <p:nvPr/>
        </p:nvSpPr>
        <p:spPr>
          <a:xfrm>
            <a:off x="2667000" y="1525590"/>
            <a:ext cx="6858000" cy="3857625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85727">
              <a:defRPr/>
            </a:pPr>
            <a:endParaRPr lang="zh-CN" altLang="en-US" sz="761" dirty="0">
              <a:solidFill>
                <a:prstClr val="white"/>
              </a:solidFill>
              <a:latin typeface="HP001 4 hàng" pitchFamily="34" charset="0"/>
              <a:cs typeface="+mn-ea"/>
              <a:sym typeface="+mn-lt"/>
            </a:endParaRPr>
          </a:p>
        </p:txBody>
      </p:sp>
      <p:sp>
        <p:nvSpPr>
          <p:cNvPr id="5" name="文本框 1"/>
          <p:cNvSpPr txBox="1"/>
          <p:nvPr/>
        </p:nvSpPr>
        <p:spPr>
          <a:xfrm>
            <a:off x="4487865" y="1716090"/>
            <a:ext cx="3386137" cy="371475"/>
          </a:xfrm>
          <a:prstGeom prst="roundRect">
            <a:avLst/>
          </a:prstGeom>
          <a:solidFill>
            <a:srgbClr val="257A14"/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500" b="1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lt"/>
              </a:rPr>
              <a:t>YÊU CẦU THAM GIA TIẾT HỌC</a:t>
            </a:r>
            <a:endParaRPr lang="zh-CN" altLang="en-US" sz="1500" b="1">
              <a:solidFill>
                <a:srgbClr val="FFFFFF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4100" name="Picture 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475" y="2174877"/>
            <a:ext cx="776288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677" y="2141540"/>
            <a:ext cx="652463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2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4102" y="2208215"/>
            <a:ext cx="8366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2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140" y="2189165"/>
            <a:ext cx="681037" cy="74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: Rounded Corners 27"/>
          <p:cNvSpPr/>
          <p:nvPr/>
        </p:nvSpPr>
        <p:spPr>
          <a:xfrm>
            <a:off x="4037015" y="3062288"/>
            <a:ext cx="930275" cy="8128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EBA93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100" b="1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Chuẩn bị đầy đủ sách vở, đồ dùng</a:t>
            </a:r>
            <a:endParaRPr lang="zh-CN" altLang="en-US" sz="1100" b="1">
              <a:solidFill>
                <a:srgbClr val="000000"/>
              </a:solidFill>
              <a:ea typeface="SimSun" panose="02010600030101010101" pitchFamily="2" charset="-122"/>
              <a:sym typeface="+mn-ea"/>
            </a:endParaRPr>
          </a:p>
        </p:txBody>
      </p:sp>
      <p:sp>
        <p:nvSpPr>
          <p:cNvPr id="11" name="Rectangle: Rounded Corners 28"/>
          <p:cNvSpPr/>
          <p:nvPr/>
        </p:nvSpPr>
        <p:spPr>
          <a:xfrm>
            <a:off x="5168900" y="3079752"/>
            <a:ext cx="1011238" cy="82391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965DB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1100" b="1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Tắt mic</a:t>
            </a:r>
            <a:r>
              <a:rPr lang="vi-VN" altLang="zh-CN" sz="1100" b="1">
                <a:solidFill>
                  <a:srgbClr val="000000"/>
                </a:solidFill>
                <a:sym typeface="+mn-ea"/>
              </a:rPr>
              <a:t>, </a:t>
            </a:r>
          </a:p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vi-VN" altLang="zh-CN" sz="1100" b="1">
                <a:solidFill>
                  <a:srgbClr val="000000"/>
                </a:solidFill>
                <a:sym typeface="+mn-ea"/>
              </a:rPr>
              <a:t>mở camera.</a:t>
            </a:r>
            <a:r>
              <a:rPr lang="en-US" altLang="zh-CN" sz="1100" b="1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 Tập trung lắng nghe</a:t>
            </a:r>
            <a:endParaRPr lang="zh-CN" altLang="en-US" sz="1100" b="1">
              <a:solidFill>
                <a:srgbClr val="000000"/>
              </a:solidFill>
              <a:ea typeface="SimSun" panose="02010600030101010101" pitchFamily="2" charset="-122"/>
              <a:sym typeface="+mn-ea"/>
            </a:endParaRPr>
          </a:p>
        </p:txBody>
      </p:sp>
      <p:sp>
        <p:nvSpPr>
          <p:cNvPr id="12" name="Rectangle: Rounded Corners 29"/>
          <p:cNvSpPr/>
          <p:nvPr/>
        </p:nvSpPr>
        <p:spPr>
          <a:xfrm>
            <a:off x="6356350" y="3079752"/>
            <a:ext cx="922338" cy="79692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6A99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1100" b="1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Chủ động ghi chép</a:t>
            </a:r>
            <a:endParaRPr lang="zh-CN" altLang="en-US" sz="1100" b="1">
              <a:solidFill>
                <a:srgbClr val="000000"/>
              </a:solidFill>
              <a:ea typeface="SimSun" panose="02010600030101010101" pitchFamily="2" charset="-122"/>
              <a:sym typeface="+mn-ea"/>
            </a:endParaRPr>
          </a:p>
        </p:txBody>
      </p:sp>
      <p:sp>
        <p:nvSpPr>
          <p:cNvPr id="13" name="Rectangle: Rounded Corners 30"/>
          <p:cNvSpPr/>
          <p:nvPr/>
        </p:nvSpPr>
        <p:spPr>
          <a:xfrm>
            <a:off x="7404102" y="3100390"/>
            <a:ext cx="1006475" cy="78422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4686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100" b="1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Thực hành</a:t>
            </a:r>
            <a:r>
              <a:rPr lang="vi-VN" altLang="zh-CN" sz="1100" b="1">
                <a:solidFill>
                  <a:srgbClr val="000000"/>
                </a:solidFill>
                <a:sym typeface="+mn-ea"/>
              </a:rPr>
              <a:t> theo</a:t>
            </a:r>
            <a:r>
              <a:rPr lang="en-US" altLang="zh-CN" sz="1100" b="1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 yêu cầu của cô </a:t>
            </a:r>
            <a:endParaRPr lang="zh-CN" altLang="en-US" sz="1100" b="1">
              <a:solidFill>
                <a:srgbClr val="000000"/>
              </a:solidFill>
              <a:ea typeface="SimSun" panose="02010600030101010101" pitchFamily="2" charset="-122"/>
              <a:sym typeface="+mn-ea"/>
            </a:endParaRPr>
          </a:p>
        </p:txBody>
      </p:sp>
      <p:sp>
        <p:nvSpPr>
          <p:cNvPr id="14" name="Rectangle: Rounded Corners 27"/>
          <p:cNvSpPr/>
          <p:nvPr/>
        </p:nvSpPr>
        <p:spPr>
          <a:xfrm>
            <a:off x="3910015" y="4011615"/>
            <a:ext cx="4541837" cy="82867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vi-VN" altLang="zh-CN" sz="1300" b="1">
                <a:solidFill>
                  <a:srgbClr val="FF0000"/>
                </a:solidFill>
                <a:latin typeface="Arial" panose="020B0604020202020204" pitchFamily="34" charset="0"/>
                <a:sym typeface="+mn-ea"/>
              </a:rPr>
              <a:t>NHỮNG LƯU Ý AN TOÀN VỀ ĐIỆN</a:t>
            </a:r>
          </a:p>
          <a:p>
            <a:pPr eaLnBrk="1" hangingPunct="1">
              <a:defRPr/>
            </a:pPr>
            <a:r>
              <a:rPr lang="en-US" altLang="zh-CN" sz="1300" b="1">
                <a:solidFill>
                  <a:srgbClr val="FF0000"/>
                </a:solidFill>
                <a:latin typeface="Arial" panose="020B0604020202020204" pitchFamily="34" charset="0"/>
                <a:sym typeface="+mn-ea"/>
              </a:rPr>
              <a:t>            </a:t>
            </a:r>
            <a:r>
              <a:rPr lang="vi-VN" altLang="zh-CN" sz="1300" b="1">
                <a:solidFill>
                  <a:srgbClr val="FF0000"/>
                </a:solidFill>
                <a:latin typeface="Arial" panose="020B0604020202020204" pitchFamily="34" charset="0"/>
                <a:sym typeface="+mn-ea"/>
              </a:rPr>
              <a:t>- Phải sạc pin trước khi sử dụng máy</a:t>
            </a:r>
          </a:p>
          <a:p>
            <a:pPr eaLnBrk="1" hangingPunct="1">
              <a:defRPr/>
            </a:pPr>
            <a:r>
              <a:rPr lang="en-US" altLang="zh-CN" sz="1300" b="1">
                <a:solidFill>
                  <a:srgbClr val="FF0000"/>
                </a:solidFill>
                <a:latin typeface="Arial" panose="020B0604020202020204" pitchFamily="34" charset="0"/>
                <a:sym typeface="+mn-ea"/>
              </a:rPr>
              <a:t>            -</a:t>
            </a:r>
            <a:r>
              <a:rPr lang="vi-VN" altLang="zh-CN" sz="1300" b="1">
                <a:solidFill>
                  <a:srgbClr val="FF0000"/>
                </a:solidFill>
                <a:latin typeface="Arial" panose="020B0604020202020204" pitchFamily="34" charset="0"/>
                <a:sym typeface="+mn-ea"/>
              </a:rPr>
              <a:t> Không được sạc pin khi đang học</a:t>
            </a:r>
            <a:endParaRPr lang="zh-CN" altLang="en-US" sz="1300" b="1">
              <a:solidFill>
                <a:srgbClr val="FF0000"/>
              </a:solidFill>
              <a:latin typeface="Arial" panose="020B0604020202020204" pitchFamily="34" charset="0"/>
              <a:sym typeface="+mn-ea"/>
            </a:endParaRPr>
          </a:p>
        </p:txBody>
      </p:sp>
      <p:grpSp>
        <p:nvGrpSpPr>
          <p:cNvPr id="4109" name="组合 1"/>
          <p:cNvGrpSpPr>
            <a:grpSpLocks/>
          </p:cNvGrpSpPr>
          <p:nvPr/>
        </p:nvGrpSpPr>
        <p:grpSpPr bwMode="auto">
          <a:xfrm>
            <a:off x="2674938" y="4737100"/>
            <a:ext cx="2493962" cy="592138"/>
            <a:chOff x="2170643" y="2103710"/>
            <a:chExt cx="13646657" cy="3168080"/>
          </a:xfrm>
        </p:grpSpPr>
        <p:pic>
          <p:nvPicPr>
            <p:cNvPr id="4119" name="图片 1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07047" y="3315592"/>
              <a:ext cx="4910253" cy="1956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20" name="图片 1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0643" y="2103710"/>
              <a:ext cx="4910250" cy="3038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110" name="组合 1"/>
          <p:cNvGrpSpPr>
            <a:grpSpLocks/>
          </p:cNvGrpSpPr>
          <p:nvPr/>
        </p:nvGrpSpPr>
        <p:grpSpPr bwMode="auto">
          <a:xfrm>
            <a:off x="3602038" y="4768850"/>
            <a:ext cx="2493962" cy="590550"/>
            <a:chOff x="2170643" y="2103710"/>
            <a:chExt cx="13646657" cy="3168080"/>
          </a:xfrm>
        </p:grpSpPr>
        <p:pic>
          <p:nvPicPr>
            <p:cNvPr id="4117" name="图片 1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07047" y="3315592"/>
              <a:ext cx="4910253" cy="1956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8" name="图片 16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0643" y="2103710"/>
              <a:ext cx="4910250" cy="3038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111" name="组合 1"/>
          <p:cNvGrpSpPr>
            <a:grpSpLocks/>
          </p:cNvGrpSpPr>
          <p:nvPr/>
        </p:nvGrpSpPr>
        <p:grpSpPr bwMode="auto">
          <a:xfrm>
            <a:off x="4848225" y="4737100"/>
            <a:ext cx="2495550" cy="592138"/>
            <a:chOff x="2170643" y="2103710"/>
            <a:chExt cx="13646657" cy="3168080"/>
          </a:xfrm>
        </p:grpSpPr>
        <p:pic>
          <p:nvPicPr>
            <p:cNvPr id="4115" name="图片 1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07047" y="3315592"/>
              <a:ext cx="4910253" cy="1956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6" name="图片 1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0643" y="2103710"/>
              <a:ext cx="4910250" cy="3038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112" name="组合 1"/>
          <p:cNvGrpSpPr>
            <a:grpSpLocks/>
          </p:cNvGrpSpPr>
          <p:nvPr/>
        </p:nvGrpSpPr>
        <p:grpSpPr bwMode="auto">
          <a:xfrm>
            <a:off x="5546725" y="4737100"/>
            <a:ext cx="2495550" cy="592138"/>
            <a:chOff x="2170643" y="2103710"/>
            <a:chExt cx="13646657" cy="3168080"/>
          </a:xfrm>
        </p:grpSpPr>
        <p:pic>
          <p:nvPicPr>
            <p:cNvPr id="4113" name="图片 1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07047" y="3315592"/>
              <a:ext cx="4910253" cy="1956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4" name="图片 1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0643" y="2103710"/>
              <a:ext cx="4910250" cy="3038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63914960"/>
      </p:ext>
    </p:extLst>
  </p:cSld>
  <p:clrMapOvr>
    <a:masterClrMapping/>
  </p:clrMapOvr>
  <p:transition spd="slow"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77440" y="901337"/>
            <a:ext cx="6753497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</a:p>
          <a:p>
            <a:pPr algn="ctr"/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en-US" sz="3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4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450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1"/>
            <a:ext cx="12192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400" b="1" u="sng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Bài tập 1</a:t>
            </a:r>
            <a:r>
              <a:rPr lang="vi-VN" sz="340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: Đọc hai khổ thơ dưới đây và trả lời câu hỏi: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11200" y="990600"/>
            <a:ext cx="527614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400" b="1" dirty="0">
                <a:latin typeface="+mj-lt"/>
                <a:cs typeface="Arial" panose="020B0604020202020204" pitchFamily="34" charset="0"/>
              </a:rPr>
              <a:t>Mặt trời gác núi</a:t>
            </a:r>
          </a:p>
          <a:p>
            <a:r>
              <a:rPr lang="vi-VN" sz="3400" b="1" dirty="0">
                <a:latin typeface="+mj-lt"/>
                <a:cs typeface="Arial" panose="020B0604020202020204" pitchFamily="34" charset="0"/>
              </a:rPr>
              <a:t>Bóng tối lan dần</a:t>
            </a:r>
          </a:p>
          <a:p>
            <a:r>
              <a:rPr lang="vi-VN" sz="3400" b="1" dirty="0">
                <a:latin typeface="+mj-lt"/>
                <a:cs typeface="Arial" panose="020B0604020202020204" pitchFamily="34" charset="0"/>
              </a:rPr>
              <a:t>Anh Đóm chuyên cần</a:t>
            </a:r>
          </a:p>
          <a:p>
            <a:r>
              <a:rPr lang="vi-VN" sz="3400" b="1" dirty="0">
                <a:latin typeface="+mj-lt"/>
                <a:cs typeface="Arial" panose="020B0604020202020204" pitchFamily="34" charset="0"/>
              </a:rPr>
              <a:t>Lên đèn đi gác.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65455" y="990602"/>
            <a:ext cx="486974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400" b="1" dirty="0">
                <a:latin typeface="+mj-lt"/>
              </a:rPr>
              <a:t>Theo làn gió mát</a:t>
            </a:r>
          </a:p>
          <a:p>
            <a:r>
              <a:rPr lang="vi-VN" sz="3400" b="1" dirty="0">
                <a:latin typeface="+mj-lt"/>
              </a:rPr>
              <a:t>Đóm đi rất êm,</a:t>
            </a:r>
          </a:p>
          <a:p>
            <a:r>
              <a:rPr lang="vi-VN" sz="3400" b="1" dirty="0">
                <a:latin typeface="+mj-lt"/>
              </a:rPr>
              <a:t>Đi suốt một đêm</a:t>
            </a:r>
          </a:p>
          <a:p>
            <a:r>
              <a:rPr lang="vi-VN" sz="3400" b="1" dirty="0">
                <a:latin typeface="+mj-lt"/>
              </a:rPr>
              <a:t>Lo cho người ngủ.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144000" y="3632201"/>
            <a:ext cx="27432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400" b="1" i="1" dirty="0">
                <a:latin typeface="+mj-lt"/>
                <a:cs typeface="Arial" panose="020B0604020202020204" pitchFamily="34" charset="0"/>
              </a:rPr>
              <a:t>Võ Quảng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4343400"/>
            <a:ext cx="12192000" cy="61555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3400" b="1" dirty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a) Con đom đóm được gọi bằng gì?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" y="5359401"/>
            <a:ext cx="12081401" cy="113877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3400" b="1" dirty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b) Tính nết và hoạt động của đom đóm được tả bằng những từ ngữ nào?</a:t>
            </a:r>
          </a:p>
        </p:txBody>
      </p:sp>
    </p:spTree>
    <p:extLst>
      <p:ext uri="{BB962C8B-B14F-4D97-AF65-F5344CB8AC3E}">
        <p14:creationId xmlns:p14="http://schemas.microsoft.com/office/powerpoint/2010/main" val="294262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0897635"/>
              </p:ext>
            </p:extLst>
          </p:nvPr>
        </p:nvGraphicFramePr>
        <p:xfrm>
          <a:off x="203200" y="3429001"/>
          <a:ext cx="11785600" cy="3137746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315669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4051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2237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303623"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marL="121920" marR="12192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marL="121920" marR="12192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marL="121920" marR="12192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34123">
                <a:tc>
                  <a:txBody>
                    <a:bodyPr/>
                    <a:lstStyle/>
                    <a:p>
                      <a:pPr algn="ctr"/>
                      <a:endParaRPr lang="vi-VN" sz="28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marL="121920" marR="12192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sz="2800" dirty="0"/>
                    </a:p>
                    <a:p>
                      <a:r>
                        <a:rPr lang="vi-VN" sz="2800" dirty="0"/>
                        <a:t>     </a:t>
                      </a:r>
                      <a:endParaRPr lang="en-US" sz="28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marL="121920" marR="12192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marL="121920" marR="12192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0" y="1"/>
            <a:ext cx="12192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tập 1</a:t>
            </a:r>
            <a:r>
              <a:rPr lang="vi-VN" sz="3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Đọc hai khổ thơ dưới đây và trả lời câu hỏi: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1200" y="889000"/>
            <a:ext cx="486974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400" b="1" dirty="0">
                <a:latin typeface="Times New Roman" pitchFamily="18" charset="0"/>
                <a:cs typeface="Times New Roman" pitchFamily="18" charset="0"/>
              </a:rPr>
              <a:t>Mặt trời gác núi</a:t>
            </a:r>
          </a:p>
          <a:p>
            <a:r>
              <a:rPr lang="vi-VN" sz="3400" b="1" dirty="0">
                <a:latin typeface="Times New Roman" pitchFamily="18" charset="0"/>
                <a:cs typeface="Times New Roman" pitchFamily="18" charset="0"/>
              </a:rPr>
              <a:t>Bóng tối lan dần</a:t>
            </a:r>
          </a:p>
          <a:p>
            <a:r>
              <a:rPr lang="vi-VN" sz="3400" b="1" dirty="0">
                <a:latin typeface="Times New Roman" pitchFamily="18" charset="0"/>
                <a:cs typeface="Times New Roman" pitchFamily="18" charset="0"/>
              </a:rPr>
              <a:t>Anh Đóm chuyên cần</a:t>
            </a:r>
          </a:p>
          <a:p>
            <a:r>
              <a:rPr lang="vi-VN" sz="3400" b="1" dirty="0">
                <a:latin typeface="Times New Roman" pitchFamily="18" charset="0"/>
                <a:cs typeface="Times New Roman" pitchFamily="18" charset="0"/>
              </a:rPr>
              <a:t>Lên đèn đi gác.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00800" y="889000"/>
            <a:ext cx="486974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400" b="1" dirty="0">
                <a:latin typeface="Times New Roman" pitchFamily="18" charset="0"/>
                <a:cs typeface="Times New Roman" pitchFamily="18" charset="0"/>
              </a:rPr>
              <a:t>Theo làn gió mát</a:t>
            </a:r>
          </a:p>
          <a:p>
            <a:r>
              <a:rPr lang="vi-VN" sz="3400" b="1" dirty="0">
                <a:latin typeface="Times New Roman" pitchFamily="18" charset="0"/>
                <a:cs typeface="Times New Roman" pitchFamily="18" charset="0"/>
              </a:rPr>
              <a:t>Đóm đi rất êm,</a:t>
            </a:r>
          </a:p>
          <a:p>
            <a:r>
              <a:rPr lang="vi-VN" sz="3400" b="1" dirty="0">
                <a:latin typeface="Times New Roman" pitchFamily="18" charset="0"/>
                <a:cs typeface="Times New Roman" pitchFamily="18" charset="0"/>
              </a:rPr>
              <a:t>Đi suốt một đêm</a:t>
            </a:r>
          </a:p>
          <a:p>
            <a:r>
              <a:rPr lang="vi-VN" sz="3400" b="1" dirty="0">
                <a:latin typeface="Times New Roman" pitchFamily="18" charset="0"/>
                <a:cs typeface="Times New Roman" pitchFamily="18" charset="0"/>
              </a:rPr>
              <a:t>Lo cho người ngủ.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3201" y="3429000"/>
            <a:ext cx="31496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Con đom đóm được gọi </a:t>
            </a:r>
            <a:r>
              <a:rPr lang="vi-VN" sz="3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3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52800" y="3429000"/>
            <a:ext cx="341174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 nết của đom đóm</a:t>
            </a:r>
            <a:endParaRPr lang="en-US" sz="3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21600" y="3429000"/>
            <a:ext cx="310694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 động của đom đóm</a:t>
            </a:r>
            <a:endParaRPr lang="en-US" sz="3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801" y="5156200"/>
            <a:ext cx="273716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3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Anh </a:t>
            </a:r>
            <a:endParaRPr lang="en-US" sz="3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49601" y="5210979"/>
            <a:ext cx="339346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3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Chuyên cần </a:t>
            </a:r>
            <a:endParaRPr lang="en-US" sz="3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07201" y="4749801"/>
            <a:ext cx="5140335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Lên đèn, đi gác, đi rất êm, đi suốt đêm, lo cho người ngủ.</a:t>
            </a:r>
            <a:endParaRPr lang="en-US" sz="3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231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/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1988800" cy="1815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733" b="1" u="sng" dirty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Bài tập 2</a:t>
            </a:r>
            <a:r>
              <a:rPr lang="vi-VN" sz="3733" b="1" dirty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: Trong bài thơ </a:t>
            </a:r>
            <a:r>
              <a:rPr lang="vi-VN" sz="3733" b="1" i="1" dirty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Anh Đom Đóm </a:t>
            </a:r>
            <a:r>
              <a:rPr lang="vi-VN" sz="3733" b="1" dirty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(đã học trong học kì I), còn những con vật nào nữa được gọi và tả như người (nhân hóa) ?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2032000" y="1193800"/>
            <a:ext cx="3657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908800" y="1193800"/>
            <a:ext cx="3556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Table 15"/>
          <p:cNvGraphicFramePr>
            <a:graphicFrameLocks noGrp="1"/>
          </p:cNvGraphicFramePr>
          <p:nvPr>
            <p:extLst/>
          </p:nvPr>
        </p:nvGraphicFramePr>
        <p:xfrm>
          <a:off x="431373" y="2397081"/>
          <a:ext cx="11503977" cy="42002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234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6037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07126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319951"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marL="121920" marR="12192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marL="121920" marR="12192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marL="121920" marR="12192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66575">
                <a:tc>
                  <a:txBody>
                    <a:bodyPr/>
                    <a:lstStyle/>
                    <a:p>
                      <a:pPr algn="ctr"/>
                      <a:endParaRPr lang="vi-VN" sz="28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marL="121920" marR="12192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marL="121920" marR="12192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marL="121920" marR="12192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13747">
                <a:tc>
                  <a:txBody>
                    <a:bodyPr/>
                    <a:lstStyle/>
                    <a:p>
                      <a:pPr algn="ctr"/>
                      <a:endParaRPr lang="vi-VN" sz="28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marL="121920" marR="12192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sz="28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  <a:p>
                      <a:r>
                        <a:rPr lang="vi-VN" sz="2800" dirty="0">
                          <a:solidFill>
                            <a:srgbClr val="002060"/>
                          </a:solidFill>
                          <a:latin typeface="+mj-lt"/>
                        </a:rPr>
                        <a:t>     </a:t>
                      </a:r>
                      <a:endParaRPr lang="en-US" sz="28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marL="121920" marR="12192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marL="121920" marR="12192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399240" y="2404389"/>
            <a:ext cx="2880320" cy="124123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3733" dirty="0">
                <a:solidFill>
                  <a:srgbClr val="FF0000"/>
                </a:solidFill>
                <a:latin typeface="+mj-lt"/>
              </a:rPr>
              <a:t>Tên các con vật</a:t>
            </a:r>
            <a:endParaRPr lang="en-US" sz="3733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99723" y="2546901"/>
            <a:ext cx="3106947" cy="124123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3733" dirty="0">
                <a:solidFill>
                  <a:srgbClr val="FF0000"/>
                </a:solidFill>
                <a:latin typeface="+mj-lt"/>
              </a:rPr>
              <a:t>Các con vật được gọi bằng</a:t>
            </a:r>
            <a:endParaRPr lang="en-US" sz="3733" dirty="0"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416800" y="2413000"/>
            <a:ext cx="4320480" cy="124123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3733" dirty="0">
                <a:solidFill>
                  <a:srgbClr val="FF0000"/>
                </a:solidFill>
                <a:latin typeface="+mj-lt"/>
              </a:rPr>
              <a:t>Các con vật được tả như tả người</a:t>
            </a:r>
            <a:endParaRPr lang="en-US" sz="3733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15413" y="4345940"/>
            <a:ext cx="2319320" cy="6667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3733" dirty="0">
                <a:latin typeface="+mj-lt"/>
              </a:rPr>
              <a:t>Cò Bợ</a:t>
            </a:r>
            <a:endParaRPr lang="en-US" sz="3733" dirty="0"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079776" y="4293096"/>
            <a:ext cx="2319320" cy="6667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3733" dirty="0">
                <a:latin typeface="+mj-lt"/>
              </a:rPr>
              <a:t>Chị </a:t>
            </a:r>
            <a:endParaRPr lang="en-US" sz="3733" dirty="0"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213600" y="3733801"/>
            <a:ext cx="4416491" cy="181569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vi-VN" sz="3733" dirty="0">
                <a:latin typeface="+mj-lt"/>
              </a:rPr>
              <a:t>Ru con: Ru hỡi/ Ru hời?/ Hỡi bé tôi ơi/ Ngủ cho ngon giấc </a:t>
            </a:r>
            <a:endParaRPr lang="en-US" sz="3733" dirty="0"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15413" y="5805264"/>
            <a:ext cx="2319320" cy="6667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3733" dirty="0">
                <a:latin typeface="+mj-lt"/>
              </a:rPr>
              <a:t>Vạc</a:t>
            </a:r>
            <a:endParaRPr lang="en-US" sz="3733" dirty="0">
              <a:latin typeface="+mj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112553" y="5858108"/>
            <a:ext cx="2319320" cy="6667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3733" dirty="0">
                <a:latin typeface="+mj-lt"/>
              </a:rPr>
              <a:t>Thím </a:t>
            </a:r>
            <a:endParaRPr lang="en-US" sz="3733" dirty="0">
              <a:latin typeface="+mj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728182" y="5805265"/>
            <a:ext cx="3486263" cy="6667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3733" dirty="0">
                <a:latin typeface="+mj-lt"/>
              </a:rPr>
              <a:t>Lặng lẽ mò tôm</a:t>
            </a:r>
            <a:endParaRPr lang="en-US" sz="3733" dirty="0">
              <a:latin typeface="+mj-lt"/>
            </a:endParaRPr>
          </a:p>
        </p:txBody>
      </p:sp>
      <p:pic>
        <p:nvPicPr>
          <p:cNvPr id="1026" name="Picture 2" descr="Hình ảnh có liên qu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685" y="2265930"/>
            <a:ext cx="6144683" cy="4475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ết quả hình ảnh cho hình ảnh con vạ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7493" y="2280450"/>
            <a:ext cx="7224105" cy="4460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6205753" y="6034674"/>
            <a:ext cx="2880320" cy="6667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3733" b="1" dirty="0">
                <a:solidFill>
                  <a:srgbClr val="FF0000"/>
                </a:solidFill>
                <a:latin typeface="+mj-lt"/>
              </a:rPr>
              <a:t> Con Vạc</a:t>
            </a:r>
            <a:endParaRPr lang="en-US" sz="3733" b="1" dirty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203200" y="1803400"/>
            <a:ext cx="1016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7798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 animBg="1"/>
      <p:bldP spid="17" grpId="1" animBg="1"/>
      <p:bldP spid="17" grpId="2" animBg="1"/>
      <p:bldP spid="17" grpId="3" animBg="1"/>
      <p:bldP spid="17" grpId="4" animBg="1"/>
      <p:bldP spid="18" grpId="0" animBg="1"/>
      <p:bldP spid="18" grpId="1" animBg="1"/>
      <p:bldP spid="18" grpId="2" animBg="1"/>
      <p:bldP spid="18" grpId="3" animBg="1"/>
      <p:bldP spid="18" grpId="4" animBg="1"/>
      <p:bldP spid="19" grpId="0" animBg="1"/>
      <p:bldP spid="19" grpId="1" animBg="1"/>
      <p:bldP spid="19" grpId="2" animBg="1"/>
      <p:bldP spid="19" grpId="3" animBg="1"/>
      <p:bldP spid="19" grpId="4" animBg="1"/>
      <p:bldP spid="20" grpId="0" animBg="1"/>
      <p:bldP spid="20" grpId="1" animBg="1"/>
      <p:bldP spid="20" grpId="2" animBg="1"/>
      <p:bldP spid="21" grpId="0" animBg="1"/>
      <p:bldP spid="21" grpId="1" animBg="1"/>
      <p:bldP spid="21" grpId="2" animBg="1"/>
      <p:bldP spid="22" grpId="0" animBg="1"/>
      <p:bldP spid="22" grpId="1" animBg="1"/>
      <p:bldP spid="22" grpId="2" animBg="1"/>
      <p:bldP spid="22" grpId="3" animBg="1"/>
      <p:bldP spid="22" grpId="4" animBg="1"/>
      <p:bldP spid="23" grpId="0" animBg="1"/>
      <p:bldP spid="23" grpId="1" animBg="1"/>
      <p:bldP spid="23" grpId="2" animBg="1"/>
      <p:bldP spid="23" grpId="3" animBg="1"/>
      <p:bldP spid="23" grpId="4" animBg="1"/>
      <p:bldP spid="24" grpId="0" animBg="1"/>
      <p:bldP spid="24" grpId="1" animBg="1"/>
      <p:bldP spid="24" grpId="2" animBg="1"/>
      <p:bldP spid="25" grpId="0" animBg="1"/>
      <p:bldP spid="25" grpId="1" animBg="1"/>
      <p:bldP spid="25" grpId="2" animBg="1"/>
      <p:bldP spid="25" grpId="3" animBg="1"/>
      <p:bldP spid="26" grpId="0" animBg="1"/>
      <p:bldP spid="26" grpId="1" animBg="1"/>
      <p:bldP spid="26" grpId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57829" y="306332"/>
            <a:ext cx="6502400" cy="7489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4267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vi-VN" sz="3200" b="1" dirty="0">
                <a:solidFill>
                  <a:srgbClr val="0000FF"/>
                </a:solidFill>
                <a:latin typeface="+mj-lt"/>
              </a:rPr>
              <a:t>- Em hiểu nhân hóa là gì?</a:t>
            </a:r>
          </a:p>
        </p:txBody>
      </p:sp>
      <p:sp>
        <p:nvSpPr>
          <p:cNvPr id="12" name="Flowchart: Preparation 11"/>
          <p:cNvSpPr/>
          <p:nvPr/>
        </p:nvSpPr>
        <p:spPr>
          <a:xfrm>
            <a:off x="0" y="1393498"/>
            <a:ext cx="11887200" cy="2032000"/>
          </a:xfrm>
          <a:prstGeom prst="flowChartPreparation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355600" y="1196627"/>
            <a:ext cx="109336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u="sng" dirty="0">
                <a:solidFill>
                  <a:srgbClr val="FF0000"/>
                </a:solidFill>
                <a:latin typeface="+mj-lt"/>
              </a:rPr>
              <a:t>Nhân hóa</a:t>
            </a:r>
            <a:r>
              <a:rPr lang="vi-VN" sz="3200" b="1" dirty="0">
                <a:solidFill>
                  <a:srgbClr val="FF0000"/>
                </a:solidFill>
                <a:latin typeface="+mj-lt"/>
              </a:rPr>
              <a:t>: </a:t>
            </a:r>
            <a:r>
              <a:rPr lang="vi-VN" sz="3200" b="1" dirty="0">
                <a:latin typeface="+mj-lt"/>
              </a:rPr>
              <a:t>là</a:t>
            </a:r>
            <a:r>
              <a:rPr lang="vi-VN" sz="3200" dirty="0">
                <a:latin typeface="+mj-lt"/>
              </a:rPr>
              <a:t> </a:t>
            </a:r>
            <a:r>
              <a:rPr lang="vi-VN" sz="3200" b="1" dirty="0">
                <a:latin typeface="+mj-lt"/>
              </a:rPr>
              <a:t>gọi hoặc tả con vật, cây cối, đồ vật,... bằng những từ ngữ vốn được dùng để gọi hoặc tả con người</a:t>
            </a:r>
            <a:r>
              <a:rPr lang="vi-VN" sz="3200" dirty="0">
                <a:latin typeface="+mj-lt"/>
              </a:rPr>
              <a:t>.</a:t>
            </a:r>
            <a:endParaRPr lang="en-US" sz="3200" dirty="0"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6772" y="3834680"/>
            <a:ext cx="10878456" cy="12414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4267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vi-VN" sz="3200" b="1" dirty="0">
                <a:solidFill>
                  <a:srgbClr val="0000FF"/>
                </a:solidFill>
                <a:latin typeface="+mj-lt"/>
              </a:rPr>
              <a:t>- Vì sao có thể nói hình ảnh của Cò bợ và Vạc là những hình ảnh nhân hóa?</a:t>
            </a:r>
          </a:p>
        </p:txBody>
      </p:sp>
      <p:sp>
        <p:nvSpPr>
          <p:cNvPr id="19" name="Flowchart: Preparation 18"/>
          <p:cNvSpPr/>
          <p:nvPr/>
        </p:nvSpPr>
        <p:spPr>
          <a:xfrm>
            <a:off x="0" y="4856480"/>
            <a:ext cx="12192000" cy="2006600"/>
          </a:xfrm>
          <a:prstGeom prst="flowChartPreparation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629194" y="5076110"/>
            <a:ext cx="109336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+mj-lt"/>
              </a:rPr>
              <a:t>Vì Cò Bợ và Vạc được gọi như người bằng </a:t>
            </a:r>
            <a:r>
              <a:rPr lang="vi-VN" sz="3200" b="1" dirty="0" smtClean="0">
                <a:latin typeface="+mj-lt"/>
              </a:rPr>
              <a:t>những</a:t>
            </a:r>
            <a:r>
              <a:rPr lang="en-US" sz="3200" b="1" dirty="0" smtClean="0">
                <a:latin typeface="+mj-lt"/>
              </a:rPr>
              <a:t> </a:t>
            </a:r>
            <a:r>
              <a:rPr lang="vi-VN" sz="3200" b="1" dirty="0" smtClean="0">
                <a:latin typeface="+mj-lt"/>
              </a:rPr>
              <a:t>từ </a:t>
            </a:r>
            <a:r>
              <a:rPr lang="vi-VN" sz="3200" b="1" dirty="0">
                <a:latin typeface="+mj-lt"/>
              </a:rPr>
              <a:t>ngữ tả người </a:t>
            </a:r>
            <a:r>
              <a:rPr lang="vi-VN" sz="3200" b="1" dirty="0" smtClean="0">
                <a:latin typeface="+mj-lt"/>
              </a:rPr>
              <a:t>:</a:t>
            </a:r>
            <a:r>
              <a:rPr lang="en-US" sz="3200" b="1" dirty="0">
                <a:latin typeface="+mj-lt"/>
              </a:rPr>
              <a:t> </a:t>
            </a:r>
            <a:r>
              <a:rPr lang="en-US" sz="3200" b="1" dirty="0" smtClean="0">
                <a:latin typeface="+mj-lt"/>
              </a:rPr>
              <a:t> </a:t>
            </a:r>
            <a:r>
              <a:rPr lang="vi-VN" sz="3200" b="1" dirty="0" smtClean="0">
                <a:latin typeface="+mj-lt"/>
              </a:rPr>
              <a:t>ru </a:t>
            </a:r>
            <a:r>
              <a:rPr lang="vi-VN" sz="3200" b="1" dirty="0">
                <a:latin typeface="+mj-lt"/>
              </a:rPr>
              <a:t>con, lặng lẽ mò tôm.</a:t>
            </a:r>
            <a:endParaRPr lang="en-US" sz="3200" b="1" dirty="0"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85503" y="2161815"/>
            <a:ext cx="11582400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48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vi-VN" sz="3200" b="1" dirty="0">
                <a:solidFill>
                  <a:srgbClr val="0000FF"/>
                </a:solidFill>
                <a:latin typeface="+mj-lt"/>
              </a:rPr>
              <a:t>- Đặt câu có sử dụng biện pháp nhân hóa?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55600" y="3093668"/>
            <a:ext cx="116840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latin typeface="+mj-lt"/>
              </a:rPr>
              <a:t>Cổng trường đang dang rộng đôi tay để đón chào các học sinh.</a:t>
            </a:r>
            <a:endParaRPr lang="en-US" sz="3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69964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2" grpId="0" animBg="1"/>
      <p:bldP spid="12" grpId="1" animBg="1"/>
      <p:bldP spid="13" grpId="0"/>
      <p:bldP spid="13" grpId="1"/>
      <p:bldP spid="14" grpId="0" animBg="1"/>
      <p:bldP spid="14" grpId="1" animBg="1"/>
      <p:bldP spid="19" grpId="0" animBg="1"/>
      <p:bldP spid="19" grpId="1" animBg="1"/>
      <p:bldP spid="20" grpId="0"/>
      <p:bldP spid="20" grpId="1"/>
      <p:bldP spid="21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0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u="sng" dirty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Bài tập 3</a:t>
            </a:r>
            <a:r>
              <a:rPr lang="vi-VN" sz="3200" b="1" dirty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: Tìm và gạch một gạch dưới bộ phận câu trả lời cho câu hỏi «</a:t>
            </a:r>
            <a:r>
              <a:rPr lang="en-US" sz="3200" b="1" dirty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Khi nào </a:t>
            </a:r>
            <a:r>
              <a:rPr lang="vi-VN" sz="3200" b="1" dirty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?» 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1397001"/>
            <a:ext cx="12192000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200" b="1" dirty="0">
                <a:latin typeface="+mj-lt"/>
              </a:rPr>
              <a:t>a) Anh Đom Đóm lên đèn đi gác khi trời đã tối.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2413000"/>
            <a:ext cx="12192000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+mj-lt"/>
              </a:rPr>
              <a:t> b) Tối mai, anh Đom Đóm lại đi gác.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3327401"/>
            <a:ext cx="12192000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+mj-lt"/>
              </a:rPr>
              <a:t> c) Chúng em học bài thơ </a:t>
            </a:r>
            <a:r>
              <a:rPr lang="vi-VN" sz="3200" b="1" i="1" dirty="0">
                <a:latin typeface="+mj-lt"/>
              </a:rPr>
              <a:t>Anh Đom Đóm </a:t>
            </a:r>
            <a:r>
              <a:rPr lang="vi-VN" sz="3200" b="1" dirty="0">
                <a:latin typeface="+mj-lt"/>
              </a:rPr>
              <a:t>trong học kì I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5801360" y="1833880"/>
            <a:ext cx="2467429" cy="3410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92331" y="2847703"/>
            <a:ext cx="1508035" cy="4136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7226663" y="3775166"/>
            <a:ext cx="2322286" cy="507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-203200" y="4140200"/>
            <a:ext cx="127000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200" b="1" dirty="0">
                <a:solidFill>
                  <a:srgbClr val="0000FF"/>
                </a:solidFill>
                <a:latin typeface="+mj-lt"/>
              </a:rPr>
              <a:t>- Bộ phận câu trả lời cho câu hỏi </a:t>
            </a:r>
            <a:r>
              <a:rPr lang="vi-VN" sz="3200" b="1" i="1" dirty="0">
                <a:solidFill>
                  <a:srgbClr val="0000FF"/>
                </a:solidFill>
                <a:latin typeface="+mj-lt"/>
              </a:rPr>
              <a:t>«Khi nào?» </a:t>
            </a:r>
            <a:r>
              <a:rPr lang="vi-VN" sz="3200" b="1" dirty="0">
                <a:solidFill>
                  <a:srgbClr val="0000FF"/>
                </a:solidFill>
                <a:latin typeface="+mj-lt"/>
              </a:rPr>
              <a:t>thường chỉ gì?</a:t>
            </a:r>
          </a:p>
        </p:txBody>
      </p:sp>
      <p:sp>
        <p:nvSpPr>
          <p:cNvPr id="18" name="Flowchart: Preparation 17"/>
          <p:cNvSpPr/>
          <p:nvPr/>
        </p:nvSpPr>
        <p:spPr>
          <a:xfrm>
            <a:off x="812800" y="5257800"/>
            <a:ext cx="10464800" cy="1600200"/>
          </a:xfrm>
          <a:prstGeom prst="flowChartPreparation">
            <a:avLst/>
          </a:prstGeom>
          <a:solidFill>
            <a:srgbClr val="FFFF99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98845" y="5044758"/>
            <a:ext cx="115316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+mj-lt"/>
              </a:rPr>
              <a:t>Bộ phận câu trả lời cho câu hỏi «Khi nào?» thường chỉ thời gian.</a:t>
            </a:r>
            <a:endParaRPr lang="en-US" sz="32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80806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0" grpId="0" animBg="1"/>
      <p:bldP spid="11" grpId="0" animBg="1"/>
      <p:bldP spid="17" grpId="0" animBg="1"/>
      <p:bldP spid="18" grpId="0" animBg="1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249680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667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tập 4</a:t>
            </a:r>
            <a:r>
              <a:rPr lang="vi-VN" sz="2667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Trả lời câu hỏi: 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787401"/>
            <a:ext cx="121920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200" b="1" dirty="0">
                <a:solidFill>
                  <a:srgbClr val="0000FF"/>
                </a:solidFill>
                <a:latin typeface="+mj-lt"/>
              </a:rPr>
              <a:t>a) Lớp em bắt đầu vào học kì II khi nào?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2933033"/>
            <a:ext cx="121920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0000FF"/>
                </a:solidFill>
                <a:latin typeface="+mj-lt"/>
              </a:rPr>
              <a:t> b) Khi nào học kì II kết thúc?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5027717"/>
            <a:ext cx="121920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0000FF"/>
                </a:solidFill>
                <a:latin typeface="+mj-lt"/>
              </a:rPr>
              <a:t> c) Tháng mấy các em được nghỉ hè?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1539320"/>
            <a:ext cx="12192000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+mj-lt"/>
              </a:rPr>
              <a:t>Lớp em bắt đầu vào học kì II</a:t>
            </a:r>
            <a:r>
              <a:rPr lang="vi-VN" sz="3200" dirty="0">
                <a:solidFill>
                  <a:srgbClr val="FF0000"/>
                </a:solidFill>
              </a:rPr>
              <a:t> </a:t>
            </a:r>
            <a:r>
              <a:rPr lang="vi-VN" sz="3200" b="1" dirty="0">
                <a:latin typeface="+mj-lt"/>
              </a:rPr>
              <a:t>từ ngày 10 tháng 1 năm 2022/ </a:t>
            </a:r>
            <a:r>
              <a:rPr lang="vi-VN" sz="3200" b="1" dirty="0">
                <a:solidFill>
                  <a:srgbClr val="002060"/>
                </a:solidFill>
                <a:latin typeface="+mj-lt"/>
              </a:rPr>
              <a:t>khoảng giữa tháng 1 năm 2022</a:t>
            </a:r>
            <a:r>
              <a:rPr lang="vi-VN" sz="3200" b="1" dirty="0">
                <a:latin typeface="+mj-lt"/>
              </a:rPr>
              <a:t>/ </a:t>
            </a:r>
            <a:r>
              <a:rPr lang="vi-VN" sz="3200" b="1" dirty="0">
                <a:solidFill>
                  <a:srgbClr val="7030A0"/>
                </a:solidFill>
                <a:latin typeface="+mj-lt"/>
              </a:rPr>
              <a:t>từ thứ hai tuần này/…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3693924"/>
            <a:ext cx="12192000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vi-VN" sz="3200" b="1" dirty="0">
                <a:latin typeface="+mj-lt"/>
              </a:rPr>
              <a:t>Ngày 31 tháng 5 năm 2022 / </a:t>
            </a:r>
            <a:r>
              <a:rPr lang="vi-VN" sz="3200" b="1" dirty="0">
                <a:solidFill>
                  <a:srgbClr val="FF0000"/>
                </a:solidFill>
                <a:latin typeface="+mj-lt"/>
              </a:rPr>
              <a:t>cuối tháng 5 học kì II kết thúc.</a:t>
            </a:r>
            <a:r>
              <a:rPr lang="vi-VN" sz="3200" dirty="0"/>
              <a:t> </a:t>
            </a:r>
            <a:endParaRPr lang="vi-VN" sz="32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425" y="5764883"/>
            <a:ext cx="12192000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vi-VN" sz="3200" b="1" dirty="0">
                <a:latin typeface="+mj-lt"/>
              </a:rPr>
              <a:t>Đầu tháng 6 năm 2022/ </a:t>
            </a:r>
            <a:r>
              <a:rPr lang="vi-VN" sz="3200" b="1" dirty="0">
                <a:solidFill>
                  <a:srgbClr val="FF0000"/>
                </a:solidFill>
                <a:latin typeface="+mj-lt"/>
              </a:rPr>
              <a:t>Ngày 1 tháng 6  chúng em được nghỉ hè.</a:t>
            </a:r>
          </a:p>
        </p:txBody>
      </p:sp>
    </p:spTree>
    <p:extLst>
      <p:ext uri="{BB962C8B-B14F-4D97-AF65-F5344CB8AC3E}">
        <p14:creationId xmlns:p14="http://schemas.microsoft.com/office/powerpoint/2010/main" val="3033152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7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 animBg="1"/>
      <p:bldP spid="13" grpId="1" animBg="1"/>
      <p:bldP spid="14" grpId="0" animBg="1"/>
      <p:bldP spid="14" grpId="1" animBg="1"/>
      <p:bldP spid="14" grpId="2" animBg="1"/>
      <p:bldP spid="19" grpId="0" animBg="1"/>
      <p:bldP spid="19" grpId="1" animBg="1"/>
      <p:bldP spid="19" grpId="2" animBg="1"/>
      <p:bldP spid="20" grpId="0" animBg="1"/>
      <p:bldP spid="21" grpId="0" animBg="1"/>
      <p:bldP spid="2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OLETID" val="13350081"/>
  <p:tag name="VIOLETTITLE" val="Tuần 19. Nhân hoá. Ôn tập cách đặt và trả lời câu hỏi Khi nào?"/>
  <p:tag name="VIOLETLESSON" val="19"/>
  <p:tag name="VIOLETCATID" val="7840642"/>
  <p:tag name="VIOLETSUBJECT" val="Luyện từ và câu 3"/>
  <p:tag name="VIOLETAUTHORID" val="8259330"/>
  <p:tag name="VIOLETAUTHORNAME" val="Nguyễn Tấn Hảo"/>
  <p:tag name="VIOLETAUTHORAVATAR" val="no_avatar.jpg"/>
  <p:tag name="VIOLETAUTHORADDRESS" val="TH Hòa Phú - Bình Dương"/>
  <p:tag name="VIOLETDATE" val="2022-01-11 23:48:51"/>
  <p:tag name="VIOLETHIT" val="211"/>
  <p:tag name="VIOLETLIKE" val="0"/>
  <p:tag name="INKNOELEADERBOARD" val="49419354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</TotalTime>
  <Words>694</Words>
  <Application>Microsoft Office PowerPoint</Application>
  <PresentationFormat>Widescreen</PresentationFormat>
  <Paragraphs>85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宋体</vt:lpstr>
      <vt:lpstr>宋体</vt:lpstr>
      <vt:lpstr>Arial</vt:lpstr>
      <vt:lpstr>Calibri</vt:lpstr>
      <vt:lpstr>Calibri Light</vt:lpstr>
      <vt:lpstr>HP001 4 hàng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AutoBVT</cp:lastModifiedBy>
  <cp:revision>6</cp:revision>
  <dcterms:created xsi:type="dcterms:W3CDTF">2022-01-11T16:46:36Z</dcterms:created>
  <dcterms:modified xsi:type="dcterms:W3CDTF">2022-01-15T08:47:31Z</dcterms:modified>
</cp:coreProperties>
</file>