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6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7CA7-8150-44EA-8911-103726304C3C}" type="datetimeFigureOut">
              <a:rPr lang="en-US" smtClean="0"/>
              <a:t>17/1/2022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3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395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5087888" y="292100"/>
            <a:ext cx="53149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2025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467774" y="5272651"/>
            <a:ext cx="53149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0011" y="2048524"/>
            <a:ext cx="7736989" cy="1828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3750" y="3049006"/>
            <a:ext cx="8339088" cy="24698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Nhân hóa. Ôn tập cách đặt và </a:t>
            </a:r>
          </a:p>
          <a:p>
            <a:pPr algn="ctr">
              <a:defRPr/>
            </a:pPr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trả lời câu hỏi </a:t>
            </a:r>
            <a:r>
              <a:rPr lang="vi-VN" sz="3200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Khi nào?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8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 tập 1</a:t>
            </a:r>
            <a:r>
              <a:rPr lang="vi-VN" sz="3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: Đọc hai khổ thơ dưới đây và trả lời câu hỏi: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200" y="990600"/>
            <a:ext cx="52761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Mặt trời gác núi</a:t>
            </a:r>
          </a:p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Bóng tối lan dần</a:t>
            </a:r>
          </a:p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Anh Đóm chuyên cần</a:t>
            </a:r>
          </a:p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Lên đèn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5455" y="990602"/>
            <a:ext cx="4869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+mj-lt"/>
              </a:rPr>
              <a:t>Theo làn gió mát</a:t>
            </a:r>
          </a:p>
          <a:p>
            <a:r>
              <a:rPr lang="vi-VN" sz="3400" b="1" dirty="0">
                <a:latin typeface="+mj-lt"/>
              </a:rPr>
              <a:t>Đóm đi rất êm,</a:t>
            </a:r>
          </a:p>
          <a:p>
            <a:r>
              <a:rPr lang="vi-VN" sz="3400" b="1" dirty="0">
                <a:latin typeface="+mj-lt"/>
              </a:rPr>
              <a:t>Đi suốt một đêm</a:t>
            </a:r>
          </a:p>
          <a:p>
            <a:r>
              <a:rPr lang="vi-VN" sz="3400" b="1" dirty="0">
                <a:latin typeface="+mj-lt"/>
              </a:rPr>
              <a:t>Lo cho người ngủ.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0" y="3632201"/>
            <a:ext cx="274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i="1" dirty="0">
                <a:latin typeface="+mj-lt"/>
                <a:cs typeface="Arial" panose="020B0604020202020204" pitchFamily="34" charset="0"/>
              </a:rPr>
              <a:t>Võ Quảng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343400"/>
            <a:ext cx="12192000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a) Con đom đóm được gọi bằng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5359401"/>
            <a:ext cx="12081401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b) Tính nết và hoạt động của đom đóm được tả bằng những từ ngữ nào?</a:t>
            </a:r>
          </a:p>
        </p:txBody>
      </p:sp>
    </p:spTree>
    <p:extLst>
      <p:ext uri="{BB962C8B-B14F-4D97-AF65-F5344CB8AC3E}">
        <p14:creationId xmlns:p14="http://schemas.microsoft.com/office/powerpoint/2010/main" val="29426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97635"/>
              </p:ext>
            </p:extLst>
          </p:nvPr>
        </p:nvGraphicFramePr>
        <p:xfrm>
          <a:off x="203200" y="3429001"/>
          <a:ext cx="11785600" cy="31377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56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362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4123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  <a:p>
                      <a:r>
                        <a:rPr lang="vi-VN" sz="2800" dirty="0"/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Đọc hai khổ thơ dưới đây và trả lời câu hỏi: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200" y="889000"/>
            <a:ext cx="4869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Mặt trời gác núi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Bóng tối lan dần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Anh Đóm chuyên cần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Lên đèn đi gác.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889000"/>
            <a:ext cx="4869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Theo làn gió mát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Đóm đi rất êm,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Đi suốt một đêm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Lo cho người ngủ.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1" y="3429000"/>
            <a:ext cx="314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đom đóm được gọi </a:t>
            </a:r>
            <a:r>
              <a:rPr lang="vi-VN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429000"/>
            <a:ext cx="34117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nết của đom đóm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1600" y="3429000"/>
            <a:ext cx="31069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của đom đóm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5156200"/>
            <a:ext cx="2737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9601" y="5210979"/>
            <a:ext cx="33934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 cần 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201" y="4749801"/>
            <a:ext cx="51403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 đèn, đi gác, đi rất êm, đi suốt đêm, lo cho người ngủ.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9888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u="sng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2</a:t>
            </a:r>
            <a:r>
              <a:rPr lang="vi-VN" sz="3733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Trong bài thơ </a:t>
            </a:r>
            <a:r>
              <a:rPr lang="vi-VN" sz="3733" b="1" i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Anh Đom Đóm </a:t>
            </a:r>
            <a:r>
              <a:rPr lang="vi-VN" sz="3733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(đã học trong học kì I), còn những con vật nào nữa được gọi và tả như người (nhân hóa) 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32000" y="1193800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8800" y="1193800"/>
            <a:ext cx="35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31373" y="2397081"/>
          <a:ext cx="11503977" cy="420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1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9951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575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747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r>
                        <a:rPr lang="vi-VN" sz="2800" dirty="0">
                          <a:solidFill>
                            <a:srgbClr val="002060"/>
                          </a:solidFill>
                          <a:latin typeface="+mj-lt"/>
                        </a:rPr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240" y="2404389"/>
            <a:ext cx="288032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Tên các con vật</a:t>
            </a:r>
            <a:endParaRPr lang="en-US" sz="3733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9723" y="2546901"/>
            <a:ext cx="3106947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Các con vật được gọi bằng</a:t>
            </a:r>
            <a:endParaRPr lang="en-US" sz="3733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6800" y="2413000"/>
            <a:ext cx="432048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Các con vật được tả như tả người</a:t>
            </a:r>
            <a:endParaRPr lang="en-US" sz="3733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413" y="4345940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Cò Bợ</a:t>
            </a:r>
            <a:endParaRPr lang="en-US" sz="3733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776" y="4293096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Chị </a:t>
            </a:r>
            <a:endParaRPr lang="en-US" sz="3733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3600" y="3733801"/>
            <a:ext cx="4416491" cy="18156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733" dirty="0">
                <a:latin typeface="+mj-lt"/>
              </a:rPr>
              <a:t>Ru con: Ru hỡi/ Ru hời?/ Hỡi bé tôi ơi/ Ngủ cho ngon giấc </a:t>
            </a:r>
            <a:endParaRPr lang="en-US" sz="3733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5413" y="5805264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Vạc</a:t>
            </a:r>
            <a:endParaRPr lang="en-US" sz="3733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2553" y="5858108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Thím </a:t>
            </a:r>
            <a:endParaRPr lang="en-US" sz="3733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8182" y="5805265"/>
            <a:ext cx="3486263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Lặng lẽ mò tôm</a:t>
            </a:r>
            <a:endParaRPr lang="en-US" sz="3733" dirty="0">
              <a:latin typeface="+mj-lt"/>
            </a:endParaRP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85" y="2265930"/>
            <a:ext cx="6144683" cy="44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hình ảnh con v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93" y="2280450"/>
            <a:ext cx="7224105" cy="44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05753" y="6034674"/>
            <a:ext cx="2880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solidFill>
                  <a:srgbClr val="FF0000"/>
                </a:solidFill>
                <a:latin typeface="+mj-lt"/>
              </a:rPr>
              <a:t> Con Vạc</a:t>
            </a:r>
            <a:endParaRPr lang="en-US" sz="3733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3200" y="1803400"/>
            <a:ext cx="101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829" y="306332"/>
            <a:ext cx="6502400" cy="748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7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Em hiểu nhân hóa là gì?</a:t>
            </a:r>
          </a:p>
        </p:txBody>
      </p:sp>
      <p:sp>
        <p:nvSpPr>
          <p:cNvPr id="12" name="Flowchart: Preparation 11"/>
          <p:cNvSpPr/>
          <p:nvPr/>
        </p:nvSpPr>
        <p:spPr>
          <a:xfrm>
            <a:off x="0" y="1393498"/>
            <a:ext cx="11887200" cy="2032000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600" y="1196627"/>
            <a:ext cx="1093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Nhân hóa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dirty="0">
                <a:latin typeface="+mj-lt"/>
              </a:rPr>
              <a:t>là</a:t>
            </a:r>
            <a:r>
              <a:rPr lang="vi-VN" sz="3200" dirty="0">
                <a:latin typeface="+mj-lt"/>
              </a:rPr>
              <a:t> </a:t>
            </a:r>
            <a:r>
              <a:rPr lang="vi-VN" sz="3200" b="1" dirty="0">
                <a:latin typeface="+mj-lt"/>
              </a:rPr>
              <a:t>gọi hoặc tả con vật, cây cối, đồ vật,... bằng những từ ngữ vốn được dùng để gọi hoặc tả con người</a:t>
            </a:r>
            <a:r>
              <a:rPr lang="vi-VN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772" y="3834680"/>
            <a:ext cx="10878456" cy="1241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7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Vì sao có thể nói hình ảnh của Cò bợ và Vạc là những hình ảnh nhân hóa?</a:t>
            </a:r>
          </a:p>
        </p:txBody>
      </p:sp>
      <p:sp>
        <p:nvSpPr>
          <p:cNvPr id="19" name="Flowchart: Preparation 18"/>
          <p:cNvSpPr/>
          <p:nvPr/>
        </p:nvSpPr>
        <p:spPr>
          <a:xfrm>
            <a:off x="0" y="4856480"/>
            <a:ext cx="12192000" cy="2006600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9194" y="5076110"/>
            <a:ext cx="1093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Vì Cò Bợ và Vạc được gọi như người bằng </a:t>
            </a:r>
            <a:r>
              <a:rPr lang="vi-VN" sz="3200" b="1" dirty="0" smtClean="0">
                <a:latin typeface="+mj-lt"/>
              </a:rPr>
              <a:t>những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từ </a:t>
            </a:r>
            <a:r>
              <a:rPr lang="vi-VN" sz="3200" b="1" dirty="0">
                <a:latin typeface="+mj-lt"/>
              </a:rPr>
              <a:t>ngữ tả người </a:t>
            </a:r>
            <a:r>
              <a:rPr lang="vi-VN" sz="3200" b="1" dirty="0" smtClean="0">
                <a:latin typeface="+mj-lt"/>
              </a:rPr>
              <a:t>: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ru </a:t>
            </a:r>
            <a:r>
              <a:rPr lang="vi-VN" sz="3200" b="1" dirty="0">
                <a:latin typeface="+mj-lt"/>
              </a:rPr>
              <a:t>con, lặng lẽ mò tôm.</a:t>
            </a:r>
            <a:endParaRPr lang="en-US" sz="32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503" y="2161815"/>
            <a:ext cx="11582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Đặt câu có sử dụng biện pháp nhân hóa?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600" y="3093668"/>
            <a:ext cx="1168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Cổng trường đang dang rộng đôi tay để đón chào các học sinh.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99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9" grpId="0" animBg="1"/>
      <p:bldP spid="19" grpId="1" animBg="1"/>
      <p:bldP spid="20" grpId="0"/>
      <p:bldP spid="20" grpId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3</a:t>
            </a:r>
            <a:r>
              <a:rPr lang="vi-VN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Tìm và gạch một gạch dưới bộ phận câu trả lời cho câu hỏi «</a:t>
            </a:r>
            <a:r>
              <a:rPr lang="en-US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Khi nào </a:t>
            </a:r>
            <a:r>
              <a:rPr lang="vi-VN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?»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97001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a) Anh Đom Đóm lên đèn đi gác khi trời đã tối.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13000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 b) Tối mai, anh Đom Đóm lại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327401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 c) Chúng em học bài thơ </a:t>
            </a:r>
            <a:r>
              <a:rPr lang="vi-VN" sz="3200" b="1" i="1" dirty="0">
                <a:latin typeface="+mj-lt"/>
              </a:rPr>
              <a:t>Anh Đom Đóm </a:t>
            </a:r>
            <a:r>
              <a:rPr lang="vi-VN" sz="3200" b="1" dirty="0">
                <a:latin typeface="+mj-lt"/>
              </a:rPr>
              <a:t>trong học kì I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801360" y="1833880"/>
            <a:ext cx="2467429" cy="341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2331" y="2847703"/>
            <a:ext cx="1508035" cy="413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226663" y="3775166"/>
            <a:ext cx="2322286" cy="5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203200" y="4140200"/>
            <a:ext cx="1270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Bộ phận câu trả lời cho câu hỏi </a:t>
            </a:r>
            <a:r>
              <a:rPr lang="vi-VN" sz="3200" b="1" i="1" dirty="0">
                <a:solidFill>
                  <a:srgbClr val="0000FF"/>
                </a:solidFill>
                <a:latin typeface="+mj-lt"/>
              </a:rPr>
              <a:t>«Khi nào?»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thường chỉ gì?</a:t>
            </a:r>
          </a:p>
        </p:txBody>
      </p:sp>
      <p:sp>
        <p:nvSpPr>
          <p:cNvPr id="18" name="Flowchart: Preparation 17"/>
          <p:cNvSpPr/>
          <p:nvPr/>
        </p:nvSpPr>
        <p:spPr>
          <a:xfrm>
            <a:off x="812800" y="5257800"/>
            <a:ext cx="10464800" cy="1600200"/>
          </a:xfrm>
          <a:prstGeom prst="flowChartPreparation">
            <a:avLst/>
          </a:prstGeom>
          <a:solidFill>
            <a:srgbClr val="FF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845" y="5044758"/>
            <a:ext cx="1153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Bộ phận câu trả lời cho câu hỏi «Khi nào?» thường chỉ thời gian.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08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7" grpId="0" animBg="1"/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496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67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4</a:t>
            </a:r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Trả lời câu hỏi: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787401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a) Lớp em bắt đầu vào học kì II khi nào?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933033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 b) Khi nào học kì II kết thúc?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027717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 c) Tháng mấy các em được nghỉ hè?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539320"/>
            <a:ext cx="12192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Lớp em bắt đầu vào học kì II</a:t>
            </a:r>
            <a:r>
              <a:rPr lang="vi-VN" sz="3200" dirty="0">
                <a:solidFill>
                  <a:srgbClr val="FF0000"/>
                </a:solidFill>
              </a:rPr>
              <a:t> </a:t>
            </a:r>
            <a:r>
              <a:rPr lang="vi-VN" sz="3200" b="1" dirty="0">
                <a:latin typeface="+mj-lt"/>
              </a:rPr>
              <a:t>từ ngày 10 tháng 1 năm 2022/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khoảng giữa tháng 1 năm 2022</a:t>
            </a:r>
            <a:r>
              <a:rPr lang="vi-VN" sz="3200" b="1" dirty="0">
                <a:latin typeface="+mj-lt"/>
              </a:rPr>
              <a:t>/ </a:t>
            </a:r>
            <a:r>
              <a:rPr lang="vi-VN" sz="3200" b="1" dirty="0">
                <a:solidFill>
                  <a:srgbClr val="7030A0"/>
                </a:solidFill>
                <a:latin typeface="+mj-lt"/>
              </a:rPr>
              <a:t>từ thứ hai tuần này/…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693924"/>
            <a:ext cx="12192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Ngày 31 tháng 5 năm 2022 /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cuối tháng 5 học kì II kết thúc.</a:t>
            </a:r>
            <a:r>
              <a:rPr lang="vi-VN" sz="3200" dirty="0"/>
              <a:t> 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5" y="5764883"/>
            <a:ext cx="12192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Đầu tháng 6 năm 2022/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Ngày 1 tháng 6  chúng em được nghỉ hè.</a:t>
            </a:r>
          </a:p>
        </p:txBody>
      </p:sp>
    </p:spTree>
    <p:extLst>
      <p:ext uri="{BB962C8B-B14F-4D97-AF65-F5344CB8AC3E}">
        <p14:creationId xmlns:p14="http://schemas.microsoft.com/office/powerpoint/2010/main" val="30331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4" grpId="1" animBg="1"/>
      <p:bldP spid="14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pic>
        <p:nvPicPr>
          <p:cNvPr id="17411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7412" name="Picture 9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369" y="61642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2" y="5791200"/>
            <a:ext cx="1096433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2" y="60880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1" y="57070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23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5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2" y="5715000"/>
            <a:ext cx="1096433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5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7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39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8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9969" y="57832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102616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4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5181600" y="16954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7431617" y="10223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088217" y="60515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9144000" y="571500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711200" y="5524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10871200" y="68580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32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  <p:bldP spid="39956" grpId="0" animBg="1"/>
      <p:bldP spid="3995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50081"/>
  <p:tag name="VIOLETTITLE" val="Tuần 19. Nhân hoá. Ôn tập cách đặt và trả lời câu hỏi Khi nào?"/>
  <p:tag name="VIOLETLESSON" val="19"/>
  <p:tag name="VIOLETCATID" val="7840642"/>
  <p:tag name="VIOLETSUBJECT" val="Luyện từ và câu 3"/>
  <p:tag name="VIOLETAUTHORID" val="8259330"/>
  <p:tag name="VIOLETAUTHORNAME" val="Nguyễn Tấn Hảo"/>
  <p:tag name="VIOLETAUTHORAVATAR" val="no_avatar.jpg"/>
  <p:tag name="VIOLETAUTHORADDRESS" val="TH Hòa Phú - Bình Dương"/>
  <p:tag name="VIOLETDATE" val="2022-01-11 23:48:51"/>
  <p:tag name="VIOLETHIT" val="211"/>
  <p:tag name="VIOLETLIKE" val="0"/>
  <p:tag name="INKNOELEADERBOARD" val="4941935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606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7</cp:revision>
  <dcterms:created xsi:type="dcterms:W3CDTF">2022-01-11T16:46:36Z</dcterms:created>
  <dcterms:modified xsi:type="dcterms:W3CDTF">2022-01-17T03:19:11Z</dcterms:modified>
</cp:coreProperties>
</file>