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307" r:id="rId2"/>
    <p:sldId id="303" r:id="rId3"/>
    <p:sldId id="259" r:id="rId4"/>
    <p:sldId id="256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5" r:id="rId27"/>
    <p:sldId id="286" r:id="rId28"/>
    <p:sldId id="287" r:id="rId29"/>
    <p:sldId id="288" r:id="rId30"/>
    <p:sldId id="289" r:id="rId31"/>
    <p:sldId id="291" r:id="rId32"/>
    <p:sldId id="292" r:id="rId33"/>
    <p:sldId id="293" r:id="rId34"/>
    <p:sldId id="294" r:id="rId35"/>
    <p:sldId id="295" r:id="rId36"/>
    <p:sldId id="299" r:id="rId37"/>
    <p:sldId id="304" r:id="rId38"/>
    <p:sldId id="305" r:id="rId39"/>
    <p:sldId id="306" r:id="rId40"/>
    <p:sldId id="298" r:id="rId41"/>
    <p:sldId id="278" r:id="rId42"/>
  </p:sldIdLst>
  <p:sldSz cx="9144000" cy="6858000" type="screen4x3"/>
  <p:notesSz cx="6858000" cy="9144000"/>
  <p:custDataLst>
    <p:tags r:id="rId4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9" d="100"/>
          <a:sy n="69" d="100"/>
        </p:scale>
        <p:origin x="-12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10407-2A1E-41D2-88FC-E979A1FE747D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F6C0E-4728-445F-92F6-770327211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4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6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20.xml"/><Relationship Id="rId18" Type="http://schemas.openxmlformats.org/officeDocument/2006/relationships/slide" Target="slide34.xml"/><Relationship Id="rId3" Type="http://schemas.openxmlformats.org/officeDocument/2006/relationships/slide" Target="slide18.xml"/><Relationship Id="rId7" Type="http://schemas.openxmlformats.org/officeDocument/2006/relationships/slide" Target="slide4.xml"/><Relationship Id="rId12" Type="http://schemas.openxmlformats.org/officeDocument/2006/relationships/slide" Target="slide22.xml"/><Relationship Id="rId17" Type="http://schemas.openxmlformats.org/officeDocument/2006/relationships/slide" Target="slide32.xml"/><Relationship Id="rId2" Type="http://schemas.openxmlformats.org/officeDocument/2006/relationships/image" Target="../media/image2.jpeg"/><Relationship Id="rId16" Type="http://schemas.openxmlformats.org/officeDocument/2006/relationships/slide" Target="slide30.xml"/><Relationship Id="rId1" Type="http://schemas.openxmlformats.org/officeDocument/2006/relationships/slideLayout" Target="../slideLayouts/slideLayout8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5" Type="http://schemas.openxmlformats.org/officeDocument/2006/relationships/slide" Target="slide24.xml"/><Relationship Id="rId15" Type="http://schemas.openxmlformats.org/officeDocument/2006/relationships/slide" Target="slide28.xml"/><Relationship Id="rId10" Type="http://schemas.openxmlformats.org/officeDocument/2006/relationships/slide" Target="slide12.xml"/><Relationship Id="rId19" Type="http://schemas.openxmlformats.org/officeDocument/2006/relationships/image" Target="../media/image3.jpeg"/><Relationship Id="rId4" Type="http://schemas.openxmlformats.org/officeDocument/2006/relationships/slide" Target="slide16.xml"/><Relationship Id="rId9" Type="http://schemas.openxmlformats.org/officeDocument/2006/relationships/slide" Target="slide14.xml"/><Relationship Id="rId14" Type="http://schemas.openxmlformats.org/officeDocument/2006/relationships/slide" Target="slide2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714500" y="2286000"/>
            <a:ext cx="5715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149" tIns="28574" rIns="57149" bIns="28574">
            <a:spAutoFit/>
          </a:bodyPr>
          <a:lstStyle>
            <a:lvl1pPr defTabSz="6826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26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2625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2625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2625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2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2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2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2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26624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3375" b="1" dirty="0" err="1">
                <a:solidFill>
                  <a:srgbClr val="FF0000"/>
                </a:solidFill>
                <a:latin typeface="Toaato"/>
                <a:cs typeface="+mn-cs"/>
              </a:rPr>
              <a:t>Chào</a:t>
            </a:r>
            <a:r>
              <a:rPr lang="en-US" altLang="en-US" sz="3375" b="1" dirty="0">
                <a:solidFill>
                  <a:srgbClr val="FF0000"/>
                </a:solidFill>
                <a:latin typeface="Toaato"/>
                <a:cs typeface="+mn-cs"/>
              </a:rPr>
              <a:t> </a:t>
            </a:r>
            <a:r>
              <a:rPr lang="en-US" altLang="en-US" sz="3375" b="1" dirty="0" err="1">
                <a:solidFill>
                  <a:srgbClr val="FF0000"/>
                </a:solidFill>
                <a:latin typeface="Toaato"/>
                <a:cs typeface="+mn-cs"/>
              </a:rPr>
              <a:t>mừng</a:t>
            </a:r>
            <a:r>
              <a:rPr lang="en-US" altLang="en-US" sz="3375" b="1" dirty="0">
                <a:solidFill>
                  <a:srgbClr val="FF0000"/>
                </a:solidFill>
                <a:latin typeface="Toaato"/>
                <a:cs typeface="+mn-cs"/>
              </a:rPr>
              <a:t> </a:t>
            </a:r>
            <a:endParaRPr lang="vi-VN" altLang="en-US" sz="3375" b="1" dirty="0">
              <a:solidFill>
                <a:srgbClr val="FF0000"/>
              </a:solidFill>
              <a:latin typeface="Toaato"/>
              <a:cs typeface="+mn-cs"/>
            </a:endParaRPr>
          </a:p>
          <a:p>
            <a:pPr algn="ctr" defTabSz="426624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3375" b="1" dirty="0" err="1">
                <a:solidFill>
                  <a:srgbClr val="FF0000"/>
                </a:solidFill>
                <a:latin typeface="Toaato"/>
                <a:cs typeface="+mn-cs"/>
              </a:rPr>
              <a:t>các</a:t>
            </a:r>
            <a:r>
              <a:rPr lang="en-US" altLang="en-US" sz="3375" b="1" dirty="0">
                <a:solidFill>
                  <a:srgbClr val="FF0000"/>
                </a:solidFill>
                <a:latin typeface="Toaato"/>
                <a:cs typeface="+mn-cs"/>
              </a:rPr>
              <a:t> </a:t>
            </a:r>
            <a:r>
              <a:rPr lang="en-US" altLang="en-US" sz="3375" b="1" dirty="0" err="1">
                <a:solidFill>
                  <a:srgbClr val="FF0000"/>
                </a:solidFill>
                <a:latin typeface="Toaato"/>
                <a:cs typeface="+mn-cs"/>
              </a:rPr>
              <a:t>em</a:t>
            </a:r>
            <a:r>
              <a:rPr lang="en-US" altLang="en-US" sz="3375" b="1" dirty="0">
                <a:solidFill>
                  <a:srgbClr val="FF0000"/>
                </a:solidFill>
                <a:latin typeface="Toaato"/>
                <a:cs typeface="+mn-cs"/>
              </a:rPr>
              <a:t> </a:t>
            </a:r>
            <a:r>
              <a:rPr lang="en-US" altLang="en-US" sz="3375" b="1" dirty="0" err="1">
                <a:solidFill>
                  <a:srgbClr val="FF0000"/>
                </a:solidFill>
                <a:latin typeface="Toaato"/>
                <a:cs typeface="+mn-cs"/>
              </a:rPr>
              <a:t>học</a:t>
            </a:r>
            <a:r>
              <a:rPr lang="en-US" altLang="en-US" sz="3375" b="1" dirty="0">
                <a:solidFill>
                  <a:srgbClr val="FF0000"/>
                </a:solidFill>
                <a:latin typeface="Toaato"/>
                <a:cs typeface="+mn-cs"/>
              </a:rPr>
              <a:t> </a:t>
            </a:r>
            <a:r>
              <a:rPr lang="en-US" altLang="en-US" sz="3375" b="1" dirty="0" err="1">
                <a:solidFill>
                  <a:srgbClr val="FF0000"/>
                </a:solidFill>
                <a:latin typeface="Toaato"/>
                <a:cs typeface="+mn-cs"/>
              </a:rPr>
              <a:t>sinh</a:t>
            </a:r>
            <a:r>
              <a:rPr lang="en-US" altLang="en-US" sz="3375" b="1" dirty="0">
                <a:solidFill>
                  <a:srgbClr val="FF0000"/>
                </a:solidFill>
                <a:latin typeface="Toaato"/>
                <a:cs typeface="+mn-cs"/>
              </a:rPr>
              <a:t> </a:t>
            </a:r>
            <a:r>
              <a:rPr lang="en-US" altLang="en-US" sz="3375" b="1" dirty="0" err="1">
                <a:solidFill>
                  <a:srgbClr val="FF0000"/>
                </a:solidFill>
                <a:latin typeface="Toaato"/>
                <a:cs typeface="+mn-cs"/>
              </a:rPr>
              <a:t>lớp</a:t>
            </a:r>
            <a:r>
              <a:rPr lang="en-US" altLang="en-US" sz="3375" b="1" dirty="0">
                <a:solidFill>
                  <a:srgbClr val="FF0000"/>
                </a:solidFill>
                <a:latin typeface="Toaato"/>
                <a:cs typeface="+mn-cs"/>
              </a:rPr>
              <a:t> 3A</a:t>
            </a:r>
            <a:r>
              <a:rPr lang="vi-VN" altLang="en-US" sz="3375" b="1" dirty="0">
                <a:solidFill>
                  <a:srgbClr val="FF0000"/>
                </a:solidFill>
                <a:latin typeface="Toaato"/>
                <a:cs typeface="+mn-cs"/>
              </a:rPr>
              <a:t>1</a:t>
            </a:r>
            <a:endParaRPr lang="en-US" altLang="en-US" sz="3375" b="1" dirty="0">
              <a:solidFill>
                <a:srgbClr val="FF0000"/>
              </a:solidFill>
              <a:latin typeface="Toaato"/>
              <a:cs typeface="+mn-cs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2" y="0"/>
            <a:ext cx="9116718" cy="6802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1475656" y="980728"/>
            <a:ext cx="6552728" cy="577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7149" tIns="28574" rIns="57149" bIns="28574">
            <a:spAutoFit/>
          </a:bodyPr>
          <a:lstStyle>
            <a:lvl1pPr defTabSz="6826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26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2625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2625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2625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2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2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2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2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26624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vi-VN" altLang="en-US" sz="3375" b="1" dirty="0" smtClean="0">
                <a:solidFill>
                  <a:srgbClr val="FF0000"/>
                </a:solidFill>
                <a:latin typeface="Toaato"/>
                <a:cs typeface="+mn-cs"/>
              </a:rPr>
              <a:t>TRƯỜNG TIỂU HỌC ÁI MỘ A</a:t>
            </a:r>
            <a:endParaRPr lang="en-US" altLang="en-US" sz="3375" b="1" dirty="0">
              <a:solidFill>
                <a:srgbClr val="FF0000"/>
              </a:solidFill>
              <a:latin typeface="Toaato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1973" y="1988840"/>
            <a:ext cx="69889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3600" dirty="0" smtClean="0">
                <a:latin typeface="+mj-lt"/>
              </a:rPr>
              <a:t>Bài giảng trực tuyến lớp 3 – Tuần 18</a:t>
            </a:r>
          </a:p>
          <a:p>
            <a:pPr algn="ctr"/>
            <a:r>
              <a:rPr lang="vi-VN" sz="3600" dirty="0">
                <a:latin typeface="+mj-lt"/>
              </a:rPr>
              <a:t> </a:t>
            </a:r>
            <a:r>
              <a:rPr lang="vi-VN" sz="3600" dirty="0" smtClean="0">
                <a:latin typeface="+mj-lt"/>
              </a:rPr>
              <a:t>   Ôn tập học kì I ( tiết </a:t>
            </a:r>
            <a:r>
              <a:rPr lang="vi-VN" sz="3600" dirty="0" smtClean="0">
                <a:latin typeface="+mj-lt"/>
              </a:rPr>
              <a:t>4 + 5</a:t>
            </a:r>
            <a:r>
              <a:rPr lang="vi-VN" sz="3600" dirty="0" smtClean="0">
                <a:latin typeface="+mj-lt"/>
              </a:rPr>
              <a:t> </a:t>
            </a:r>
            <a:r>
              <a:rPr lang="vi-VN" sz="3600" dirty="0" smtClean="0">
                <a:latin typeface="+mj-lt"/>
              </a:rPr>
              <a:t>)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563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Vẽ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quê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hương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88 -89.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bằng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vi-VN" dirty="0">
                <a:solidFill>
                  <a:srgbClr val="000099"/>
                </a:solidFill>
              </a:rPr>
              <a:t>?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  <a:r>
              <a:rPr lang="en-US" dirty="0">
                <a:solidFill>
                  <a:srgbClr val="000099"/>
                </a:solidFill>
              </a:rPr>
              <a:t> a/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b/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giỏi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c/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yêu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nhà</a:t>
            </a:r>
            <a:r>
              <a:rPr lang="en-US" sz="3600" b="1" i="1" dirty="0">
                <a:solidFill>
                  <a:srgbClr val="000099"/>
                </a:solidFill>
              </a:rPr>
              <a:t> ở,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cây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gạo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lá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Tổ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quốc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ấy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mát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ngắt</a:t>
            </a:r>
            <a:r>
              <a:rPr lang="en-US" sz="3600" b="1" i="1" dirty="0">
                <a:solidFill>
                  <a:srgbClr val="000099"/>
                </a:solidFill>
              </a:rPr>
              <a:t> 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tươi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thắm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chót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  <a:endParaRPr lang="vi-VN" sz="36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 c</a:t>
            </a:r>
            <a:r>
              <a:rPr lang="en-US" sz="3600" b="1" dirty="0">
                <a:solidFill>
                  <a:srgbClr val="000099"/>
                </a:solidFill>
              </a:rPr>
              <a:t>/ </a:t>
            </a:r>
            <a:r>
              <a:rPr lang="en-US" sz="3600" b="1" dirty="0" err="1">
                <a:solidFill>
                  <a:srgbClr val="000099"/>
                </a:solidFill>
              </a:rPr>
              <a:t>Vì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bạn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nhỏ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yêu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quê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Nắng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phương</a:t>
            </a:r>
            <a:r>
              <a:rPr lang="en-US" dirty="0">
                <a:solidFill>
                  <a:srgbClr val="FF0000"/>
                </a:solidFill>
              </a:rPr>
              <a:t> Nam”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94-95.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Uyên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đâu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đọc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ước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Phương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4.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5. </a:t>
            </a:r>
            <a:r>
              <a:rPr lang="vi-VN" dirty="0">
                <a:solidFill>
                  <a:srgbClr val="000099"/>
                </a:solidFill>
              </a:rPr>
              <a:t> Chọn </a:t>
            </a:r>
            <a:r>
              <a:rPr lang="en-US" dirty="0" err="1">
                <a:solidFill>
                  <a:srgbClr val="000099"/>
                </a:solidFill>
              </a:rPr>
              <a:t>thêm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 a.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năm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b.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c.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Uyên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28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Nghe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đọc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tặng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ngoài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4.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chở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 </a:t>
            </a:r>
            <a:r>
              <a:rPr lang="en-US" sz="3600" dirty="0" err="1">
                <a:solidFill>
                  <a:srgbClr val="000099"/>
                </a:solidFill>
              </a:rPr>
              <a:t>đến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đông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rét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buốt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5. </a:t>
            </a:r>
            <a:r>
              <a:rPr lang="vi-VN" sz="3600" dirty="0">
                <a:solidFill>
                  <a:srgbClr val="000099"/>
                </a:solidFill>
              </a:rPr>
              <a:t> Chọn </a:t>
            </a:r>
            <a:r>
              <a:rPr lang="en-US" sz="3600" dirty="0" err="1">
                <a:solidFill>
                  <a:srgbClr val="000099"/>
                </a:solidFill>
              </a:rPr>
              <a:t>thêm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truyện </a:t>
            </a:r>
            <a:r>
              <a:rPr lang="en-US" sz="3600" dirty="0">
                <a:solidFill>
                  <a:srgbClr val="000099"/>
                </a:solidFill>
              </a:rPr>
              <a:t>: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    b. </a:t>
            </a:r>
            <a:r>
              <a:rPr lang="en-US" sz="3600" dirty="0" err="1">
                <a:solidFill>
                  <a:srgbClr val="000099"/>
                </a:solidFill>
              </a:rPr>
              <a:t>Tình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Cảnh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đẹp</a:t>
            </a:r>
            <a:r>
              <a:rPr lang="en-US" sz="4000" dirty="0">
                <a:solidFill>
                  <a:srgbClr val="FF0000"/>
                </a:solidFill>
              </a:rPr>
              <a:t> non </a:t>
            </a:r>
            <a:r>
              <a:rPr lang="en-US" sz="4000" dirty="0" err="1">
                <a:solidFill>
                  <a:srgbClr val="FF0000"/>
                </a:solidFill>
              </a:rPr>
              <a:t>sông</a:t>
            </a:r>
            <a:r>
              <a:rPr lang="en-US" sz="4000" dirty="0">
                <a:solidFill>
                  <a:srgbClr val="FF0000"/>
                </a:solidFill>
              </a:rPr>
              <a:t>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97-98.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nào</a:t>
            </a:r>
            <a:r>
              <a:rPr lang="en-US" sz="4000" dirty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ai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Lạng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Sơn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Nội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Nghệ</a:t>
            </a:r>
            <a:r>
              <a:rPr lang="en-US" sz="4000" dirty="0">
                <a:solidFill>
                  <a:srgbClr val="000099"/>
                </a:solidFill>
              </a:rPr>
              <a:t> An-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Tĩnh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Thừa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thiên</a:t>
            </a:r>
            <a:r>
              <a:rPr lang="en-US" sz="4000" dirty="0">
                <a:solidFill>
                  <a:srgbClr val="000099"/>
                </a:solidFill>
              </a:rPr>
              <a:t> –</a:t>
            </a:r>
            <a:r>
              <a:rPr lang="en-US" sz="4000" dirty="0" err="1">
                <a:solidFill>
                  <a:srgbClr val="000099"/>
                </a:solidFill>
              </a:rPr>
              <a:t>Huế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Nẵng</a:t>
            </a:r>
            <a:r>
              <a:rPr lang="en-US" sz="4000" dirty="0">
                <a:solidFill>
                  <a:srgbClr val="000099"/>
                </a:solidFill>
              </a:rPr>
              <a:t>; </a:t>
            </a:r>
            <a:r>
              <a:rPr lang="en-US" sz="4000" dirty="0" err="1">
                <a:solidFill>
                  <a:srgbClr val="000099"/>
                </a:solidFill>
              </a:rPr>
              <a:t>Thành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phố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Hồ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Chí</a:t>
            </a:r>
            <a:r>
              <a:rPr lang="en-US" sz="4000" dirty="0">
                <a:solidFill>
                  <a:srgbClr val="000099"/>
                </a:solidFill>
              </a:rPr>
              <a:t> Minh, </a:t>
            </a:r>
            <a:r>
              <a:rPr lang="en-US" sz="4000" dirty="0" err="1">
                <a:solidFill>
                  <a:srgbClr val="000099"/>
                </a:solidFill>
              </a:rPr>
              <a:t>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Nai</a:t>
            </a:r>
            <a:r>
              <a:rPr lang="en-US" sz="4000" dirty="0">
                <a:solidFill>
                  <a:srgbClr val="000099"/>
                </a:solidFill>
              </a:rPr>
              <a:t>; Long An - </a:t>
            </a:r>
            <a:r>
              <a:rPr lang="en-US" sz="4000" dirty="0" err="1">
                <a:solidFill>
                  <a:srgbClr val="000099"/>
                </a:solidFill>
              </a:rPr>
              <a:t>Tiền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Giang-Đồng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Tháp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( HS </a:t>
            </a:r>
            <a:r>
              <a:rPr lang="en-US" sz="4000" dirty="0" err="1">
                <a:solidFill>
                  <a:srgbClr val="000099"/>
                </a:solidFill>
              </a:rPr>
              <a:t>tự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nêu</a:t>
            </a:r>
            <a:r>
              <a:rPr lang="en-US" sz="4000" dirty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cha </a:t>
            </a:r>
            <a:r>
              <a:rPr lang="en-US" sz="4000" dirty="0" err="1">
                <a:solidFill>
                  <a:srgbClr val="000099"/>
                </a:solidFill>
              </a:rPr>
              <a:t>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từ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đời</a:t>
            </a:r>
            <a:r>
              <a:rPr lang="en-US" sz="4000" dirty="0">
                <a:solidFill>
                  <a:srgbClr val="000099"/>
                </a:solidFill>
              </a:rPr>
              <a:t> nay 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con </a:t>
            </a:r>
            <a:r>
              <a:rPr lang="en-US" sz="3600" dirty="0" err="1">
                <a:solidFill>
                  <a:srgbClr val="FF0000"/>
                </a:solidFill>
              </a:rPr>
              <a:t>của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Tây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Nguyên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103- 104.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3366"/>
                </a:solidFill>
              </a:rPr>
              <a:t>1.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được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tỉnh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cử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đâu</a:t>
            </a:r>
            <a:r>
              <a:rPr lang="en-US" sz="3600" dirty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3366"/>
                </a:solidFill>
              </a:rPr>
              <a:t>	2. Ở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về</a:t>
            </a:r>
            <a:r>
              <a:rPr lang="en-US" sz="3600" dirty="0">
                <a:solidFill>
                  <a:srgbClr val="003366"/>
                </a:solidFill>
              </a:rPr>
              <a:t> ,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kể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biết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en-US" sz="3600" dirty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3. </a:t>
            </a:r>
            <a:r>
              <a:rPr lang="en-US" sz="3600" dirty="0">
                <a:solidFill>
                  <a:srgbClr val="003366"/>
                </a:solidFill>
              </a:rPr>
              <a:t>Chi </a:t>
            </a:r>
            <a:r>
              <a:rPr lang="en-US" sz="3600" dirty="0" err="1">
                <a:solidFill>
                  <a:srgbClr val="003366"/>
                </a:solidFill>
              </a:rPr>
              <a:t>tiết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nào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thấy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rất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khâm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phục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thành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tích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4.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tặng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xem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vật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đó</a:t>
            </a:r>
            <a:r>
              <a:rPr lang="en-US" sz="3600" dirty="0">
                <a:solidFill>
                  <a:srgbClr val="003366"/>
                </a:solidFill>
              </a:rPr>
              <a:t>, </a:t>
            </a:r>
            <a:r>
              <a:rPr lang="en-US" sz="3600" dirty="0" err="1">
                <a:solidFill>
                  <a:srgbClr val="003366"/>
                </a:solidFill>
              </a:rPr>
              <a:t>thái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độ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mọi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người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sao</a:t>
            </a:r>
            <a:r>
              <a:rPr lang="en-US" sz="3600" dirty="0">
                <a:solidFill>
                  <a:srgbClr val="003366"/>
                </a:solidFill>
              </a:rPr>
              <a:t> ?</a:t>
            </a:r>
            <a:endParaRPr lang="vi-VN" sz="3600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3366"/>
                </a:solidFill>
              </a:rPr>
              <a:t>1.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được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tỉnh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cử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dự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đua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3366"/>
                </a:solidFill>
              </a:rPr>
              <a:t>	2. Ở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,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biết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đất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nước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mình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mạnh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đoàn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đánh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giặc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giỏi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3. </a:t>
            </a:r>
            <a:r>
              <a:rPr lang="en-US" dirty="0">
                <a:solidFill>
                  <a:srgbClr val="003366"/>
                </a:solidFill>
              </a:rPr>
              <a:t>Chi </a:t>
            </a:r>
            <a:r>
              <a:rPr lang="en-US" dirty="0" err="1">
                <a:solidFill>
                  <a:srgbClr val="003366"/>
                </a:solidFill>
              </a:rPr>
              <a:t>tiết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thấy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khâm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phục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vi-VN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sau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nghe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chiến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đấu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nhiều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chạy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lên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đặt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trên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vai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kênh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khắp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nhà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4.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tặng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ảnh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vác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cuốc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quần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áo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bằng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lụa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có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thêu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chữ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huân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chương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Núp.Khi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xem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những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đó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thái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tôn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trọng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coi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như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thiêng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liêng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Cửa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Tùng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109 - 110.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 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thôn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mướt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lũy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rặng</a:t>
            </a:r>
            <a:r>
              <a:rPr lang="en-US" sz="3600" dirty="0">
                <a:solidFill>
                  <a:srgbClr val="000099"/>
                </a:solidFill>
              </a:rPr>
              <a:t> phi </a:t>
            </a:r>
            <a:r>
              <a:rPr lang="en-US" sz="3600" dirty="0" err="1">
                <a:solidFill>
                  <a:srgbClr val="000099"/>
                </a:solidFill>
              </a:rPr>
              <a:t>lao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thổi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đổi</a:t>
            </a:r>
            <a:r>
              <a:rPr lang="en-US" sz="3600" dirty="0">
                <a:solidFill>
                  <a:srgbClr val="000099"/>
                </a:solidFill>
              </a:rPr>
              <a:t> 3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chiếc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tóc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81000" y="152400"/>
            <a:ext cx="8610599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kumimoji="0" lang="en-US" sz="4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4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kumimoji="0" lang="vi-VN" sz="4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4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4)</a:t>
            </a:r>
          </a:p>
          <a:p>
            <a:pPr algn="just"/>
            <a:r>
              <a:rPr lang="nl-NL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I.YÊU CẦU CẦN ĐẠT</a:t>
            </a:r>
            <a:r>
              <a:rPr lang="nl-NL" sz="32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Kiến thức: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Đọc đúng, rành mạch đoạn văn, bài văn đã học (tốc độ đọc khoảng 60 tiếng/ phút); trả lời được 1 câu hỏi về nội dung đoạn, bài; thuộc được hai đoạn thơ đã học ở học kỳ I.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Điền đúng dấu chấm, dấu phẩy trong đoạn văn.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Kĩ năng: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Rèn kĩ năng đọc đúng, đọc hay; điền đúng vị trí dấu câu trong đoạn văn.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 thành phẩm chất: 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chăm chỉ, trung thực, trách nhiệm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Góp phần phát triển năng lực: 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NL tự chủ và tự học, NL giải quyết vấn đề và sáng tạo, NL ngôn ngữ, NL thẩm mĩ.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altLang="vi-VN" sz="3200" b="1" u="sng" dirty="0">
                <a:latin typeface="Times New Roman" pitchFamily="18" charset="0"/>
              </a:rPr>
              <a:t>II/ </a:t>
            </a:r>
            <a:r>
              <a:rPr lang="en-US" altLang="vi-VN" sz="3200" b="1" u="sng" dirty="0" err="1">
                <a:latin typeface="Times New Roman" pitchFamily="18" charset="0"/>
              </a:rPr>
              <a:t>Đồ</a:t>
            </a:r>
            <a:r>
              <a:rPr lang="en-US" altLang="vi-VN" sz="3200" b="1" u="sng" dirty="0">
                <a:latin typeface="Times New Roman" pitchFamily="18" charset="0"/>
              </a:rPr>
              <a:t> dung </a:t>
            </a:r>
            <a:r>
              <a:rPr lang="en-US" altLang="vi-VN" sz="3200" b="1" u="sng" dirty="0" err="1">
                <a:latin typeface="Times New Roman" pitchFamily="18" charset="0"/>
              </a:rPr>
              <a:t>dạy</a:t>
            </a:r>
            <a:r>
              <a:rPr lang="en-US" altLang="vi-VN" sz="3200" b="1" u="sng" dirty="0">
                <a:latin typeface="Times New Roman" pitchFamily="18" charset="0"/>
              </a:rPr>
              <a:t> </a:t>
            </a:r>
            <a:r>
              <a:rPr lang="en-US" altLang="vi-VN" sz="3200" b="1" u="sng" dirty="0" err="1">
                <a:latin typeface="Times New Roman" pitchFamily="18" charset="0"/>
              </a:rPr>
              <a:t>học</a:t>
            </a:r>
            <a:r>
              <a:rPr lang="en-US" altLang="vi-VN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en-US" altLang="vi-VN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altLang="vi-VN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vi-VN" sz="3200" dirty="0">
                <a:latin typeface="Times New Roman" pitchFamily="18" charset="0"/>
              </a:rPr>
              <a:t>GV: +</a:t>
            </a:r>
            <a:r>
              <a:rPr lang="en-US" altLang="vi-VN" sz="3200" dirty="0" err="1">
                <a:latin typeface="Times New Roman" pitchFamily="18" charset="0"/>
              </a:rPr>
              <a:t>Máy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tính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có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kết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nối</a:t>
            </a:r>
            <a:r>
              <a:rPr lang="en-US" altLang="vi-VN" sz="3200" dirty="0">
                <a:latin typeface="Times New Roman" pitchFamily="18" charset="0"/>
              </a:rPr>
              <a:t> internet, </a:t>
            </a:r>
            <a:r>
              <a:rPr lang="en-US" altLang="vi-VN" sz="3200" dirty="0" err="1">
                <a:latin typeface="Times New Roman" pitchFamily="18" charset="0"/>
              </a:rPr>
              <a:t>b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altLang="vi-VN" sz="3200" dirty="0" err="1">
                <a:latin typeface="Times New Roman" pitchFamily="18" charset="0"/>
              </a:rPr>
              <a:t>i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giảng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powerpoint</a:t>
            </a:r>
            <a:r>
              <a:rPr lang="en-US" altLang="vi-VN" sz="3200" dirty="0">
                <a:latin typeface="Times New Roman" pitchFamily="18" charset="0"/>
              </a:rPr>
              <a:t/>
            </a:r>
            <a:br>
              <a:rPr lang="en-US" altLang="vi-VN" sz="3200" dirty="0">
                <a:latin typeface="Times New Roman" pitchFamily="18" charset="0"/>
              </a:rPr>
            </a:br>
            <a:r>
              <a:rPr lang="en-US" altLang="vi-VN" sz="3200" dirty="0">
                <a:latin typeface="Times New Roman" pitchFamily="18" charset="0"/>
              </a:rPr>
              <a:t>HS: SGK, </a:t>
            </a:r>
            <a:r>
              <a:rPr lang="en-US" altLang="vi-VN" sz="3200" dirty="0" err="1">
                <a:latin typeface="Times New Roman" pitchFamily="18" charset="0"/>
              </a:rPr>
              <a:t>điện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thoại</a:t>
            </a:r>
            <a:r>
              <a:rPr lang="en-US" altLang="vi-VN" sz="3200" dirty="0">
                <a:latin typeface="Times New Roman" pitchFamily="18" charset="0"/>
              </a:rPr>
              <a:t> , </a:t>
            </a:r>
            <a:r>
              <a:rPr lang="en-US" altLang="vi-VN" sz="3200" dirty="0" err="1">
                <a:latin typeface="Times New Roman" pitchFamily="18" charset="0"/>
              </a:rPr>
              <a:t>ipad</a:t>
            </a:r>
            <a:r>
              <a:rPr lang="en-US" altLang="vi-VN" sz="3200" dirty="0">
                <a:latin typeface="Times New Roman" pitchFamily="18" charset="0"/>
              </a:rPr>
              <a:t>, </a:t>
            </a:r>
            <a:r>
              <a:rPr lang="en-US" altLang="vi-VN" sz="3200" dirty="0" err="1">
                <a:latin typeface="Times New Roman" pitchFamily="18" charset="0"/>
              </a:rPr>
              <a:t>máy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tính</a:t>
            </a:r>
            <a:r>
              <a:rPr lang="en-US" altLang="vi-VN" sz="3200" dirty="0">
                <a:latin typeface="Times New Roman" pitchFamily="18" charset="0"/>
              </a:rPr>
              <a:t>( </a:t>
            </a:r>
            <a:r>
              <a:rPr lang="en-US" altLang="vi-VN" sz="3200" dirty="0" err="1">
                <a:latin typeface="Times New Roman" pitchFamily="18" charset="0"/>
              </a:rPr>
              <a:t>kết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nối</a:t>
            </a:r>
            <a:r>
              <a:rPr lang="en-US" altLang="vi-VN" sz="3200" dirty="0">
                <a:latin typeface="Times New Roman" pitchFamily="18" charset="0"/>
              </a:rPr>
              <a:t> internet</a:t>
            </a:r>
            <a:r>
              <a:rPr lang="en-US" altLang="vi-VN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  <a:br>
              <a:rPr lang="en-US" altLang="vi-VN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altLang="vi-VN" sz="3200" b="1" dirty="0">
                <a:latin typeface="Times New Roman" pitchFamily="18" charset="0"/>
              </a:rPr>
              <a:t>III/ </a:t>
            </a:r>
            <a:r>
              <a:rPr lang="en-US" altLang="vi-VN" sz="3200" b="1" dirty="0" err="1">
                <a:latin typeface="Times New Roman" pitchFamily="18" charset="0"/>
              </a:rPr>
              <a:t>Các</a:t>
            </a:r>
            <a:r>
              <a:rPr lang="en-US" altLang="vi-VN" sz="3200" b="1" dirty="0">
                <a:latin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</a:rPr>
              <a:t>hoạt</a:t>
            </a:r>
            <a:r>
              <a:rPr lang="en-US" altLang="vi-VN" sz="3200" b="1" dirty="0">
                <a:latin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</a:rPr>
              <a:t>động</a:t>
            </a:r>
            <a:r>
              <a:rPr lang="en-US" altLang="vi-VN" sz="3200" b="1" dirty="0">
                <a:latin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</a:rPr>
              <a:t>chủ</a:t>
            </a:r>
            <a:r>
              <a:rPr lang="en-US" altLang="vi-VN" sz="3200" b="1" dirty="0">
                <a:latin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</a:rPr>
              <a:t>yếu</a:t>
            </a:r>
            <a:endParaRPr lang="en-US" altLang="en-US" sz="3200" b="1" dirty="0">
              <a:latin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98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liên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nhỏ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112 - 113.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Anh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nhiệm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Nùng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đường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cháu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chi </a:t>
            </a:r>
            <a:r>
              <a:rPr lang="en-US" sz="3600" dirty="0" err="1">
                <a:solidFill>
                  <a:srgbClr val="000099"/>
                </a:solidFill>
              </a:rPr>
              <a:t>tiết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sự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dũng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gặp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địch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nhiệm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vụ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vệ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dẫn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2.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ở.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dễ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3. </a:t>
            </a:r>
            <a:r>
              <a:rPr lang="en-US" dirty="0" err="1">
                <a:solidFill>
                  <a:srgbClr val="000099"/>
                </a:solidFill>
              </a:rPr>
              <a:t>Cách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cháu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cẩn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thận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. 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sệt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bình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tĩnh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hỏi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thầy</a:t>
            </a:r>
            <a:r>
              <a:rPr lang="en-US" dirty="0">
                <a:solidFill>
                  <a:srgbClr val="000099"/>
                </a:solidFill>
              </a:rPr>
              <a:t> mo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ốm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Nhớ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Việt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Bắc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115 -116.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xuôi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nhớ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     ( </a:t>
            </a:r>
            <a:r>
              <a:rPr lang="en-US" sz="3600" dirty="0" err="1">
                <a:solidFill>
                  <a:srgbClr val="000099"/>
                </a:solidFill>
              </a:rPr>
              <a:t>dòng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a/ 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b/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Vẻ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hiện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xuôi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hoa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:    a/ 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rất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đẹp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xanh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hoa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chuối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đỏ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tươi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Ngày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mơ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nở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trắng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Ve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kêu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phách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đổ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vàng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rọi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hòa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bình</a:t>
            </a:r>
            <a:r>
              <a:rPr lang="en-US" i="1" dirty="0">
                <a:solidFill>
                  <a:srgbClr val="000099"/>
                </a:solidFill>
              </a:rPr>
              <a:t>. </a:t>
            </a:r>
            <a:r>
              <a:rPr lang="en-US" dirty="0">
                <a:solidFill>
                  <a:srgbClr val="000099"/>
                </a:solidFill>
              </a:rPr>
              <a:t>   b/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đánh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giặc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giỏi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cùng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Tây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giăng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thành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lũy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sắt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dày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bộ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đội</a:t>
            </a:r>
            <a:r>
              <a:rPr lang="en-US" i="1" dirty="0">
                <a:solidFill>
                  <a:srgbClr val="000099"/>
                </a:solidFill>
              </a:rPr>
              <a:t>,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quân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thù</a:t>
            </a:r>
            <a:r>
              <a:rPr lang="en-US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Vẻ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hiện</a:t>
            </a:r>
            <a:r>
              <a:rPr lang="en-US" dirty="0">
                <a:solidFill>
                  <a:srgbClr val="000099"/>
                </a:solidFill>
              </a:rPr>
              <a:t> qua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Đèo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lưng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cô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măng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ân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thủy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chung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Hũ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của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người</a:t>
            </a:r>
            <a:r>
              <a:rPr lang="en-US" dirty="0">
                <a:solidFill>
                  <a:srgbClr val="FF0000"/>
                </a:solidFill>
              </a:rPr>
              <a:t> cha”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121- 122.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lửa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chăm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nổi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cơm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xay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thóc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mỗi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dám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ăn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Ba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dụm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90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sz="2800" dirty="0" err="1">
                <a:solidFill>
                  <a:srgbClr val="000099"/>
                </a:solidFill>
              </a:rPr>
              <a:t>Khi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lão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vứt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người</a:t>
            </a:r>
            <a:r>
              <a:rPr lang="en-US" sz="2800" dirty="0">
                <a:solidFill>
                  <a:srgbClr val="000099"/>
                </a:solidFill>
              </a:rPr>
              <a:t> con </a:t>
            </a:r>
            <a:r>
              <a:rPr lang="en-US" sz="2800" dirty="0" err="1">
                <a:solidFill>
                  <a:srgbClr val="000099"/>
                </a:solidFill>
              </a:rPr>
              <a:t>vội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thọc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tay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lấy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ra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mà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không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hề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sợ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bỏng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  <a:endParaRPr lang="vi-VN" sz="28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Hũ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chính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con. 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dài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chịu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bão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chứa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họp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tụ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tập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voi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đụng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ngọn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vướng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mây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vách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Xung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khí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cụ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chiêng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trống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>
                <a:solidFill>
                  <a:srgbClr val="000099"/>
                </a:solidFill>
              </a:rPr>
              <a:t>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giữa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tâm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rông</a:t>
            </a:r>
            <a:r>
              <a:rPr lang="en-US" sz="3600" dirty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Đôi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bạn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130 -131.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hiểu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?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giặc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bom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sơ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thôn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phố,phố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ngói</a:t>
            </a:r>
            <a:r>
              <a:rPr lang="en-US" dirty="0">
                <a:solidFill>
                  <a:srgbClr val="000099"/>
                </a:solidFill>
              </a:rPr>
              <a:t> san </a:t>
            </a:r>
            <a:r>
              <a:rPr lang="en-US" dirty="0" err="1">
                <a:solidFill>
                  <a:srgbClr val="000099"/>
                </a:solidFill>
              </a:rPr>
              <a:t>sát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dòng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nườm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nượp</a:t>
            </a:r>
            <a:r>
              <a:rPr lang="en-US" dirty="0">
                <a:solidFill>
                  <a:srgbClr val="000099"/>
                </a:solidFill>
              </a:rPr>
              <a:t>, ban </a:t>
            </a:r>
            <a:r>
              <a:rPr lang="en-US" dirty="0" err="1">
                <a:solidFill>
                  <a:srgbClr val="000099"/>
                </a:solidFill>
              </a:rPr>
              <a:t>đêm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đèn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lập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hồ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vẫy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tuyệt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vọng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ca </a:t>
            </a:r>
            <a:r>
              <a:rPr lang="en-US" dirty="0" err="1">
                <a:solidFill>
                  <a:srgbClr val="000099"/>
                </a:solidFill>
              </a:rPr>
              <a:t>ngợi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sống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làng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–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sẵn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khăn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luôn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suy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dân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</a:rPr>
              <a:t>1. </a:t>
            </a:r>
            <a:r>
              <a:rPr lang="en-US" sz="2800" b="1" dirty="0" err="1">
                <a:solidFill>
                  <a:srgbClr val="000099"/>
                </a:solidFill>
              </a:rPr>
              <a:t>Ôn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luyện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tập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Về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quê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ngoại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133 -134.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nhỏ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thăm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ngoại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lạ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Bạnnhỏ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hạt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gạo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Mồ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Côi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xử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kiện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139 -140.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Tại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hít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mùi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lợn</a:t>
            </a:r>
            <a:r>
              <a:rPr lang="en-US" sz="3600" dirty="0">
                <a:solidFill>
                  <a:srgbClr val="000099"/>
                </a:solidFill>
              </a:rPr>
              <a:t> quay, </a:t>
            </a:r>
            <a:r>
              <a:rPr lang="en-US" sz="3600" dirty="0" err="1">
                <a:solidFill>
                  <a:srgbClr val="000099"/>
                </a:solidFill>
              </a:rPr>
              <a:t>gà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luộc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vịt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chỉ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vào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quán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ngồi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nhờ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để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ăn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miếng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cơm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nắm</a:t>
            </a:r>
            <a:r>
              <a:rPr lang="en-US" sz="3600" b="1" i="1" dirty="0">
                <a:solidFill>
                  <a:srgbClr val="000099"/>
                </a:solidFill>
              </a:rPr>
              <a:t>.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không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mua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gì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cả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số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 20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tòa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thông</a:t>
            </a:r>
            <a:r>
              <a:rPr lang="en-US" sz="3600" dirty="0">
                <a:solidFill>
                  <a:srgbClr val="000099"/>
                </a:solidFill>
              </a:rPr>
              <a:t> minh / </a:t>
            </a:r>
            <a:r>
              <a:rPr lang="en-US" sz="3600" dirty="0" err="1">
                <a:solidFill>
                  <a:srgbClr val="000099"/>
                </a:solidFill>
              </a:rPr>
              <a:t>Phiên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thú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/ </a:t>
            </a:r>
            <a:r>
              <a:rPr lang="en-US" sz="3600" dirty="0" err="1">
                <a:solidFill>
                  <a:srgbClr val="000099"/>
                </a:solidFill>
              </a:rPr>
              <a:t>Bẽ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tham</a:t>
            </a:r>
            <a:r>
              <a:rPr lang="en-US" sz="3600" dirty="0">
                <a:solidFill>
                  <a:srgbClr val="000099"/>
                </a:solidFill>
              </a:rPr>
              <a:t> lam / </a:t>
            </a:r>
            <a:r>
              <a:rPr lang="en-US" sz="3600" dirty="0" err="1">
                <a:solidFill>
                  <a:srgbClr val="000099"/>
                </a:solidFill>
              </a:rPr>
              <a:t>Ăn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hơi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tiếng</a:t>
            </a:r>
            <a:r>
              <a:rPr lang="en-US" sz="3600" dirty="0">
                <a:solidFill>
                  <a:srgbClr val="000099"/>
                </a:solidFill>
              </a:rPr>
              <a:t>”.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Anh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Đóm</a:t>
            </a:r>
            <a:r>
              <a:rPr lang="en-US" sz="4000" dirty="0">
                <a:solidFill>
                  <a:srgbClr val="FF0000"/>
                </a:solidFill>
              </a:rPr>
              <a:t> 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143 -144.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đâu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Tìm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mọi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yên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: </a:t>
            </a:r>
            <a:r>
              <a:rPr lang="en-US" sz="4000" dirty="0" err="1">
                <a:solidFill>
                  <a:srgbClr val="000099"/>
                </a:solidFill>
              </a:rPr>
              <a:t>Chị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ru</a:t>
            </a:r>
            <a:r>
              <a:rPr lang="en-US" sz="4000" dirty="0">
                <a:solidFill>
                  <a:srgbClr val="000099"/>
                </a:solidFill>
              </a:rPr>
              <a:t> con, </a:t>
            </a:r>
            <a:r>
              <a:rPr lang="en-US" sz="4000" dirty="0" err="1">
                <a:solidFill>
                  <a:srgbClr val="000099"/>
                </a:solidFill>
              </a:rPr>
              <a:t>thím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lặng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lẽ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rất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êm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suốt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, lo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0"/>
            <a:ext cx="8686800" cy="14478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Bài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2(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trang</a:t>
            </a:r>
            <a:r>
              <a:rPr lang="en-US" sz="320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149).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điền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chấm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hay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phẩy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mỗi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ô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trống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trong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đoạn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văn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" y="1371600"/>
            <a:ext cx="8686800" cy="46482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Mau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xốp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nẻ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chân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chim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nền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rạn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nứt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	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cái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phập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phều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gió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dông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như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thế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lẻ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khó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chống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chọi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nổi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bình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bát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bần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quần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chòm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rặng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dài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sâu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lòng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38800" y="6248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Theo</a:t>
            </a:r>
            <a:r>
              <a:rPr lang="en-US" sz="2800" dirty="0"/>
              <a:t> Mai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Tạo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448800" y="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170122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mùa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9372600" y="1524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ùa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9372600" y="2057400"/>
            <a:ext cx="6096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.TMC-Ong Do" pitchFamily="2" charset="0"/>
              </a:rPr>
              <a:t>,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6670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1219200" y="26156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48800" y="2895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72600" y="38862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8600" y="31242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144000" y="528834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10800" y="4876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219200" y="4800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0" y="46114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0099"/>
                </a:solidFill>
              </a:rPr>
              <a:t>rễ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066800" y="6019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R</a:t>
            </a:r>
            <a:r>
              <a:rPr lang="en-US" sz="3600" dirty="0" err="1">
                <a:solidFill>
                  <a:srgbClr val="000099"/>
                </a:solidFill>
              </a:rPr>
              <a:t>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0" y="3733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1434 L -0.47917 0.1410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0.03838 C -0.02847 -0.04046 -0.05469 -0.04254 -0.06389 -0.04254 C -0.12222 -0.04254 -0.18194 -0.00925 -0.18194 0.02404 C -0.18194 0.00717 -0.21198 -0.00925 -0.24028 -0.00925 C -0.27031 -0.00925 -0.29861 0.0074 -0.29861 0.02404 C -0.29861 0.01572 -0.31354 0.00717 -0.32847 0.00717 C -0.3434 0.00717 -0.35851 0.01549 -0.35851 0.02404 C -0.35851 0.01965 -0.36597 0.01572 -0.37344 0.01572 C -0.3809 0.01572 -0.38837 0.01988 -0.38837 0.02404 C -0.38837 0.02173 -0.39236 0.01965 -0.39583 0.01965 C -0.39774 0.01965 -0.4033 0.02173 -0.4033 0.02404 C -0.4033 0.02289 -0.40538 0.02173 -0.40729 0.02173 C -0.40729 0.0215 -0.41111 0.02289 -0.41111 0.02404 C -0.41111 0.02335 -0.41111 0.02289 -0.41319 0.02289 C -0.41319 0.02312 -0.4151 0.02335 -0.4151 0.02404 C -0.4151 0.02358 -0.4151 0.02335 -0.4151 0.02312 C -0.41701 0.02312 -0.41701 0.02335 -0.41701 0.02381 C -0.41892 0.02381 -0.41892 0.02335 -0.41892 0.02312 C -0.42083 0.02312 -0.42083 0.02335 -0.42083 0.02381 " pathEditMode="relative" rAng="0" ptsTypes="fffffffffffffffffff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3237E-6 L -0.20833 -0.1475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0" y="-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5723E-6 L -0.10417 -0.214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0" y="-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81503E-6 L 0.175 0.0092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1.21387E-6 L -0.6375 -0.20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00" y="-1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5 -0.04092 L -0.29583 -0.3405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00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0.0111 L -0.2125 -0.058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-4.04624E-7 L 0.44583 -0.1364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0" y="-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3.93064E-6 L 0.45833 -0.2108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2948E-6 L -0.5375 -0.1253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0" grpId="1"/>
      <p:bldP spid="2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357" y="908916"/>
            <a:ext cx="877313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2(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150).  </a:t>
            </a:r>
            <a:r>
              <a:rPr lang="vi-VN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vi-VN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bị mất thẻ đọc sách. Hãy viết 1 lá đơn xin thư viện trường cấp lại thẻ cho em.</a:t>
            </a:r>
          </a:p>
          <a:p>
            <a:endParaRPr lang="vi-VN" sz="2800" dirty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       </a:t>
            </a:r>
            <a:r>
              <a:rPr lang="vi-VN" sz="2800" dirty="0" smtClean="0">
                <a:latin typeface="+mj-lt"/>
              </a:rPr>
              <a:t>Em </a:t>
            </a:r>
            <a:r>
              <a:rPr lang="vi-VN" sz="2800" dirty="0">
                <a:latin typeface="+mj-lt"/>
              </a:rPr>
              <a:t>nhớ lại mẫu "</a:t>
            </a:r>
            <a:r>
              <a:rPr lang="vi-VN" sz="2800" i="1" dirty="0">
                <a:latin typeface="+mj-lt"/>
              </a:rPr>
              <a:t>Đơn xin cấp thẻ đọc sách</a:t>
            </a:r>
            <a:r>
              <a:rPr lang="vi-VN" sz="2800" dirty="0">
                <a:latin typeface="+mj-lt"/>
              </a:rPr>
              <a:t>" (SGK Tiếng Việt 3, tập 1, trang 11) và viết 1 lá đơn có hình thức tương tự.</a:t>
            </a:r>
          </a:p>
          <a:p>
            <a:r>
              <a:rPr lang="vi-VN" sz="2800" dirty="0">
                <a:latin typeface="+mj-lt"/>
              </a:rPr>
              <a:t>- Lưu ý: Em cần thay đổi nội dung lá đơn như: tên đơn, lí do xin cấp lại thẻ</a:t>
            </a:r>
            <a:r>
              <a:rPr lang="vi-VN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177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42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451859"/>
            <a:ext cx="90364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dirty="0">
                <a:latin typeface="+mj-lt"/>
              </a:rPr>
              <a:t>CỘNG HÒA XÃ HỘI CHỦ NGHĨA VIỆT NAM</a:t>
            </a:r>
          </a:p>
          <a:p>
            <a:pPr algn="ctr"/>
            <a:r>
              <a:rPr lang="vi-VN" sz="2400" dirty="0">
                <a:latin typeface="+mj-lt"/>
              </a:rPr>
              <a:t>Độc lập – Tự do – Hạnh phúc</a:t>
            </a:r>
          </a:p>
          <a:p>
            <a:pPr algn="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ngày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07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01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400" b="1" dirty="0">
                <a:latin typeface="+mj-lt"/>
              </a:rPr>
              <a:t>ĐƠN XIN CẤP LẠI THẺ ĐỌC SÁCH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Kính gửi : </a:t>
            </a:r>
            <a:r>
              <a:rPr lang="vi-VN" sz="2400" dirty="0" smtClean="0">
                <a:latin typeface="+mj-lt"/>
              </a:rPr>
              <a:t>Thư viện Trường Tiểu học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tên là 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 ngày: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10/01/2013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Nam (nữ):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sinh lớp: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3D.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  <a:endParaRPr lang="vi-V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+mj-lt"/>
              </a:rPr>
              <a:t>Em </a:t>
            </a:r>
            <a:r>
              <a:rPr lang="vi-VN" sz="2400" dirty="0">
                <a:latin typeface="+mj-lt"/>
              </a:rPr>
              <a:t>làm đơn này xin đề nghị Thư viện trường cấp lại cho em thẻ đọc sách năm </a:t>
            </a:r>
            <a:r>
              <a:rPr lang="vi-VN" sz="2400" dirty="0" smtClean="0">
                <a:latin typeface="+mj-lt"/>
              </a:rPr>
              <a:t>20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vi-VN" sz="2400" dirty="0" smtClean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vì em đã sơ ý làm mất.</a:t>
            </a:r>
          </a:p>
          <a:p>
            <a:r>
              <a:rPr lang="vi-VN" sz="2400" dirty="0">
                <a:latin typeface="+mj-lt"/>
              </a:rPr>
              <a:t>Được cấp lại thẻ đọc sách, em xin hứa sẽ thực hiện đúng mọi quy định của Thư viện.</a:t>
            </a:r>
          </a:p>
          <a:p>
            <a:r>
              <a:rPr lang="vi-VN" sz="2400" dirty="0">
                <a:latin typeface="+mj-lt"/>
              </a:rPr>
              <a:t>Em xin trân trọng cảm </a:t>
            </a:r>
            <a:r>
              <a:rPr lang="vi-VN" sz="2400" dirty="0" smtClean="0">
                <a:latin typeface="+mj-lt"/>
              </a:rPr>
              <a:t>ơn.</a:t>
            </a:r>
            <a:endParaRPr lang="en-US" sz="2400" dirty="0" smtClean="0">
              <a:latin typeface="+mj-lt"/>
            </a:endParaRP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                                                                                  </a:t>
            </a:r>
            <a:r>
              <a:rPr lang="vi-VN" sz="2400" dirty="0" smtClean="0">
                <a:latin typeface="+mj-lt"/>
              </a:rPr>
              <a:t>Người </a:t>
            </a:r>
            <a:r>
              <a:rPr lang="vi-VN" sz="2400" dirty="0">
                <a:latin typeface="+mj-lt"/>
              </a:rPr>
              <a:t>làm </a:t>
            </a:r>
            <a:r>
              <a:rPr lang="vi-VN" sz="2400" dirty="0" smtClean="0">
                <a:latin typeface="+mj-lt"/>
              </a:rPr>
              <a:t>đơn</a:t>
            </a:r>
            <a:endParaRPr lang="en-US" sz="2400" dirty="0" smtClean="0">
              <a:latin typeface="+mj-lt"/>
            </a:endParaRP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                                                                       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33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xảy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ngạc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sao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99"/>
                </a:solidFill>
              </a:rPr>
              <a:t>HỌC SINH ÔN LẠI BÀI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28600" y="16764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 NHÀ ÔN LẠI CÁC BÀI TẬP ĐỌC TỪ </a:t>
            </a:r>
            <a:r>
              <a:rPr lang="en-US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10 – </a:t>
            </a:r>
            <a:r>
              <a:rPr lang="en-US" b="1" spc="5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vi-VN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Chuyện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xảy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ra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làm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ngạc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có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giọng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nói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gợi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cho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nhớ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đến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người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mẹ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thân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thương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quê</a:t>
            </a:r>
            <a:r>
              <a:rPr lang="en-US" sz="3200" dirty="0">
                <a:solidFill>
                  <a:srgbClr val="000066"/>
                </a:solidFill>
              </a:rPr>
              <a:t> ở </a:t>
            </a:r>
            <a:r>
              <a:rPr lang="en-US" sz="3200" dirty="0" err="1">
                <a:solidFill>
                  <a:srgbClr val="000066"/>
                </a:solidFill>
              </a:rPr>
              <a:t>miền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Trung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>
                <a:solidFill>
                  <a:srgbClr val="000066"/>
                </a:solidFill>
              </a:rPr>
              <a:t>, </a:t>
            </a:r>
            <a:r>
              <a:rPr lang="en-US" sz="3200" dirty="0" err="1">
                <a:solidFill>
                  <a:srgbClr val="000066"/>
                </a:solidFill>
              </a:rPr>
              <a:t>mắt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rớm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lệ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Thư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gửi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 81-82.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ai</a:t>
            </a:r>
            <a:r>
              <a:rPr lang="en-US" sz="3600" dirty="0">
                <a:solidFill>
                  <a:srgbClr val="000066"/>
                </a:solidFill>
              </a:rPr>
              <a:t>?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ở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Hải</a:t>
            </a:r>
            <a:r>
              <a:rPr lang="en-US" sz="3600" b="1" i="1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Phòng</a:t>
            </a:r>
            <a:r>
              <a:rPr lang="en-US" sz="3600" b="1" i="1" dirty="0">
                <a:solidFill>
                  <a:srgbClr val="000066"/>
                </a:solidFill>
              </a:rPr>
              <a:t> , </a:t>
            </a:r>
            <a:r>
              <a:rPr lang="en-US" sz="3600" b="1" i="1" dirty="0" err="1">
                <a:solidFill>
                  <a:srgbClr val="000066"/>
                </a:solidFill>
              </a:rPr>
              <a:t>ngày</a:t>
            </a:r>
            <a:r>
              <a:rPr lang="en-US" sz="3600" b="1" i="1" dirty="0">
                <a:solidFill>
                  <a:srgbClr val="000066"/>
                </a:solidFill>
              </a:rPr>
              <a:t> 6 </a:t>
            </a:r>
            <a:r>
              <a:rPr lang="en-US" sz="3600" b="1" i="1" dirty="0" err="1">
                <a:solidFill>
                  <a:srgbClr val="000066"/>
                </a:solidFill>
              </a:rPr>
              <a:t>tháng</a:t>
            </a:r>
            <a:r>
              <a:rPr lang="en-US" sz="3600" b="1" i="1" dirty="0">
                <a:solidFill>
                  <a:srgbClr val="000066"/>
                </a:solidFill>
              </a:rPr>
              <a:t> 11 </a:t>
            </a:r>
            <a:r>
              <a:rPr lang="en-US" sz="3600" b="1" i="1" dirty="0" err="1">
                <a:solidFill>
                  <a:srgbClr val="000066"/>
                </a:solidFill>
              </a:rPr>
              <a:t>năm</a:t>
            </a:r>
            <a:r>
              <a:rPr lang="en-US" sz="3600" b="1" i="1" dirty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có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không</a:t>
            </a:r>
            <a:r>
              <a:rPr lang="en-US" sz="3600" dirty="0">
                <a:solidFill>
                  <a:srgbClr val="000066"/>
                </a:solidFill>
              </a:rPr>
              <a:t> ạ?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lớp</a:t>
            </a:r>
            <a:r>
              <a:rPr lang="en-US" sz="3600" dirty="0">
                <a:solidFill>
                  <a:srgbClr val="000066"/>
                </a:solidFill>
              </a:rPr>
              <a:t> 3,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8 </a:t>
            </a:r>
            <a:r>
              <a:rPr lang="en-US" sz="3600" dirty="0" err="1">
                <a:solidFill>
                  <a:srgbClr val="000066"/>
                </a:solidFill>
              </a:rPr>
              <a:t>điểm</a:t>
            </a:r>
            <a:r>
              <a:rPr lang="en-US" sz="3600" dirty="0">
                <a:solidFill>
                  <a:srgbClr val="000066"/>
                </a:solidFill>
              </a:rPr>
              <a:t> 10,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bố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mẹ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ngày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nghỉ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kỉ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niệm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ngoái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thả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đê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Tuấn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cổ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tích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dưới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ánh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trăng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rất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yêu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quý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.</a:t>
            </a:r>
            <a:endParaRPr lang="vi-VN" sz="3600" dirty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quý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yêu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84 -85.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: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tiệc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tặng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Viên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cởi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đế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rồi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nước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Tổ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quốc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sản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3336564"/>
  <p:tag name="VIOLETTITLE" val="Tuần 18. Ôn tập Cuối Học kì I (tiết 4)"/>
  <p:tag name="VIOLETLESSON" val="50"/>
  <p:tag name="VIOLETCATID" val="2202"/>
  <p:tag name="VIOLETSUBJECT" val="Tập đọc 3"/>
  <p:tag name="VIOLETAUTHORID" val="239768"/>
  <p:tag name="VIOLETAUTHORNAME" val="Vũ Bi"/>
  <p:tag name="VIOLETAUTHORAVATAR" val="0/239/768/avatar.jpg"/>
  <p:tag name="VIOLETAUTHORADDRESS" val="trường thpt datong-damrong - tỉnh lam dồng"/>
  <p:tag name="VIOLETDATE" val="2021-12-29 13:33:28"/>
  <p:tag name="VIOLETHIT" val="232"/>
  <p:tag name="VIOLETLIKE" val="0"/>
  <p:tag name="INKNOELEADERBOARD" val="49419353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725</Words>
  <Application>Microsoft Office PowerPoint</Application>
  <PresentationFormat>On-screen Show (4:3)</PresentationFormat>
  <Paragraphs>261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BKV</cp:lastModifiedBy>
  <cp:revision>78</cp:revision>
  <dcterms:created xsi:type="dcterms:W3CDTF">2012-11-26T07:18:10Z</dcterms:created>
  <dcterms:modified xsi:type="dcterms:W3CDTF">2022-01-06T15:02:19Z</dcterms:modified>
</cp:coreProperties>
</file>