
<file path=[Content_Types].xml><?xml version="1.0" encoding="utf-8"?>
<Types xmlns="http://schemas.openxmlformats.org/package/2006/content-types">
  <Default Extension="png" ContentType="image/png"/>
  <Default Extension="bin" ContentType="application/vnd.ms-office.activeX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gif" ContentType="image/gif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activeX/activeX1.xml" ContentType="application/vnd.ms-office.activeX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3"/>
  </p:notesMasterIdLst>
  <p:sldIdLst>
    <p:sldId id="300" r:id="rId2"/>
    <p:sldId id="303" r:id="rId3"/>
    <p:sldId id="259" r:id="rId4"/>
    <p:sldId id="256" r:id="rId5"/>
    <p:sldId id="261" r:id="rId6"/>
    <p:sldId id="262" r:id="rId7"/>
    <p:sldId id="263" r:id="rId8"/>
    <p:sldId id="264" r:id="rId9"/>
    <p:sldId id="265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74" r:id="rId18"/>
    <p:sldId id="275" r:id="rId19"/>
    <p:sldId id="276" r:id="rId20"/>
    <p:sldId id="277" r:id="rId21"/>
    <p:sldId id="279" r:id="rId22"/>
    <p:sldId id="280" r:id="rId23"/>
    <p:sldId id="281" r:id="rId24"/>
    <p:sldId id="282" r:id="rId25"/>
    <p:sldId id="283" r:id="rId26"/>
    <p:sldId id="285" r:id="rId27"/>
    <p:sldId id="286" r:id="rId28"/>
    <p:sldId id="287" r:id="rId29"/>
    <p:sldId id="288" r:id="rId30"/>
    <p:sldId id="289" r:id="rId31"/>
    <p:sldId id="291" r:id="rId32"/>
    <p:sldId id="292" r:id="rId33"/>
    <p:sldId id="293" r:id="rId34"/>
    <p:sldId id="294" r:id="rId35"/>
    <p:sldId id="295" r:id="rId36"/>
    <p:sldId id="299" r:id="rId37"/>
    <p:sldId id="304" r:id="rId38"/>
    <p:sldId id="305" r:id="rId39"/>
    <p:sldId id="306" r:id="rId40"/>
    <p:sldId id="298" r:id="rId41"/>
    <p:sldId id="278" r:id="rId42"/>
  </p:sldIdLst>
  <p:sldSz cx="9144000" cy="6858000" type="screen4x3"/>
  <p:notesSz cx="6858000" cy="9144000"/>
  <p:custDataLst>
    <p:tags r:id="rId44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99"/>
    <a:srgbClr val="FFFF66"/>
    <a:srgbClr val="00FF99"/>
    <a:srgbClr val="FFFF00"/>
    <a:srgbClr val="FF00FF"/>
    <a:srgbClr val="CCE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>
      <p:cViewPr varScale="1">
        <p:scale>
          <a:sx n="73" d="100"/>
          <a:sy n="73" d="100"/>
        </p:scale>
        <p:origin x="1320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notesMaster" Target="notesMasters/notesMaster1.xml"/><Relationship Id="rId48" Type="http://schemas.openxmlformats.org/officeDocument/2006/relationships/tableStyles" Target="tableStyles.xml"/></Relationships>
</file>

<file path=ppt/activeX/_rels/activeX1.xml.rels><?xml version="1.0" encoding="UTF-8" standalone="yes"?>
<Relationships xmlns="http://schemas.openxmlformats.org/package/2006/relationships"><Relationship Id="rId1" Type="http://schemas.microsoft.com/office/2006/relationships/activeXControlBinary" Target="activeX1.bin"/></Relationships>
</file>

<file path=ppt/activeX/activeX1.xml><?xml version="1.0" encoding="utf-8"?>
<ax:ocx xmlns:ax="http://schemas.microsoft.com/office/2006/activeX" xmlns:r="http://schemas.openxmlformats.org/officeDocument/2006/relationships" ax:classid="{D27CDB6E-AE6D-11CF-96B8-444553540000}" ax:persistence="persistStorage" r:id="rId1"/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610407-2A1E-41D2-88FC-E979A1FE747D}" type="datetimeFigureOut">
              <a:rPr lang="en-US" smtClean="0"/>
              <a:t>2/1/2022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C4F6C0E-4728-445F-92F6-7703272111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4041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/>
              <a:t>C</a:t>
            </a:r>
          </a:p>
        </p:txBody>
      </p:sp>
      <p:sp>
        <p:nvSpPr>
          <p:cNvPr id="225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A127F984-A9C5-4A59-A9C8-1C4AABBB97D6}" type="slidenum">
              <a:rPr lang="en-US" altLang="vi-VN"/>
              <a:pPr/>
              <a:t>1</a:t>
            </a:fld>
            <a:endParaRPr lang="en-US" altLang="vi-VN"/>
          </a:p>
        </p:txBody>
      </p:sp>
      <p:sp>
        <p:nvSpPr>
          <p:cNvPr id="22532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2533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vi-VN" altLang="vi-VN">
              <a:latin typeface="Calibri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37787-ABDE-4B58-801A-A862F3F1E997}" type="datetimeFigureOut">
              <a:rPr lang="en-US" smtClean="0"/>
              <a:pPr/>
              <a:t>2/1/2022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F75EC-5FB0-4C25-81A6-F0B9D78A3D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37787-ABDE-4B58-801A-A862F3F1E997}" type="datetimeFigureOut">
              <a:rPr lang="en-US" smtClean="0"/>
              <a:pPr/>
              <a:t>2/1/2022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F75EC-5FB0-4C25-81A6-F0B9D78A3D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37787-ABDE-4B58-801A-A862F3F1E997}" type="datetimeFigureOut">
              <a:rPr lang="en-US" smtClean="0"/>
              <a:pPr/>
              <a:t>2/1/2022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F75EC-5FB0-4C25-81A6-F0B9D78A3D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37787-ABDE-4B58-801A-A862F3F1E997}" type="datetimeFigureOut">
              <a:rPr lang="en-US" smtClean="0"/>
              <a:pPr/>
              <a:t>2/1/2022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F75EC-5FB0-4C25-81A6-F0B9D78A3D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37787-ABDE-4B58-801A-A862F3F1E997}" type="datetimeFigureOut">
              <a:rPr lang="en-US" smtClean="0"/>
              <a:pPr/>
              <a:t>2/1/2022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F75EC-5FB0-4C25-81A6-F0B9D78A3D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37787-ABDE-4B58-801A-A862F3F1E997}" type="datetimeFigureOut">
              <a:rPr lang="en-US" smtClean="0"/>
              <a:pPr/>
              <a:t>2/1/2022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F75EC-5FB0-4C25-81A6-F0B9D78A3D8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476886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37787-ABDE-4B58-801A-A862F3F1E997}" type="datetimeFigureOut">
              <a:rPr lang="en-US" smtClean="0"/>
              <a:pPr/>
              <a:t>2/1/2022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F75EC-5FB0-4C25-81A6-F0B9D78A3D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37787-ABDE-4B58-801A-A862F3F1E997}" type="datetimeFigureOut">
              <a:rPr lang="en-US" smtClean="0"/>
              <a:pPr/>
              <a:t>2/1/2022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F75EC-5FB0-4C25-81A6-F0B9D78A3D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37787-ABDE-4B58-801A-A862F3F1E997}" type="datetimeFigureOut">
              <a:rPr lang="en-US" smtClean="0"/>
              <a:pPr/>
              <a:t>2/1/2022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F75EC-5FB0-4C25-81A6-F0B9D78A3D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37787-ABDE-4B58-801A-A862F3F1E997}" type="datetimeFigureOut">
              <a:rPr lang="en-US" smtClean="0"/>
              <a:pPr/>
              <a:t>2/1/2022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F75EC-5FB0-4C25-81A6-F0B9D78A3D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37787-ABDE-4B58-801A-A862F3F1E997}" type="datetimeFigureOut">
              <a:rPr lang="en-US" smtClean="0"/>
              <a:pPr/>
              <a:t>2/1/2022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F75EC-5FB0-4C25-81A6-F0B9D78A3D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37787-ABDE-4B58-801A-A862F3F1E997}" type="datetimeFigureOut">
              <a:rPr lang="en-US" smtClean="0"/>
              <a:pPr/>
              <a:t>2/1/2022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F75EC-5FB0-4C25-81A6-F0B9D78A3D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437787-ABDE-4B58-801A-A862F3F1E997}" type="datetimeFigureOut">
              <a:rPr lang="en-US" smtClean="0"/>
              <a:pPr/>
              <a:t>2/1/2022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BF75EC-5FB0-4C25-81A6-F0B9D78A3D8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gif"/><Relationship Id="rId3" Type="http://schemas.openxmlformats.org/officeDocument/2006/relationships/audio" Target="file:///C:\Users\My%20PC\Downloads\dung-1.mp3" TargetMode="External"/><Relationship Id="rId7" Type="http://schemas.openxmlformats.org/officeDocument/2006/relationships/image" Target="../media/image2.gif"/><Relationship Id="rId2" Type="http://schemas.openxmlformats.org/officeDocument/2006/relationships/audio" Target="file:///D:\GI&#193;O%20&#193;N%20&amp;%20T&#431;%20LI&#7878;U%20TIN%20H&#7884;C\KH&#7888;I%203\CV%20Hinh%20chu%20nhat\01%20India%20Music.wma" TargetMode="External"/><Relationship Id="rId1" Type="http://schemas.openxmlformats.org/officeDocument/2006/relationships/audio" Target="file:///D:\Dalat\04%20Track%204.wma" TargetMode="External"/><Relationship Id="rId6" Type="http://schemas.openxmlformats.org/officeDocument/2006/relationships/image" Target="../media/image1.gif"/><Relationship Id="rId5" Type="http://schemas.openxmlformats.org/officeDocument/2006/relationships/notesSlide" Target="../notesSlides/notesSlide1.xml"/><Relationship Id="rId10" Type="http://schemas.openxmlformats.org/officeDocument/2006/relationships/image" Target="../media/image5.png"/><Relationship Id="rId4" Type="http://schemas.openxmlformats.org/officeDocument/2006/relationships/slideLayout" Target="../slideLayouts/slideLayout1.xml"/><Relationship Id="rId9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slide" Target="slide8.xml"/><Relationship Id="rId13" Type="http://schemas.openxmlformats.org/officeDocument/2006/relationships/slide" Target="slide20.xml"/><Relationship Id="rId18" Type="http://schemas.openxmlformats.org/officeDocument/2006/relationships/slide" Target="slide34.xml"/><Relationship Id="rId3" Type="http://schemas.openxmlformats.org/officeDocument/2006/relationships/slide" Target="slide18.xml"/><Relationship Id="rId7" Type="http://schemas.openxmlformats.org/officeDocument/2006/relationships/slide" Target="slide4.xml"/><Relationship Id="rId12" Type="http://schemas.openxmlformats.org/officeDocument/2006/relationships/slide" Target="slide22.xml"/><Relationship Id="rId17" Type="http://schemas.openxmlformats.org/officeDocument/2006/relationships/slide" Target="slide32.xml"/><Relationship Id="rId2" Type="http://schemas.openxmlformats.org/officeDocument/2006/relationships/image" Target="../media/image6.jpeg"/><Relationship Id="rId16" Type="http://schemas.openxmlformats.org/officeDocument/2006/relationships/slide" Target="slide30.xml"/><Relationship Id="rId1" Type="http://schemas.openxmlformats.org/officeDocument/2006/relationships/slideLayout" Target="../slideLayouts/slideLayout8.xml"/><Relationship Id="rId6" Type="http://schemas.openxmlformats.org/officeDocument/2006/relationships/slide" Target="slide6.xml"/><Relationship Id="rId11" Type="http://schemas.openxmlformats.org/officeDocument/2006/relationships/slide" Target="slide10.xml"/><Relationship Id="rId5" Type="http://schemas.openxmlformats.org/officeDocument/2006/relationships/slide" Target="slide24.xml"/><Relationship Id="rId15" Type="http://schemas.openxmlformats.org/officeDocument/2006/relationships/slide" Target="slide28.xml"/><Relationship Id="rId10" Type="http://schemas.openxmlformats.org/officeDocument/2006/relationships/slide" Target="slide12.xml"/><Relationship Id="rId19" Type="http://schemas.openxmlformats.org/officeDocument/2006/relationships/image" Target="../media/image7.jpeg"/><Relationship Id="rId4" Type="http://schemas.openxmlformats.org/officeDocument/2006/relationships/slide" Target="slide16.xml"/><Relationship Id="rId9" Type="http://schemas.openxmlformats.org/officeDocument/2006/relationships/slide" Target="slide14.xml"/><Relationship Id="rId14" Type="http://schemas.openxmlformats.org/officeDocument/2006/relationships/slide" Target="slide26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8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control" Target="../activeX/activeX1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9.wmf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Date Placeholder 3"/>
          <p:cNvSpPr>
            <a:spLocks noGrp="1"/>
          </p:cNvSpPr>
          <p:nvPr>
            <p:ph type="dt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r>
              <a:rPr lang="en-US" altLang="en-US">
                <a:cs typeface="Arial" charset="0"/>
              </a:rPr>
              <a:t>vc</a:t>
            </a:r>
          </a:p>
        </p:txBody>
      </p:sp>
      <p:sp>
        <p:nvSpPr>
          <p:cNvPr id="21507" name="Text Box 2"/>
          <p:cNvSpPr txBox="1">
            <a:spLocks noChangeArrowheads="1"/>
          </p:cNvSpPr>
          <p:nvPr/>
        </p:nvSpPr>
        <p:spPr bwMode="auto">
          <a:xfrm>
            <a:off x="1295400" y="4876800"/>
            <a:ext cx="1219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endParaRPr lang="vi-VN" altLang="vi-VN"/>
          </a:p>
        </p:txBody>
      </p:sp>
      <p:pic>
        <p:nvPicPr>
          <p:cNvPr id="21508" name="Picture 3" descr="butterflies_flowers_md_wht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304800" y="5529263"/>
            <a:ext cx="1371600" cy="1328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10" name="Picture 5" descr="butterflies_flowers_md_wht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3886200" y="5486400"/>
            <a:ext cx="1371600" cy="1328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12" name="Picture 7" descr="butterflies_flowers_md_wht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7467600" y="5486400"/>
            <a:ext cx="1371600" cy="1328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13" name="Picture 11" descr="maple_leaf_brown_falling_sm_clr"/>
          <p:cNvPicPr>
            <a:picLocks noChangeAspect="1" noChangeArrowheads="1" noCrop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3505200" y="6019800"/>
            <a:ext cx="498475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14" name="Picture 12" descr="maple_leaf_falling_md_clr"/>
          <p:cNvPicPr>
            <a:picLocks noChangeAspect="1" noChangeArrowheads="1" noCrop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 rot="2711628">
            <a:off x="5242719" y="5730081"/>
            <a:ext cx="573088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15" name="Picture 13" descr="maple_leaf_falling_md_clr"/>
          <p:cNvPicPr>
            <a:picLocks noChangeAspect="1" noChangeArrowheads="1" noCrop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0" y="6172200"/>
            <a:ext cx="6858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16" name="Picture 14" descr="maple_leaf_brown_falling_sm_clr"/>
          <p:cNvPicPr>
            <a:picLocks noChangeAspect="1" noChangeArrowheads="1" noCrop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 rot="-3248690">
            <a:off x="6877050" y="6296025"/>
            <a:ext cx="542925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17" name="Picture 15" descr="maple_leaf_falling_md_clr"/>
          <p:cNvPicPr>
            <a:picLocks noChangeAspect="1" noChangeArrowheads="1" noCrop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 rot="2711628">
            <a:off x="1966119" y="6223794"/>
            <a:ext cx="573087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1760" name="Picture 16" descr="maple_leaf_falling_md_clr"/>
          <p:cNvPicPr>
            <a:picLocks noChangeAspect="1" noChangeArrowheads="1" noCrop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 rot="2711628">
            <a:off x="461168" y="4415632"/>
            <a:ext cx="754063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1761" name="Picture 17" descr="maple_leaf_brown_falling_sm_clr"/>
          <p:cNvPicPr>
            <a:picLocks noChangeAspect="1" noChangeArrowheads="1" noCrop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7985125" y="4419600"/>
            <a:ext cx="784225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1766" name="WordArt 22"/>
          <p:cNvSpPr>
            <a:spLocks noChangeArrowheads="1" noChangeShapeType="1" noTextEdit="1"/>
          </p:cNvSpPr>
          <p:nvPr/>
        </p:nvSpPr>
        <p:spPr bwMode="auto">
          <a:xfrm>
            <a:off x="1803400" y="3605213"/>
            <a:ext cx="5638800" cy="12731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736"/>
              </a:avLst>
            </a:prstTxWarp>
          </a:bodyPr>
          <a:lstStyle/>
          <a:p>
            <a:pPr algn="ctr"/>
            <a:endParaRPr lang="en-US" sz="2800" b="1" i="1" kern="10">
              <a:ln w="9525">
                <a:noFill/>
                <a:round/>
                <a:headEnd/>
                <a:tailEnd/>
              </a:ln>
              <a:solidFill>
                <a:srgbClr val="FF0000"/>
              </a:solidFill>
              <a:latin typeface="Arial Unicode MS"/>
              <a:ea typeface="Arial Unicode MS"/>
              <a:cs typeface="Arial Unicode MS"/>
            </a:endParaRPr>
          </a:p>
        </p:txBody>
      </p:sp>
      <p:pic>
        <p:nvPicPr>
          <p:cNvPr id="31770" name="04 Track 4.wma">
            <a:hlinkClick r:id="" action="ppaction://media"/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9"/>
          <a:srcRect/>
          <a:stretch>
            <a:fillRect/>
          </a:stretch>
        </p:blipFill>
        <p:spPr bwMode="auto">
          <a:xfrm>
            <a:off x="8610600" y="5638800"/>
            <a:ext cx="244475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1771" name="01 India Music.wma">
            <a:hlinkClick r:id="" action="ppaction://media"/>
          </p:cNvPr>
          <p:cNvPicPr>
            <a:picLocks noRot="1" noChangeAspect="1" noChangeArrowheads="1"/>
          </p:cNvPicPr>
          <p:nvPr>
            <a:audioFile r:link="rId2"/>
          </p:nvPr>
        </p:nvPicPr>
        <p:blipFill>
          <a:blip r:embed="rId9"/>
          <a:srcRect/>
          <a:stretch>
            <a:fillRect/>
          </a:stretch>
        </p:blipFill>
        <p:spPr bwMode="auto">
          <a:xfrm>
            <a:off x="8610600" y="6096000"/>
            <a:ext cx="244475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" name="WordArt 6"/>
          <p:cNvSpPr>
            <a:spLocks noChangeArrowheads="1" noChangeShapeType="1" noTextEdit="1"/>
          </p:cNvSpPr>
          <p:nvPr/>
        </p:nvSpPr>
        <p:spPr bwMode="auto">
          <a:xfrm>
            <a:off x="692150" y="2293938"/>
            <a:ext cx="8077200" cy="1905000"/>
          </a:xfrm>
          <a:prstGeom prst="rect">
            <a:avLst/>
          </a:prstGeom>
        </p:spPr>
        <p:txBody>
          <a:bodyPr wrap="none" fromWordArt="1">
            <a:prstTxWarp prst="textWave1">
              <a:avLst>
                <a:gd name="adj1" fmla="val 17269"/>
                <a:gd name="adj2" fmla="val 0"/>
              </a:avLst>
            </a:prstTxWarp>
            <a:scene3d>
              <a:camera prst="legacyObliqueBottomLeft"/>
              <a:lightRig rig="legacyHarsh3" dir="t"/>
            </a:scene3d>
            <a:sp3d extrusionH="430200" prstMaterial="legacyMatte">
              <a:extrusionClr>
                <a:srgbClr val="FF6600"/>
              </a:extrusionClr>
            </a:sp3d>
          </a:bodyPr>
          <a:lstStyle/>
          <a:p>
            <a:pPr algn="ctr"/>
            <a:endParaRPr lang="en-US" sz="3600" kern="10">
              <a:ln w="9525">
                <a:round/>
                <a:headEnd/>
                <a:tailEnd/>
              </a:ln>
              <a:gradFill rotWithShape="1">
                <a:gsLst>
                  <a:gs pos="0">
                    <a:srgbClr val="FFE701"/>
                  </a:gs>
                  <a:gs pos="100000">
                    <a:srgbClr val="FE3E02"/>
                  </a:gs>
                </a:gsLst>
                <a:lin ang="5400000" scaled="1"/>
              </a:gradFill>
              <a:latin typeface="Calibri"/>
            </a:endParaRPr>
          </a:p>
        </p:txBody>
      </p:sp>
      <p:sp>
        <p:nvSpPr>
          <p:cNvPr id="27" name="WordArt 4"/>
          <p:cNvSpPr>
            <a:spLocks noChangeArrowheads="1" noChangeShapeType="1" noTextEdit="1"/>
          </p:cNvSpPr>
          <p:nvPr/>
        </p:nvSpPr>
        <p:spPr bwMode="auto">
          <a:xfrm>
            <a:off x="304800" y="331953"/>
            <a:ext cx="8626475" cy="491984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fromWordArt="1">
            <a:prstTxWarp prst="textWave1">
              <a:avLst>
                <a:gd name="adj1" fmla="val 12500"/>
                <a:gd name="adj2" fmla="val 0"/>
              </a:avLst>
            </a:prstTxWarp>
          </a:bodyPr>
          <a:lstStyle/>
          <a:p>
            <a:pPr algn="ctr"/>
            <a:r>
              <a:rPr lang="en-US" sz="3600" b="1" kern="10" dirty="0" smtClean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sx="102000" sy="102000" algn="ctr" rotWithShape="0">
                    <a:srgbClr val="000000">
                      <a:alpha val="39998"/>
                    </a:srgbClr>
                  </a:outerShdw>
                </a:effectLst>
                <a:latin typeface="Times New Roman"/>
                <a:cs typeface="Times New Roman"/>
              </a:rPr>
              <a:t>ÔN </a:t>
            </a:r>
            <a:r>
              <a:rPr lang="en-US" sz="3600" b="1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sx="102000" sy="102000" algn="ctr" rotWithShape="0">
                    <a:srgbClr val="000000">
                      <a:alpha val="39998"/>
                    </a:srgbClr>
                  </a:outerShdw>
                </a:effectLst>
                <a:latin typeface="Times New Roman"/>
                <a:cs typeface="Times New Roman"/>
              </a:rPr>
              <a:t>TẬP CUỐI HỌC KÌ I</a:t>
            </a:r>
          </a:p>
          <a:p>
            <a:pPr algn="ctr"/>
            <a:r>
              <a:rPr lang="en-US" sz="3600" b="1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sx="102000" sy="102000" algn="ctr" rotWithShape="0">
                    <a:srgbClr val="000000">
                      <a:alpha val="39998"/>
                    </a:srgbClr>
                  </a:outerShdw>
                </a:effectLst>
                <a:latin typeface="Times New Roman"/>
                <a:cs typeface="Times New Roman"/>
              </a:rPr>
              <a:t>TIẾT </a:t>
            </a:r>
            <a:r>
              <a:rPr lang="en-US" sz="3600" b="1" kern="10" dirty="0" smtClean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sx="102000" sy="102000" algn="ctr" rotWithShape="0">
                    <a:srgbClr val="000000">
                      <a:alpha val="39998"/>
                    </a:srgbClr>
                  </a:outerShdw>
                </a:effectLst>
                <a:latin typeface="Times New Roman"/>
                <a:cs typeface="Times New Roman"/>
              </a:rPr>
              <a:t>4 + 5</a:t>
            </a:r>
            <a:endParaRPr lang="en-US" sz="3600" b="1" kern="10" dirty="0">
              <a:ln w="9525">
                <a:solidFill>
                  <a:srgbClr val="FF00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sx="102000" sy="102000" algn="ctr" rotWithShape="0">
                  <a:srgbClr val="000000">
                    <a:alpha val="39998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pic>
        <p:nvPicPr>
          <p:cNvPr id="3" name="dung-1.mp3">
            <a:hlinkClick r:id="" action="ppaction://media"/>
          </p:cNvPr>
          <p:cNvPicPr>
            <a:picLocks noRot="1" noChangeAspect="1"/>
          </p:cNvPicPr>
          <p:nvPr>
            <a:audioFile r:link="rId3"/>
          </p:nvPr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8443913" y="6384925"/>
            <a:ext cx="487362" cy="487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repeatCount="indefinite" nodeType="after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17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17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17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317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15" presetClass="entr" presetSubtype="0" repeatCount="indefinite" fill="hold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17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17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17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17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9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7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17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17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1" dur="1000"/>
                                        <p:tgtEl>
                                          <p:spTgt spid="317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mph" presetSubtype="0" repeatCount="indefinite" fill="hold" grpId="1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  <p:cond evt="begin" delay="0">
                                      <p:tn val="22"/>
                                    </p:cond>
                                  </p:endCondLst>
                                  <p:childTnLst>
                                    <p:animClr clrSpc="hsl" dir="cw">
                                      <p:cBhvr override="childStyle">
                                        <p:cTn id="23" dur="500" fill="hold"/>
                                        <p:tgtEl>
                                          <p:spTgt spid="3176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4" dur="500" fill="hold"/>
                                        <p:tgtEl>
                                          <p:spTgt spid="3176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5" dur="500" fill="hold"/>
                                        <p:tgtEl>
                                          <p:spTgt spid="3176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26" dur="500" fill="hold"/>
                                        <p:tgtEl>
                                          <p:spTgt spid="3176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8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29" dur="254646" fill="hold"/>
                                        <p:tgtEl>
                                          <p:spTgt spid="31771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20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32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4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240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756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2756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2756" tmFilter="0, 0; 0.125,0.2665; 0.25,0.4; 0.375,0.465; 0.5,0.5;  0.625,0.535; 0.75,0.6; 0.875,0.7335; 1,1">
                                          <p:stCondLst>
                                            <p:cond delay="2756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378" tmFilter="0, 0; 0.125,0.2665; 0.25,0.4; 0.375,0.465; 0.5,0.5;  0.625,0.535; 0.75,0.6; 0.875,0.7335; 1,1">
                                          <p:stCondLst>
                                            <p:cond delay="5495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681" tmFilter="0, 0; 0.125,0.2665; 0.25,0.4; 0.375,0.465; 0.5,0.5;  0.625,0.535; 0.75,0.6; 0.875,0.7335; 1,1">
                                          <p:stCondLst>
                                            <p:cond delay="6872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5" dur="108">
                                          <p:stCondLst>
                                            <p:cond delay="2697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6" dur="689" decel="50000">
                                          <p:stCondLst>
                                            <p:cond delay="2805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7" dur="108">
                                          <p:stCondLst>
                                            <p:cond delay="5445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8" dur="689" decel="50000">
                                          <p:stCondLst>
                                            <p:cond delay="5553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" dur="108">
                                          <p:stCondLst>
                                            <p:cond delay="6814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0" dur="689" decel="50000">
                                          <p:stCondLst>
                                            <p:cond delay="6922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108">
                                          <p:stCondLst>
                                            <p:cond delay="7503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2" dur="689" decel="50000">
                                          <p:stCondLst>
                                            <p:cond delay="7611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53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1770"/>
                </p:tgtEl>
              </p:cMediaNode>
            </p:audio>
            <p:audio>
              <p:cMediaNode>
                <p:cTn id="54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1771"/>
                </p:tgtEl>
              </p:cMediaNode>
            </p:audio>
            <p:audio>
              <p:cMediaNode vol="80000">
                <p:cTn id="55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  <p:seq concurrent="1" nextAc="seek">
              <p:cTn id="56" restart="whenNotActive" fill="hold" evtFilter="cancelBubble" nodeType="interactiveSeq">
                <p:stCondLst>
                  <p:cond evt="onClick" delay="0">
                    <p:tgtEl>
                      <p:spTgt spid="2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7" fill="hold" nodeType="clickPar">
                      <p:stCondLst>
                        <p:cond delay="0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0" dur="1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7"/>
                  </p:tgtEl>
                </p:cond>
              </p:nextCondLst>
            </p:seq>
          </p:childTnLst>
        </p:cTn>
      </p:par>
    </p:tnLst>
    <p:bldLst>
      <p:bldP spid="31766" grpId="0" animBg="1"/>
      <p:bldP spid="31766" grpId="1" animBg="1"/>
      <p:bldP spid="30" grpId="0" animBg="1"/>
      <p:bldP spid="27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idx="1"/>
          </p:nvPr>
        </p:nvSpPr>
        <p:spPr>
          <a:xfrm>
            <a:off x="-36513" y="619125"/>
            <a:ext cx="9010651" cy="5905500"/>
          </a:xfrm>
        </p:spPr>
        <p:txBody>
          <a:bodyPr>
            <a:normAutofit lnSpcReduction="10000"/>
          </a:bodyPr>
          <a:lstStyle/>
          <a:p>
            <a:pPr algn="just" eaLnBrk="1" hangingPunct="1">
              <a:buFontTx/>
              <a:buNone/>
            </a:pPr>
            <a:r>
              <a:rPr lang="en-US" dirty="0"/>
              <a:t>	</a:t>
            </a:r>
            <a:r>
              <a:rPr lang="en-US" dirty="0" err="1">
                <a:solidFill>
                  <a:srgbClr val="FF0000"/>
                </a:solidFill>
              </a:rPr>
              <a:t>Học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sinh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đọc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một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đoạn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trong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bài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tập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đọc</a:t>
            </a:r>
            <a:r>
              <a:rPr lang="en-US" dirty="0">
                <a:solidFill>
                  <a:srgbClr val="FF0000"/>
                </a:solidFill>
              </a:rPr>
              <a:t> “ </a:t>
            </a:r>
            <a:r>
              <a:rPr lang="en-US" dirty="0" err="1">
                <a:solidFill>
                  <a:srgbClr val="FF0000"/>
                </a:solidFill>
              </a:rPr>
              <a:t>Vẽ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quê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hương</a:t>
            </a:r>
            <a:r>
              <a:rPr lang="en-US" dirty="0">
                <a:solidFill>
                  <a:srgbClr val="FF0000"/>
                </a:solidFill>
              </a:rPr>
              <a:t>” </a:t>
            </a:r>
            <a:r>
              <a:rPr lang="en-US" dirty="0" err="1">
                <a:solidFill>
                  <a:srgbClr val="FF0000"/>
                </a:solidFill>
              </a:rPr>
              <a:t>trang</a:t>
            </a:r>
            <a:r>
              <a:rPr lang="en-US" dirty="0">
                <a:solidFill>
                  <a:srgbClr val="FF0000"/>
                </a:solidFill>
              </a:rPr>
              <a:t> 88 -89. </a:t>
            </a:r>
            <a:r>
              <a:rPr lang="en-US" dirty="0" err="1">
                <a:solidFill>
                  <a:srgbClr val="FF0000"/>
                </a:solidFill>
              </a:rPr>
              <a:t>Trả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lời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một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trong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các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câu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hỏi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sau</a:t>
            </a:r>
            <a:r>
              <a:rPr lang="en-US" dirty="0">
                <a:solidFill>
                  <a:srgbClr val="FF0000"/>
                </a:solidFill>
              </a:rPr>
              <a:t>:</a:t>
            </a:r>
          </a:p>
          <a:p>
            <a:pPr algn="just" eaLnBrk="1" hangingPunct="1">
              <a:buFontTx/>
              <a:buNone/>
            </a:pPr>
            <a:r>
              <a:rPr lang="en-US" dirty="0"/>
              <a:t>	</a:t>
            </a:r>
            <a:r>
              <a:rPr lang="en-US" dirty="0">
                <a:solidFill>
                  <a:srgbClr val="000099"/>
                </a:solidFill>
              </a:rPr>
              <a:t>1. </a:t>
            </a:r>
            <a:r>
              <a:rPr lang="en-US" dirty="0" err="1">
                <a:solidFill>
                  <a:srgbClr val="000099"/>
                </a:solidFill>
              </a:rPr>
              <a:t>Kể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tên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những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cảnh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vật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được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tả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trong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bài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thơ</a:t>
            </a:r>
            <a:r>
              <a:rPr lang="en-US" dirty="0">
                <a:solidFill>
                  <a:srgbClr val="000099"/>
                </a:solidFill>
              </a:rPr>
              <a:t>.</a:t>
            </a:r>
          </a:p>
          <a:p>
            <a:pPr eaLnBrk="1" hangingPunct="1">
              <a:buFontTx/>
              <a:buNone/>
            </a:pPr>
            <a:r>
              <a:rPr lang="en-US" dirty="0">
                <a:solidFill>
                  <a:srgbClr val="000099"/>
                </a:solidFill>
              </a:rPr>
              <a:t>	2. </a:t>
            </a:r>
            <a:r>
              <a:rPr lang="en-US" dirty="0" err="1">
                <a:solidFill>
                  <a:srgbClr val="000099"/>
                </a:solidFill>
              </a:rPr>
              <a:t>Cảnh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vật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quê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hương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được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tả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bằng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nhiều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màu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sắc</a:t>
            </a:r>
            <a:r>
              <a:rPr lang="en-US" dirty="0">
                <a:solidFill>
                  <a:srgbClr val="000099"/>
                </a:solidFill>
              </a:rPr>
              <a:t>. </a:t>
            </a:r>
            <a:r>
              <a:rPr lang="en-US" dirty="0" err="1">
                <a:solidFill>
                  <a:srgbClr val="000099"/>
                </a:solidFill>
              </a:rPr>
              <a:t>Hãy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kể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tên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những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màu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sắc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ấy</a:t>
            </a:r>
            <a:r>
              <a:rPr lang="en-US" dirty="0">
                <a:solidFill>
                  <a:srgbClr val="000099"/>
                </a:solidFill>
              </a:rPr>
              <a:t>. </a:t>
            </a:r>
          </a:p>
          <a:p>
            <a:pPr eaLnBrk="1" hangingPunct="1">
              <a:buFontTx/>
              <a:buNone/>
            </a:pPr>
            <a:r>
              <a:rPr lang="vi-VN" dirty="0">
                <a:solidFill>
                  <a:srgbClr val="000099"/>
                </a:solidFill>
              </a:rPr>
              <a:t>	3. </a:t>
            </a:r>
            <a:r>
              <a:rPr lang="en-US" dirty="0" err="1">
                <a:solidFill>
                  <a:srgbClr val="000099"/>
                </a:solidFill>
              </a:rPr>
              <a:t>Vì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sao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bức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tranh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quê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hương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rất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đẹp</a:t>
            </a:r>
            <a:r>
              <a:rPr lang="vi-VN" dirty="0">
                <a:solidFill>
                  <a:srgbClr val="000099"/>
                </a:solidFill>
              </a:rPr>
              <a:t>?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Chọn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câu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trả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lời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em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cho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là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đúng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nhất</a:t>
            </a:r>
            <a:r>
              <a:rPr lang="en-US" dirty="0">
                <a:solidFill>
                  <a:srgbClr val="000099"/>
                </a:solidFill>
              </a:rPr>
              <a:t> : </a:t>
            </a:r>
            <a:endParaRPr lang="vi-VN" dirty="0">
              <a:solidFill>
                <a:srgbClr val="000099"/>
              </a:solidFill>
            </a:endParaRPr>
          </a:p>
          <a:p>
            <a:pPr algn="just" eaLnBrk="1" hangingPunct="1">
              <a:buFontTx/>
              <a:buNone/>
            </a:pPr>
            <a:r>
              <a:rPr lang="vi-VN" dirty="0">
                <a:solidFill>
                  <a:srgbClr val="000099"/>
                </a:solidFill>
              </a:rPr>
              <a:t>	</a:t>
            </a:r>
            <a:r>
              <a:rPr lang="en-US" dirty="0">
                <a:solidFill>
                  <a:srgbClr val="000099"/>
                </a:solidFill>
              </a:rPr>
              <a:t> a/</a:t>
            </a:r>
            <a:r>
              <a:rPr lang="en-US" dirty="0" err="1">
                <a:solidFill>
                  <a:srgbClr val="000099"/>
                </a:solidFill>
              </a:rPr>
              <a:t>Vì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quê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hương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rất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đẹp</a:t>
            </a:r>
            <a:r>
              <a:rPr lang="en-US" dirty="0">
                <a:solidFill>
                  <a:srgbClr val="000099"/>
                </a:solidFill>
              </a:rPr>
              <a:t>.</a:t>
            </a:r>
          </a:p>
          <a:p>
            <a:pPr algn="just" eaLnBrk="1" hangingPunct="1">
              <a:buFontTx/>
              <a:buNone/>
            </a:pPr>
            <a:r>
              <a:rPr lang="en-US" dirty="0">
                <a:solidFill>
                  <a:srgbClr val="000099"/>
                </a:solidFill>
              </a:rPr>
              <a:t>    b/ </a:t>
            </a:r>
            <a:r>
              <a:rPr lang="en-US" dirty="0" err="1">
                <a:solidFill>
                  <a:srgbClr val="000099"/>
                </a:solidFill>
              </a:rPr>
              <a:t>Vì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bạn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nhỏ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trong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bài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thơ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vẽ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rất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giỏi</a:t>
            </a:r>
            <a:r>
              <a:rPr lang="en-US" dirty="0">
                <a:solidFill>
                  <a:srgbClr val="000099"/>
                </a:solidFill>
              </a:rPr>
              <a:t>.</a:t>
            </a:r>
          </a:p>
          <a:p>
            <a:pPr algn="just" eaLnBrk="1" hangingPunct="1">
              <a:buFontTx/>
              <a:buNone/>
            </a:pPr>
            <a:r>
              <a:rPr lang="en-US" dirty="0">
                <a:solidFill>
                  <a:srgbClr val="000099"/>
                </a:solidFill>
              </a:rPr>
              <a:t>    c/ </a:t>
            </a:r>
            <a:r>
              <a:rPr lang="en-US" dirty="0" err="1">
                <a:solidFill>
                  <a:srgbClr val="000099"/>
                </a:solidFill>
              </a:rPr>
              <a:t>Vì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bạn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nhỏ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yêu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quê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hương</a:t>
            </a:r>
            <a:r>
              <a:rPr lang="en-US" dirty="0">
                <a:solidFill>
                  <a:srgbClr val="000099"/>
                </a:solidFill>
              </a:rPr>
              <a:t>.</a:t>
            </a:r>
            <a:endParaRPr lang="vi-VN" dirty="0">
              <a:solidFill>
                <a:srgbClr val="000099"/>
              </a:solidFill>
            </a:endParaRPr>
          </a:p>
        </p:txBody>
      </p:sp>
      <p:sp>
        <p:nvSpPr>
          <p:cNvPr id="5" name="Oval 4"/>
          <p:cNvSpPr>
            <a:spLocks noChangeArrowheads="1"/>
          </p:cNvSpPr>
          <p:nvPr/>
        </p:nvSpPr>
        <p:spPr bwMode="auto">
          <a:xfrm>
            <a:off x="0" y="0"/>
            <a:ext cx="611188" cy="61118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WordArt 5"/>
          <p:cNvSpPr>
            <a:spLocks noChangeArrowheads="1" noChangeShapeType="1" noTextEdit="1"/>
          </p:cNvSpPr>
          <p:nvPr/>
        </p:nvSpPr>
        <p:spPr bwMode="auto">
          <a:xfrm>
            <a:off x="150813" y="101600"/>
            <a:ext cx="215900" cy="431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4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idx="1"/>
          </p:nvPr>
        </p:nvSpPr>
        <p:spPr>
          <a:xfrm>
            <a:off x="-36513" y="152400"/>
            <a:ext cx="9010651" cy="5905500"/>
          </a:xfrm>
        </p:spPr>
        <p:txBody>
          <a:bodyPr>
            <a:noAutofit/>
          </a:bodyPr>
          <a:lstStyle/>
          <a:p>
            <a:pPr algn="just" eaLnBrk="1" hangingPunct="1">
              <a:buFontTx/>
              <a:buNone/>
            </a:pPr>
            <a:r>
              <a:rPr lang="en-US" sz="3600" dirty="0"/>
              <a:t>	</a:t>
            </a:r>
            <a:r>
              <a:rPr lang="en-US" sz="3600" dirty="0">
                <a:solidFill>
                  <a:srgbClr val="000099"/>
                </a:solidFill>
              </a:rPr>
              <a:t>1. </a:t>
            </a:r>
            <a:r>
              <a:rPr lang="en-US" sz="3600" dirty="0" err="1">
                <a:solidFill>
                  <a:srgbClr val="000099"/>
                </a:solidFill>
              </a:rPr>
              <a:t>Những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cảnh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vật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được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tả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trong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bài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thơ</a:t>
            </a:r>
            <a:r>
              <a:rPr lang="en-US" sz="3600" dirty="0">
                <a:solidFill>
                  <a:srgbClr val="000099"/>
                </a:solidFill>
              </a:rPr>
              <a:t> : </a:t>
            </a:r>
            <a:r>
              <a:rPr lang="en-US" sz="3600" b="1" i="1" dirty="0" err="1">
                <a:solidFill>
                  <a:srgbClr val="000099"/>
                </a:solidFill>
              </a:rPr>
              <a:t>tre</a:t>
            </a:r>
            <a:r>
              <a:rPr lang="en-US" sz="3600" b="1" i="1" dirty="0">
                <a:solidFill>
                  <a:srgbClr val="000099"/>
                </a:solidFill>
              </a:rPr>
              <a:t>, </a:t>
            </a:r>
            <a:r>
              <a:rPr lang="en-US" sz="3600" b="1" i="1" dirty="0" err="1">
                <a:solidFill>
                  <a:srgbClr val="000099"/>
                </a:solidFill>
              </a:rPr>
              <a:t>lúa</a:t>
            </a:r>
            <a:r>
              <a:rPr lang="en-US" sz="3600" b="1" i="1" dirty="0">
                <a:solidFill>
                  <a:srgbClr val="000099"/>
                </a:solidFill>
              </a:rPr>
              <a:t>, </a:t>
            </a:r>
            <a:r>
              <a:rPr lang="en-US" sz="3600" b="1" i="1" dirty="0" err="1">
                <a:solidFill>
                  <a:srgbClr val="000099"/>
                </a:solidFill>
              </a:rPr>
              <a:t>sông</a:t>
            </a:r>
            <a:r>
              <a:rPr lang="en-US" sz="3600" b="1" i="1" dirty="0">
                <a:solidFill>
                  <a:srgbClr val="000099"/>
                </a:solidFill>
              </a:rPr>
              <a:t> </a:t>
            </a:r>
            <a:r>
              <a:rPr lang="en-US" sz="3600" b="1" i="1" dirty="0" err="1">
                <a:solidFill>
                  <a:srgbClr val="000099"/>
                </a:solidFill>
              </a:rPr>
              <a:t>máng</a:t>
            </a:r>
            <a:r>
              <a:rPr lang="en-US" sz="3600" b="1" i="1" dirty="0">
                <a:solidFill>
                  <a:srgbClr val="000099"/>
                </a:solidFill>
              </a:rPr>
              <a:t>, </a:t>
            </a:r>
            <a:r>
              <a:rPr lang="en-US" sz="3600" b="1" i="1" dirty="0" err="1">
                <a:solidFill>
                  <a:srgbClr val="000099"/>
                </a:solidFill>
              </a:rPr>
              <a:t>trời</a:t>
            </a:r>
            <a:r>
              <a:rPr lang="en-US" sz="3600" b="1" i="1" dirty="0">
                <a:solidFill>
                  <a:srgbClr val="000099"/>
                </a:solidFill>
              </a:rPr>
              <a:t> </a:t>
            </a:r>
            <a:r>
              <a:rPr lang="en-US" sz="3600" b="1" i="1" dirty="0" err="1">
                <a:solidFill>
                  <a:srgbClr val="000099"/>
                </a:solidFill>
              </a:rPr>
              <a:t>mây</a:t>
            </a:r>
            <a:r>
              <a:rPr lang="en-US" sz="3600" b="1" i="1" dirty="0">
                <a:solidFill>
                  <a:srgbClr val="000099"/>
                </a:solidFill>
              </a:rPr>
              <a:t>, </a:t>
            </a:r>
            <a:r>
              <a:rPr lang="en-US" sz="3600" b="1" i="1" dirty="0" err="1">
                <a:solidFill>
                  <a:srgbClr val="000099"/>
                </a:solidFill>
              </a:rPr>
              <a:t>nhà</a:t>
            </a:r>
            <a:r>
              <a:rPr lang="en-US" sz="3600" b="1" i="1" dirty="0">
                <a:solidFill>
                  <a:srgbClr val="000099"/>
                </a:solidFill>
              </a:rPr>
              <a:t> ở, </a:t>
            </a:r>
            <a:r>
              <a:rPr lang="en-US" sz="3600" b="1" i="1" dirty="0" err="1">
                <a:solidFill>
                  <a:srgbClr val="000099"/>
                </a:solidFill>
              </a:rPr>
              <a:t>ngói</a:t>
            </a:r>
            <a:r>
              <a:rPr lang="en-US" sz="3600" b="1" i="1" dirty="0">
                <a:solidFill>
                  <a:srgbClr val="000099"/>
                </a:solidFill>
              </a:rPr>
              <a:t> </a:t>
            </a:r>
            <a:r>
              <a:rPr lang="en-US" sz="3600" b="1" i="1" dirty="0" err="1">
                <a:solidFill>
                  <a:srgbClr val="000099"/>
                </a:solidFill>
              </a:rPr>
              <a:t>mới</a:t>
            </a:r>
            <a:r>
              <a:rPr lang="en-US" sz="3600" b="1" i="1" dirty="0">
                <a:solidFill>
                  <a:srgbClr val="000099"/>
                </a:solidFill>
              </a:rPr>
              <a:t>, </a:t>
            </a:r>
            <a:r>
              <a:rPr lang="en-US" sz="3600" b="1" i="1" dirty="0" err="1">
                <a:solidFill>
                  <a:srgbClr val="000099"/>
                </a:solidFill>
              </a:rPr>
              <a:t>trường</a:t>
            </a:r>
            <a:r>
              <a:rPr lang="en-US" sz="3600" b="1" i="1" dirty="0">
                <a:solidFill>
                  <a:srgbClr val="000099"/>
                </a:solidFill>
              </a:rPr>
              <a:t> </a:t>
            </a:r>
            <a:r>
              <a:rPr lang="en-US" sz="3600" b="1" i="1" dirty="0" err="1">
                <a:solidFill>
                  <a:srgbClr val="000099"/>
                </a:solidFill>
              </a:rPr>
              <a:t>học</a:t>
            </a:r>
            <a:r>
              <a:rPr lang="en-US" sz="3600" b="1" i="1" dirty="0">
                <a:solidFill>
                  <a:srgbClr val="000099"/>
                </a:solidFill>
              </a:rPr>
              <a:t>, </a:t>
            </a:r>
            <a:r>
              <a:rPr lang="en-US" sz="3600" b="1" i="1" dirty="0" err="1">
                <a:solidFill>
                  <a:srgbClr val="000099"/>
                </a:solidFill>
              </a:rPr>
              <a:t>cây</a:t>
            </a:r>
            <a:r>
              <a:rPr lang="en-US" sz="3600" b="1" i="1" dirty="0">
                <a:solidFill>
                  <a:srgbClr val="000099"/>
                </a:solidFill>
              </a:rPr>
              <a:t> </a:t>
            </a:r>
            <a:r>
              <a:rPr lang="en-US" sz="3600" b="1" i="1" dirty="0" err="1">
                <a:solidFill>
                  <a:srgbClr val="000099"/>
                </a:solidFill>
              </a:rPr>
              <a:t>gạo</a:t>
            </a:r>
            <a:r>
              <a:rPr lang="en-US" sz="3600" b="1" i="1" dirty="0">
                <a:solidFill>
                  <a:srgbClr val="000099"/>
                </a:solidFill>
              </a:rPr>
              <a:t>, </a:t>
            </a:r>
            <a:r>
              <a:rPr lang="en-US" sz="3600" b="1" i="1" dirty="0" err="1">
                <a:solidFill>
                  <a:srgbClr val="000099"/>
                </a:solidFill>
              </a:rPr>
              <a:t>mặt</a:t>
            </a:r>
            <a:r>
              <a:rPr lang="en-US" sz="3600" b="1" i="1" dirty="0">
                <a:solidFill>
                  <a:srgbClr val="000099"/>
                </a:solidFill>
              </a:rPr>
              <a:t> </a:t>
            </a:r>
            <a:r>
              <a:rPr lang="en-US" sz="3600" b="1" i="1" dirty="0" err="1">
                <a:solidFill>
                  <a:srgbClr val="000099"/>
                </a:solidFill>
              </a:rPr>
              <a:t>trời</a:t>
            </a:r>
            <a:r>
              <a:rPr lang="en-US" sz="3600" b="1" i="1" dirty="0">
                <a:solidFill>
                  <a:srgbClr val="000099"/>
                </a:solidFill>
              </a:rPr>
              <a:t>, </a:t>
            </a:r>
            <a:r>
              <a:rPr lang="en-US" sz="3600" b="1" i="1" dirty="0" err="1">
                <a:solidFill>
                  <a:srgbClr val="000099"/>
                </a:solidFill>
              </a:rPr>
              <a:t>lá</a:t>
            </a:r>
            <a:r>
              <a:rPr lang="en-US" sz="3600" b="1" i="1" dirty="0">
                <a:solidFill>
                  <a:srgbClr val="000099"/>
                </a:solidFill>
              </a:rPr>
              <a:t> </a:t>
            </a:r>
            <a:r>
              <a:rPr lang="en-US" sz="3600" b="1" i="1" dirty="0" err="1">
                <a:solidFill>
                  <a:srgbClr val="000099"/>
                </a:solidFill>
              </a:rPr>
              <a:t>cờ</a:t>
            </a:r>
            <a:r>
              <a:rPr lang="en-US" sz="3600" b="1" i="1" dirty="0">
                <a:solidFill>
                  <a:srgbClr val="000099"/>
                </a:solidFill>
              </a:rPr>
              <a:t> </a:t>
            </a:r>
            <a:r>
              <a:rPr lang="en-US" sz="3600" b="1" i="1" dirty="0" err="1">
                <a:solidFill>
                  <a:srgbClr val="000099"/>
                </a:solidFill>
              </a:rPr>
              <a:t>Tổ</a:t>
            </a:r>
            <a:r>
              <a:rPr lang="en-US" sz="3600" b="1" i="1" dirty="0">
                <a:solidFill>
                  <a:srgbClr val="000099"/>
                </a:solidFill>
              </a:rPr>
              <a:t> </a:t>
            </a:r>
            <a:r>
              <a:rPr lang="en-US" sz="3600" b="1" i="1" dirty="0" err="1">
                <a:solidFill>
                  <a:srgbClr val="000099"/>
                </a:solidFill>
              </a:rPr>
              <a:t>quốc</a:t>
            </a:r>
            <a:r>
              <a:rPr lang="en-US" sz="3600" b="1" i="1" dirty="0">
                <a:solidFill>
                  <a:srgbClr val="000099"/>
                </a:solidFill>
              </a:rPr>
              <a:t>.</a:t>
            </a:r>
          </a:p>
          <a:p>
            <a:pPr>
              <a:buNone/>
            </a:pPr>
            <a:r>
              <a:rPr lang="en-US" sz="3600" dirty="0">
                <a:solidFill>
                  <a:srgbClr val="000099"/>
                </a:solidFill>
              </a:rPr>
              <a:t>	2. </a:t>
            </a:r>
            <a:r>
              <a:rPr lang="en-US" sz="3600" dirty="0" err="1">
                <a:solidFill>
                  <a:srgbClr val="000099"/>
                </a:solidFill>
              </a:rPr>
              <a:t>Cảnh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vật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quê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hương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được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tả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bằng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nhiều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màu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sắc</a:t>
            </a:r>
            <a:r>
              <a:rPr lang="en-US" sz="3600" dirty="0">
                <a:solidFill>
                  <a:srgbClr val="000099"/>
                </a:solidFill>
              </a:rPr>
              <a:t>. </a:t>
            </a:r>
            <a:r>
              <a:rPr lang="en-US" sz="3600" dirty="0" err="1">
                <a:solidFill>
                  <a:srgbClr val="000099"/>
                </a:solidFill>
              </a:rPr>
              <a:t>Tên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những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màu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sắc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ấy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là</a:t>
            </a:r>
            <a:r>
              <a:rPr lang="en-US" sz="3600" dirty="0">
                <a:solidFill>
                  <a:srgbClr val="000099"/>
                </a:solidFill>
              </a:rPr>
              <a:t> : </a:t>
            </a:r>
            <a:r>
              <a:rPr lang="en-US" sz="3600" b="1" i="1" dirty="0" err="1">
                <a:solidFill>
                  <a:srgbClr val="000099"/>
                </a:solidFill>
              </a:rPr>
              <a:t>tre</a:t>
            </a:r>
            <a:r>
              <a:rPr lang="en-US" sz="3600" b="1" i="1" dirty="0">
                <a:solidFill>
                  <a:srgbClr val="000099"/>
                </a:solidFill>
              </a:rPr>
              <a:t> </a:t>
            </a:r>
            <a:r>
              <a:rPr lang="en-US" sz="3600" b="1" i="1" dirty="0" err="1">
                <a:solidFill>
                  <a:srgbClr val="000099"/>
                </a:solidFill>
              </a:rPr>
              <a:t>xanh</a:t>
            </a:r>
            <a:r>
              <a:rPr lang="en-US" sz="3600" b="1" i="1" dirty="0">
                <a:solidFill>
                  <a:srgbClr val="000099"/>
                </a:solidFill>
              </a:rPr>
              <a:t>, </a:t>
            </a:r>
            <a:r>
              <a:rPr lang="en-US" sz="3600" b="1" i="1" dirty="0" err="1">
                <a:solidFill>
                  <a:srgbClr val="000099"/>
                </a:solidFill>
              </a:rPr>
              <a:t>lúa</a:t>
            </a:r>
            <a:r>
              <a:rPr lang="en-US" sz="3600" b="1" i="1" dirty="0">
                <a:solidFill>
                  <a:srgbClr val="000099"/>
                </a:solidFill>
              </a:rPr>
              <a:t> </a:t>
            </a:r>
            <a:r>
              <a:rPr lang="en-US" sz="3600" b="1" i="1" dirty="0" err="1">
                <a:solidFill>
                  <a:srgbClr val="000099"/>
                </a:solidFill>
              </a:rPr>
              <a:t>xanh</a:t>
            </a:r>
            <a:r>
              <a:rPr lang="en-US" sz="3600" b="1" i="1" dirty="0">
                <a:solidFill>
                  <a:srgbClr val="000099"/>
                </a:solidFill>
              </a:rPr>
              <a:t>, </a:t>
            </a:r>
            <a:r>
              <a:rPr lang="en-US" sz="3600" b="1" i="1" dirty="0" err="1">
                <a:solidFill>
                  <a:srgbClr val="000099"/>
                </a:solidFill>
              </a:rPr>
              <a:t>sông</a:t>
            </a:r>
            <a:r>
              <a:rPr lang="en-US" sz="3600" b="1" i="1" dirty="0">
                <a:solidFill>
                  <a:srgbClr val="000099"/>
                </a:solidFill>
              </a:rPr>
              <a:t> </a:t>
            </a:r>
            <a:r>
              <a:rPr lang="en-US" sz="3600" b="1" i="1" dirty="0" err="1">
                <a:solidFill>
                  <a:srgbClr val="000099"/>
                </a:solidFill>
              </a:rPr>
              <a:t>máng</a:t>
            </a:r>
            <a:r>
              <a:rPr lang="en-US" sz="3600" b="1" i="1" dirty="0">
                <a:solidFill>
                  <a:srgbClr val="000099"/>
                </a:solidFill>
              </a:rPr>
              <a:t> </a:t>
            </a:r>
            <a:r>
              <a:rPr lang="en-US" sz="3600" b="1" i="1" dirty="0" err="1">
                <a:solidFill>
                  <a:srgbClr val="000099"/>
                </a:solidFill>
              </a:rPr>
              <a:t>xanh</a:t>
            </a:r>
            <a:r>
              <a:rPr lang="en-US" sz="3600" b="1" i="1" dirty="0">
                <a:solidFill>
                  <a:srgbClr val="000099"/>
                </a:solidFill>
              </a:rPr>
              <a:t> </a:t>
            </a:r>
            <a:r>
              <a:rPr lang="en-US" sz="3600" b="1" i="1" dirty="0" err="1">
                <a:solidFill>
                  <a:srgbClr val="000099"/>
                </a:solidFill>
              </a:rPr>
              <a:t>mát</a:t>
            </a:r>
            <a:r>
              <a:rPr lang="en-US" sz="3600" b="1" i="1" dirty="0">
                <a:solidFill>
                  <a:srgbClr val="000099"/>
                </a:solidFill>
              </a:rPr>
              <a:t>, </a:t>
            </a:r>
            <a:r>
              <a:rPr lang="en-US" sz="3600" b="1" i="1" dirty="0" err="1">
                <a:solidFill>
                  <a:srgbClr val="000099"/>
                </a:solidFill>
              </a:rPr>
              <a:t>trời</a:t>
            </a:r>
            <a:r>
              <a:rPr lang="en-US" sz="3600" b="1" i="1" dirty="0">
                <a:solidFill>
                  <a:srgbClr val="000099"/>
                </a:solidFill>
              </a:rPr>
              <a:t> </a:t>
            </a:r>
            <a:r>
              <a:rPr lang="en-US" sz="3600" b="1" i="1" dirty="0" err="1">
                <a:solidFill>
                  <a:srgbClr val="000099"/>
                </a:solidFill>
              </a:rPr>
              <a:t>mây</a:t>
            </a:r>
            <a:r>
              <a:rPr lang="en-US" sz="3600" b="1" i="1" dirty="0">
                <a:solidFill>
                  <a:srgbClr val="000099"/>
                </a:solidFill>
              </a:rPr>
              <a:t> </a:t>
            </a:r>
            <a:r>
              <a:rPr lang="en-US" sz="3600" b="1" i="1" dirty="0" err="1">
                <a:solidFill>
                  <a:srgbClr val="000099"/>
                </a:solidFill>
              </a:rPr>
              <a:t>xanh</a:t>
            </a:r>
            <a:r>
              <a:rPr lang="en-US" sz="3600" b="1" i="1" dirty="0">
                <a:solidFill>
                  <a:srgbClr val="000099"/>
                </a:solidFill>
              </a:rPr>
              <a:t> </a:t>
            </a:r>
            <a:r>
              <a:rPr lang="en-US" sz="3600" b="1" i="1" dirty="0" err="1">
                <a:solidFill>
                  <a:srgbClr val="000099"/>
                </a:solidFill>
              </a:rPr>
              <a:t>ngắt</a:t>
            </a:r>
            <a:r>
              <a:rPr lang="en-US" sz="3600" b="1" i="1" dirty="0">
                <a:solidFill>
                  <a:srgbClr val="000099"/>
                </a:solidFill>
              </a:rPr>
              <a:t> , </a:t>
            </a:r>
            <a:r>
              <a:rPr lang="en-US" sz="3600" b="1" i="1" dirty="0" err="1">
                <a:solidFill>
                  <a:srgbClr val="000099"/>
                </a:solidFill>
              </a:rPr>
              <a:t>ngói</a:t>
            </a:r>
            <a:r>
              <a:rPr lang="en-US" sz="3600" b="1" i="1" dirty="0">
                <a:solidFill>
                  <a:srgbClr val="000099"/>
                </a:solidFill>
              </a:rPr>
              <a:t> </a:t>
            </a:r>
            <a:r>
              <a:rPr lang="en-US" sz="3600" b="1" i="1" dirty="0" err="1">
                <a:solidFill>
                  <a:srgbClr val="000099"/>
                </a:solidFill>
              </a:rPr>
              <a:t>mới</a:t>
            </a:r>
            <a:r>
              <a:rPr lang="en-US" sz="3600" b="1" i="1" dirty="0">
                <a:solidFill>
                  <a:srgbClr val="000099"/>
                </a:solidFill>
              </a:rPr>
              <a:t> </a:t>
            </a:r>
            <a:r>
              <a:rPr lang="en-US" sz="3600" b="1" i="1" dirty="0" err="1">
                <a:solidFill>
                  <a:srgbClr val="000099"/>
                </a:solidFill>
              </a:rPr>
              <a:t>đỏ</a:t>
            </a:r>
            <a:r>
              <a:rPr lang="en-US" sz="3600" b="1" i="1" dirty="0">
                <a:solidFill>
                  <a:srgbClr val="000099"/>
                </a:solidFill>
              </a:rPr>
              <a:t> </a:t>
            </a:r>
            <a:r>
              <a:rPr lang="en-US" sz="3600" b="1" i="1" dirty="0" err="1">
                <a:solidFill>
                  <a:srgbClr val="000099"/>
                </a:solidFill>
              </a:rPr>
              <a:t>tươi</a:t>
            </a:r>
            <a:r>
              <a:rPr lang="en-US" sz="3600" b="1" i="1" dirty="0">
                <a:solidFill>
                  <a:srgbClr val="000099"/>
                </a:solidFill>
              </a:rPr>
              <a:t>, </a:t>
            </a:r>
            <a:r>
              <a:rPr lang="en-US" sz="3600" b="1" i="1" dirty="0" err="1">
                <a:solidFill>
                  <a:srgbClr val="000099"/>
                </a:solidFill>
              </a:rPr>
              <a:t>trường</a:t>
            </a:r>
            <a:r>
              <a:rPr lang="en-US" sz="3600" b="1" i="1" dirty="0">
                <a:solidFill>
                  <a:srgbClr val="000099"/>
                </a:solidFill>
              </a:rPr>
              <a:t> </a:t>
            </a:r>
            <a:r>
              <a:rPr lang="en-US" sz="3600" b="1" i="1" dirty="0" err="1">
                <a:solidFill>
                  <a:srgbClr val="000099"/>
                </a:solidFill>
              </a:rPr>
              <a:t>học</a:t>
            </a:r>
            <a:r>
              <a:rPr lang="en-US" sz="3600" b="1" i="1" dirty="0">
                <a:solidFill>
                  <a:srgbClr val="000099"/>
                </a:solidFill>
              </a:rPr>
              <a:t> </a:t>
            </a:r>
            <a:r>
              <a:rPr lang="en-US" sz="3600" b="1" i="1" dirty="0" err="1">
                <a:solidFill>
                  <a:srgbClr val="000099"/>
                </a:solidFill>
              </a:rPr>
              <a:t>đỏ</a:t>
            </a:r>
            <a:r>
              <a:rPr lang="en-US" sz="3600" b="1" i="1" dirty="0">
                <a:solidFill>
                  <a:srgbClr val="000099"/>
                </a:solidFill>
              </a:rPr>
              <a:t> </a:t>
            </a:r>
            <a:r>
              <a:rPr lang="en-US" sz="3600" b="1" i="1" dirty="0" err="1">
                <a:solidFill>
                  <a:srgbClr val="000099"/>
                </a:solidFill>
              </a:rPr>
              <a:t>thắm</a:t>
            </a:r>
            <a:r>
              <a:rPr lang="en-US" sz="3600" b="1" i="1" dirty="0">
                <a:solidFill>
                  <a:srgbClr val="000099"/>
                </a:solidFill>
              </a:rPr>
              <a:t>, </a:t>
            </a:r>
            <a:r>
              <a:rPr lang="en-US" sz="3600" b="1" i="1" dirty="0" err="1">
                <a:solidFill>
                  <a:srgbClr val="000099"/>
                </a:solidFill>
              </a:rPr>
              <a:t>mặt</a:t>
            </a:r>
            <a:r>
              <a:rPr lang="en-US" sz="3600" b="1" i="1" dirty="0">
                <a:solidFill>
                  <a:srgbClr val="000099"/>
                </a:solidFill>
              </a:rPr>
              <a:t> </a:t>
            </a:r>
            <a:r>
              <a:rPr lang="en-US" sz="3600" b="1" i="1" dirty="0" err="1">
                <a:solidFill>
                  <a:srgbClr val="000099"/>
                </a:solidFill>
              </a:rPr>
              <a:t>trời</a:t>
            </a:r>
            <a:r>
              <a:rPr lang="en-US" sz="3600" b="1" i="1" dirty="0">
                <a:solidFill>
                  <a:srgbClr val="000099"/>
                </a:solidFill>
              </a:rPr>
              <a:t> </a:t>
            </a:r>
            <a:r>
              <a:rPr lang="en-US" sz="3600" b="1" i="1" dirty="0" err="1">
                <a:solidFill>
                  <a:srgbClr val="000099"/>
                </a:solidFill>
              </a:rPr>
              <a:t>đỏ</a:t>
            </a:r>
            <a:r>
              <a:rPr lang="en-US" sz="3600" b="1" i="1" dirty="0">
                <a:solidFill>
                  <a:srgbClr val="000099"/>
                </a:solidFill>
              </a:rPr>
              <a:t> </a:t>
            </a:r>
            <a:r>
              <a:rPr lang="en-US" sz="3600" b="1" i="1" dirty="0" err="1">
                <a:solidFill>
                  <a:srgbClr val="000099"/>
                </a:solidFill>
              </a:rPr>
              <a:t>chót</a:t>
            </a:r>
            <a:r>
              <a:rPr lang="en-US" sz="3600" b="1" i="1" dirty="0">
                <a:solidFill>
                  <a:srgbClr val="000099"/>
                </a:solidFill>
              </a:rPr>
              <a:t>.</a:t>
            </a:r>
          </a:p>
          <a:p>
            <a:pPr eaLnBrk="1" hangingPunct="1">
              <a:buFontTx/>
              <a:buNone/>
            </a:pPr>
            <a:r>
              <a:rPr lang="vi-VN" sz="3600" dirty="0">
                <a:solidFill>
                  <a:srgbClr val="000099"/>
                </a:solidFill>
              </a:rPr>
              <a:t>	3. </a:t>
            </a:r>
            <a:r>
              <a:rPr lang="en-US" sz="3600" dirty="0" err="1">
                <a:solidFill>
                  <a:srgbClr val="000099"/>
                </a:solidFill>
              </a:rPr>
              <a:t>Câu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trả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lời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đúng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nhất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là</a:t>
            </a:r>
            <a:r>
              <a:rPr lang="en-US" sz="3600" dirty="0">
                <a:solidFill>
                  <a:srgbClr val="000099"/>
                </a:solidFill>
              </a:rPr>
              <a:t> :</a:t>
            </a:r>
            <a:endParaRPr lang="vi-VN" sz="3600" dirty="0">
              <a:solidFill>
                <a:srgbClr val="000099"/>
              </a:solidFill>
            </a:endParaRPr>
          </a:p>
          <a:p>
            <a:pPr algn="just" eaLnBrk="1" hangingPunct="1">
              <a:buFontTx/>
              <a:buNone/>
            </a:pPr>
            <a:r>
              <a:rPr lang="vi-VN" sz="3600" dirty="0">
                <a:solidFill>
                  <a:srgbClr val="000099"/>
                </a:solidFill>
              </a:rPr>
              <a:t>	</a:t>
            </a:r>
            <a:r>
              <a:rPr lang="en-US" sz="3600" dirty="0">
                <a:solidFill>
                  <a:srgbClr val="000099"/>
                </a:solidFill>
              </a:rPr>
              <a:t> c</a:t>
            </a:r>
            <a:r>
              <a:rPr lang="en-US" sz="3600" b="1" dirty="0">
                <a:solidFill>
                  <a:srgbClr val="000099"/>
                </a:solidFill>
              </a:rPr>
              <a:t>/ </a:t>
            </a:r>
            <a:r>
              <a:rPr lang="en-US" sz="3600" b="1" dirty="0" err="1">
                <a:solidFill>
                  <a:srgbClr val="000099"/>
                </a:solidFill>
              </a:rPr>
              <a:t>Vì</a:t>
            </a:r>
            <a:r>
              <a:rPr lang="en-US" sz="3600" b="1" dirty="0">
                <a:solidFill>
                  <a:srgbClr val="000099"/>
                </a:solidFill>
              </a:rPr>
              <a:t> </a:t>
            </a:r>
            <a:r>
              <a:rPr lang="en-US" sz="3600" b="1" dirty="0" err="1">
                <a:solidFill>
                  <a:srgbClr val="000099"/>
                </a:solidFill>
              </a:rPr>
              <a:t>bạn</a:t>
            </a:r>
            <a:r>
              <a:rPr lang="en-US" sz="3600" b="1" dirty="0">
                <a:solidFill>
                  <a:srgbClr val="000099"/>
                </a:solidFill>
              </a:rPr>
              <a:t> </a:t>
            </a:r>
            <a:r>
              <a:rPr lang="en-US" sz="3600" b="1" dirty="0" err="1">
                <a:solidFill>
                  <a:srgbClr val="000099"/>
                </a:solidFill>
              </a:rPr>
              <a:t>nhỏ</a:t>
            </a:r>
            <a:r>
              <a:rPr lang="en-US" sz="3600" b="1" dirty="0">
                <a:solidFill>
                  <a:srgbClr val="000099"/>
                </a:solidFill>
              </a:rPr>
              <a:t> </a:t>
            </a:r>
            <a:r>
              <a:rPr lang="en-US" sz="3600" b="1" dirty="0" err="1">
                <a:solidFill>
                  <a:srgbClr val="000099"/>
                </a:solidFill>
              </a:rPr>
              <a:t>yêu</a:t>
            </a:r>
            <a:r>
              <a:rPr lang="en-US" sz="3600" b="1" dirty="0">
                <a:solidFill>
                  <a:srgbClr val="000099"/>
                </a:solidFill>
              </a:rPr>
              <a:t> </a:t>
            </a:r>
            <a:r>
              <a:rPr lang="en-US" sz="3600" b="1" dirty="0" err="1">
                <a:solidFill>
                  <a:srgbClr val="000099"/>
                </a:solidFill>
              </a:rPr>
              <a:t>quê</a:t>
            </a:r>
            <a:r>
              <a:rPr lang="en-US" sz="3600" b="1" dirty="0">
                <a:solidFill>
                  <a:srgbClr val="000099"/>
                </a:solidFill>
              </a:rPr>
              <a:t> </a:t>
            </a:r>
            <a:r>
              <a:rPr lang="en-US" sz="3600" b="1" dirty="0" err="1">
                <a:solidFill>
                  <a:srgbClr val="000099"/>
                </a:solidFill>
              </a:rPr>
              <a:t>hương</a:t>
            </a:r>
            <a:r>
              <a:rPr lang="en-US" sz="3600" dirty="0">
                <a:solidFill>
                  <a:srgbClr val="000099"/>
                </a:solidFill>
              </a:rPr>
              <a:t>.</a:t>
            </a:r>
            <a:endParaRPr lang="vi-VN" sz="3600" dirty="0">
              <a:solidFill>
                <a:srgbClr val="000099"/>
              </a:solidFill>
            </a:endParaRPr>
          </a:p>
        </p:txBody>
      </p:sp>
      <p:sp>
        <p:nvSpPr>
          <p:cNvPr id="5" name="Action Button: End 4">
            <a:hlinkClick r:id="rId2" action="ppaction://hlinksldjump" highlightClick="1"/>
          </p:cNvPr>
          <p:cNvSpPr/>
          <p:nvPr/>
        </p:nvSpPr>
        <p:spPr>
          <a:xfrm>
            <a:off x="7620000" y="5791200"/>
            <a:ext cx="1295400" cy="762000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idx="1"/>
          </p:nvPr>
        </p:nvSpPr>
        <p:spPr>
          <a:xfrm>
            <a:off x="0" y="152400"/>
            <a:ext cx="9396413" cy="5905500"/>
          </a:xfrm>
        </p:spPr>
        <p:txBody>
          <a:bodyPr>
            <a:noAutofit/>
          </a:bodyPr>
          <a:lstStyle/>
          <a:p>
            <a:pPr algn="just" eaLnBrk="1" hangingPunct="1">
              <a:buFontTx/>
              <a:buNone/>
            </a:pPr>
            <a:r>
              <a:rPr lang="en-US" dirty="0"/>
              <a:t>	</a:t>
            </a:r>
            <a:r>
              <a:rPr lang="en-US" dirty="0" err="1">
                <a:solidFill>
                  <a:srgbClr val="FF0000"/>
                </a:solidFill>
              </a:rPr>
              <a:t>Học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sinh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đọc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một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đoạn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trong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bài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tập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đọc</a:t>
            </a:r>
            <a:r>
              <a:rPr lang="en-US" dirty="0">
                <a:solidFill>
                  <a:srgbClr val="FF0000"/>
                </a:solidFill>
              </a:rPr>
              <a:t> “</a:t>
            </a:r>
            <a:r>
              <a:rPr lang="en-US" dirty="0" err="1">
                <a:solidFill>
                  <a:srgbClr val="FF0000"/>
                </a:solidFill>
              </a:rPr>
              <a:t>Nắng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phương</a:t>
            </a:r>
            <a:r>
              <a:rPr lang="en-US" dirty="0">
                <a:solidFill>
                  <a:srgbClr val="FF0000"/>
                </a:solidFill>
              </a:rPr>
              <a:t> Nam” </a:t>
            </a:r>
            <a:r>
              <a:rPr lang="en-US" dirty="0" err="1">
                <a:solidFill>
                  <a:srgbClr val="FF0000"/>
                </a:solidFill>
              </a:rPr>
              <a:t>trang</a:t>
            </a:r>
            <a:r>
              <a:rPr lang="en-US" dirty="0">
                <a:solidFill>
                  <a:srgbClr val="FF0000"/>
                </a:solidFill>
              </a:rPr>
              <a:t> 94-95. </a:t>
            </a:r>
            <a:r>
              <a:rPr lang="en-US" dirty="0" err="1">
                <a:solidFill>
                  <a:srgbClr val="FF0000"/>
                </a:solidFill>
              </a:rPr>
              <a:t>Trả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lời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một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trong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các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câu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hỏi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sau</a:t>
            </a:r>
            <a:r>
              <a:rPr lang="en-US" dirty="0">
                <a:solidFill>
                  <a:srgbClr val="FF0000"/>
                </a:solidFill>
              </a:rPr>
              <a:t>:</a:t>
            </a:r>
          </a:p>
          <a:p>
            <a:pPr algn="just" eaLnBrk="1" hangingPunct="1">
              <a:buFontTx/>
              <a:buNone/>
            </a:pPr>
            <a:r>
              <a:rPr lang="en-US" dirty="0"/>
              <a:t>	</a:t>
            </a:r>
            <a:r>
              <a:rPr lang="en-US" dirty="0">
                <a:solidFill>
                  <a:srgbClr val="000099"/>
                </a:solidFill>
              </a:rPr>
              <a:t>1. </a:t>
            </a:r>
            <a:r>
              <a:rPr lang="en-US" dirty="0" err="1">
                <a:solidFill>
                  <a:srgbClr val="000099"/>
                </a:solidFill>
              </a:rPr>
              <a:t>Uyên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và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các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bạn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đi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đâu</a:t>
            </a:r>
            <a:r>
              <a:rPr lang="en-US" dirty="0">
                <a:solidFill>
                  <a:srgbClr val="000099"/>
                </a:solidFill>
              </a:rPr>
              <a:t>, </a:t>
            </a:r>
            <a:r>
              <a:rPr lang="en-US" dirty="0" err="1">
                <a:solidFill>
                  <a:srgbClr val="000099"/>
                </a:solidFill>
              </a:rPr>
              <a:t>vào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dịp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nào</a:t>
            </a:r>
            <a:r>
              <a:rPr lang="en-US" dirty="0">
                <a:solidFill>
                  <a:srgbClr val="000099"/>
                </a:solidFill>
              </a:rPr>
              <a:t> ?</a:t>
            </a:r>
          </a:p>
          <a:p>
            <a:pPr algn="just" eaLnBrk="1" hangingPunct="1">
              <a:buFontTx/>
              <a:buNone/>
            </a:pPr>
            <a:r>
              <a:rPr lang="en-US" dirty="0">
                <a:solidFill>
                  <a:srgbClr val="000099"/>
                </a:solidFill>
              </a:rPr>
              <a:t>	2. </a:t>
            </a:r>
            <a:r>
              <a:rPr lang="en-US" dirty="0" err="1">
                <a:solidFill>
                  <a:srgbClr val="000099"/>
                </a:solidFill>
              </a:rPr>
              <a:t>Nghe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đọc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thư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Vân</a:t>
            </a:r>
            <a:r>
              <a:rPr lang="en-US" dirty="0">
                <a:solidFill>
                  <a:srgbClr val="000099"/>
                </a:solidFill>
              </a:rPr>
              <a:t>, </a:t>
            </a:r>
            <a:r>
              <a:rPr lang="en-US" dirty="0" err="1">
                <a:solidFill>
                  <a:srgbClr val="000099"/>
                </a:solidFill>
              </a:rPr>
              <a:t>các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bạn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ước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mong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điều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gì</a:t>
            </a:r>
            <a:r>
              <a:rPr lang="en-US" dirty="0">
                <a:solidFill>
                  <a:srgbClr val="000099"/>
                </a:solidFill>
              </a:rPr>
              <a:t>  ?</a:t>
            </a:r>
          </a:p>
          <a:p>
            <a:pPr algn="just" eaLnBrk="1" hangingPunct="1">
              <a:buFontTx/>
              <a:buNone/>
            </a:pPr>
            <a:r>
              <a:rPr lang="vi-VN" dirty="0">
                <a:solidFill>
                  <a:srgbClr val="000099"/>
                </a:solidFill>
              </a:rPr>
              <a:t>	3. </a:t>
            </a:r>
            <a:r>
              <a:rPr lang="en-US" dirty="0" err="1">
                <a:solidFill>
                  <a:srgbClr val="000099"/>
                </a:solidFill>
              </a:rPr>
              <a:t>Phương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nghĩ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ra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sáng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kiến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gì</a:t>
            </a:r>
            <a:r>
              <a:rPr lang="vi-VN" dirty="0">
                <a:solidFill>
                  <a:srgbClr val="000099"/>
                </a:solidFill>
              </a:rPr>
              <a:t>?</a:t>
            </a:r>
          </a:p>
          <a:p>
            <a:pPr algn="just" eaLnBrk="1" hangingPunct="1">
              <a:buFontTx/>
              <a:buNone/>
            </a:pPr>
            <a:r>
              <a:rPr lang="vi-VN" dirty="0">
                <a:solidFill>
                  <a:srgbClr val="000099"/>
                </a:solidFill>
              </a:rPr>
              <a:t>4.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Vì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sao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các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bạn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chọn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cành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mai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làm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quà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Tết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cho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Vân</a:t>
            </a:r>
            <a:r>
              <a:rPr lang="en-US" dirty="0">
                <a:solidFill>
                  <a:srgbClr val="000099"/>
                </a:solidFill>
              </a:rPr>
              <a:t> ?</a:t>
            </a:r>
          </a:p>
          <a:p>
            <a:pPr algn="just" eaLnBrk="1" hangingPunct="1">
              <a:buFontTx/>
              <a:buNone/>
            </a:pPr>
            <a:r>
              <a:rPr lang="en-US" dirty="0">
                <a:solidFill>
                  <a:srgbClr val="000099"/>
                </a:solidFill>
              </a:rPr>
              <a:t>  5. </a:t>
            </a:r>
            <a:r>
              <a:rPr lang="vi-VN" dirty="0">
                <a:solidFill>
                  <a:srgbClr val="000099"/>
                </a:solidFill>
              </a:rPr>
              <a:t> Chọn </a:t>
            </a:r>
            <a:r>
              <a:rPr lang="en-US" dirty="0" err="1">
                <a:solidFill>
                  <a:srgbClr val="000099"/>
                </a:solidFill>
              </a:rPr>
              <a:t>thêm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một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tên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khác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cho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vi-VN" dirty="0">
                <a:solidFill>
                  <a:srgbClr val="000099"/>
                </a:solidFill>
              </a:rPr>
              <a:t>truyện ?</a:t>
            </a:r>
          </a:p>
          <a:p>
            <a:pPr eaLnBrk="1" hangingPunct="1">
              <a:buFontTx/>
              <a:buNone/>
            </a:pPr>
            <a:r>
              <a:rPr lang="vi-VN" dirty="0">
                <a:solidFill>
                  <a:srgbClr val="000099"/>
                </a:solidFill>
              </a:rPr>
              <a:t>	 a. </a:t>
            </a:r>
            <a:r>
              <a:rPr lang="en-US" dirty="0" err="1">
                <a:solidFill>
                  <a:srgbClr val="000099"/>
                </a:solidFill>
              </a:rPr>
              <a:t>Câu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chuyện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cuối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năm</a:t>
            </a:r>
            <a:r>
              <a:rPr lang="vi-VN" dirty="0">
                <a:solidFill>
                  <a:srgbClr val="000099"/>
                </a:solidFill>
              </a:rPr>
              <a:t>.</a:t>
            </a:r>
          </a:p>
          <a:p>
            <a:pPr eaLnBrk="1" hangingPunct="1">
              <a:buFontTx/>
              <a:buNone/>
            </a:pPr>
            <a:r>
              <a:rPr lang="vi-VN" dirty="0">
                <a:solidFill>
                  <a:srgbClr val="000099"/>
                </a:solidFill>
              </a:rPr>
              <a:t>    b. </a:t>
            </a:r>
            <a:r>
              <a:rPr lang="en-US" dirty="0" err="1">
                <a:solidFill>
                  <a:srgbClr val="000099"/>
                </a:solidFill>
              </a:rPr>
              <a:t>Tình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bạn</a:t>
            </a:r>
            <a:r>
              <a:rPr lang="en-US" dirty="0">
                <a:solidFill>
                  <a:srgbClr val="000099"/>
                </a:solidFill>
              </a:rPr>
              <a:t>.</a:t>
            </a:r>
            <a:endParaRPr lang="vi-VN" dirty="0">
              <a:solidFill>
                <a:srgbClr val="000099"/>
              </a:solidFill>
            </a:endParaRPr>
          </a:p>
          <a:p>
            <a:pPr eaLnBrk="1" hangingPunct="1">
              <a:buFontTx/>
              <a:buNone/>
            </a:pPr>
            <a:r>
              <a:rPr lang="vi-VN" dirty="0">
                <a:solidFill>
                  <a:srgbClr val="000099"/>
                </a:solidFill>
              </a:rPr>
              <a:t>    c. </a:t>
            </a:r>
            <a:r>
              <a:rPr lang="en-US" dirty="0" err="1">
                <a:solidFill>
                  <a:srgbClr val="000099"/>
                </a:solidFill>
              </a:rPr>
              <a:t>Cành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mai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Tết</a:t>
            </a:r>
            <a:r>
              <a:rPr lang="en-US" dirty="0">
                <a:solidFill>
                  <a:srgbClr val="000099"/>
                </a:solidFill>
              </a:rPr>
              <a:t>.</a:t>
            </a:r>
            <a:endParaRPr lang="vi-VN" dirty="0">
              <a:solidFill>
                <a:srgbClr val="000099"/>
              </a:solidFill>
            </a:endParaRPr>
          </a:p>
        </p:txBody>
      </p:sp>
      <p:sp>
        <p:nvSpPr>
          <p:cNvPr id="5" name="Oval 4"/>
          <p:cNvSpPr>
            <a:spLocks noChangeArrowheads="1"/>
          </p:cNvSpPr>
          <p:nvPr/>
        </p:nvSpPr>
        <p:spPr bwMode="auto">
          <a:xfrm>
            <a:off x="252413" y="0"/>
            <a:ext cx="611188" cy="61118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WordArt 5"/>
          <p:cNvSpPr>
            <a:spLocks noChangeArrowheads="1" noChangeShapeType="1" noTextEdit="1"/>
          </p:cNvSpPr>
          <p:nvPr/>
        </p:nvSpPr>
        <p:spPr bwMode="auto">
          <a:xfrm>
            <a:off x="403226" y="101600"/>
            <a:ext cx="215900" cy="431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5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Autofit/>
          </a:bodyPr>
          <a:lstStyle/>
          <a:p>
            <a:pPr algn="just" eaLnBrk="1" hangingPunct="1">
              <a:buFontTx/>
              <a:buNone/>
            </a:pPr>
            <a:r>
              <a:rPr lang="en-US" sz="3600" dirty="0"/>
              <a:t>	</a:t>
            </a:r>
            <a:r>
              <a:rPr lang="en-US" sz="3600" dirty="0">
                <a:solidFill>
                  <a:srgbClr val="000099"/>
                </a:solidFill>
              </a:rPr>
              <a:t>1. </a:t>
            </a:r>
            <a:r>
              <a:rPr lang="en-US" sz="3600" dirty="0" err="1">
                <a:solidFill>
                  <a:srgbClr val="000099"/>
                </a:solidFill>
              </a:rPr>
              <a:t>Uyên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và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các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bạn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đi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chợ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hoa</a:t>
            </a:r>
            <a:r>
              <a:rPr lang="en-US" sz="3600" dirty="0">
                <a:solidFill>
                  <a:srgbClr val="000099"/>
                </a:solidFill>
              </a:rPr>
              <a:t>, </a:t>
            </a:r>
            <a:r>
              <a:rPr lang="en-US" sz="3600" dirty="0" err="1">
                <a:solidFill>
                  <a:srgbClr val="000099"/>
                </a:solidFill>
              </a:rPr>
              <a:t>vào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ngày</a:t>
            </a:r>
            <a:r>
              <a:rPr lang="en-US" sz="3600" dirty="0">
                <a:solidFill>
                  <a:srgbClr val="000099"/>
                </a:solidFill>
              </a:rPr>
              <a:t> 28 </a:t>
            </a:r>
            <a:r>
              <a:rPr lang="en-US" sz="3600" dirty="0" err="1">
                <a:solidFill>
                  <a:srgbClr val="000099"/>
                </a:solidFill>
              </a:rPr>
              <a:t>Tết</a:t>
            </a:r>
            <a:r>
              <a:rPr lang="en-US" sz="3600" dirty="0">
                <a:solidFill>
                  <a:srgbClr val="000099"/>
                </a:solidFill>
              </a:rPr>
              <a:t>.</a:t>
            </a:r>
          </a:p>
          <a:p>
            <a:pPr algn="just" eaLnBrk="1" hangingPunct="1">
              <a:buFontTx/>
              <a:buNone/>
            </a:pPr>
            <a:r>
              <a:rPr lang="en-US" sz="3600" dirty="0">
                <a:solidFill>
                  <a:srgbClr val="000099"/>
                </a:solidFill>
              </a:rPr>
              <a:t>	2. </a:t>
            </a:r>
            <a:r>
              <a:rPr lang="en-US" sz="3600" dirty="0" err="1">
                <a:solidFill>
                  <a:srgbClr val="000099"/>
                </a:solidFill>
              </a:rPr>
              <a:t>Nghe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đọc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thư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Vân</a:t>
            </a:r>
            <a:r>
              <a:rPr lang="en-US" sz="3600" dirty="0">
                <a:solidFill>
                  <a:srgbClr val="000099"/>
                </a:solidFill>
              </a:rPr>
              <a:t>, </a:t>
            </a:r>
            <a:r>
              <a:rPr lang="en-US" sz="3600" dirty="0" err="1">
                <a:solidFill>
                  <a:srgbClr val="000099"/>
                </a:solidFill>
              </a:rPr>
              <a:t>các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bạn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ước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mong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gửi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cho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Vân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được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ít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nắng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phương</a:t>
            </a:r>
            <a:r>
              <a:rPr lang="en-US" sz="3600" dirty="0">
                <a:solidFill>
                  <a:srgbClr val="000099"/>
                </a:solidFill>
              </a:rPr>
              <a:t> Nam.</a:t>
            </a:r>
          </a:p>
          <a:p>
            <a:pPr algn="just" eaLnBrk="1" hangingPunct="1">
              <a:buFontTx/>
              <a:buNone/>
            </a:pPr>
            <a:r>
              <a:rPr lang="vi-VN" sz="3600" dirty="0">
                <a:solidFill>
                  <a:srgbClr val="000099"/>
                </a:solidFill>
              </a:rPr>
              <a:t>	3. </a:t>
            </a:r>
            <a:r>
              <a:rPr lang="en-US" sz="3600" dirty="0" err="1">
                <a:solidFill>
                  <a:srgbClr val="000099"/>
                </a:solidFill>
              </a:rPr>
              <a:t>Phương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nghĩ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ra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sáng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kiến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gửi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tặng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Vân</a:t>
            </a:r>
            <a:r>
              <a:rPr lang="en-US" sz="3600" dirty="0">
                <a:solidFill>
                  <a:srgbClr val="000099"/>
                </a:solidFill>
              </a:rPr>
              <a:t> ở </a:t>
            </a:r>
            <a:r>
              <a:rPr lang="en-US" sz="3600" dirty="0" err="1">
                <a:solidFill>
                  <a:srgbClr val="000099"/>
                </a:solidFill>
              </a:rPr>
              <a:t>ngoài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Bắc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một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cành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mai</a:t>
            </a:r>
            <a:r>
              <a:rPr lang="en-US" sz="3600" dirty="0">
                <a:solidFill>
                  <a:srgbClr val="000099"/>
                </a:solidFill>
              </a:rPr>
              <a:t>. </a:t>
            </a:r>
          </a:p>
          <a:p>
            <a:pPr algn="just" eaLnBrk="1" hangingPunct="1">
              <a:buFontTx/>
              <a:buNone/>
            </a:pPr>
            <a:r>
              <a:rPr lang="vi-VN" sz="3600" dirty="0">
                <a:solidFill>
                  <a:srgbClr val="000099"/>
                </a:solidFill>
              </a:rPr>
              <a:t>4.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Các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bạn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chọn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cành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mai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làm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quà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Tết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cho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Vân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vì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cành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mai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chở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nắng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phương</a:t>
            </a:r>
            <a:r>
              <a:rPr lang="en-US" sz="3600" dirty="0">
                <a:solidFill>
                  <a:srgbClr val="000099"/>
                </a:solidFill>
              </a:rPr>
              <a:t> Nam </a:t>
            </a:r>
            <a:r>
              <a:rPr lang="en-US" sz="3600" dirty="0" err="1">
                <a:solidFill>
                  <a:srgbClr val="000099"/>
                </a:solidFill>
              </a:rPr>
              <a:t>đến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cho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Vân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trong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những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ngày</a:t>
            </a:r>
            <a:r>
              <a:rPr lang="en-US" sz="3600" dirty="0">
                <a:solidFill>
                  <a:srgbClr val="000099"/>
                </a:solidFill>
              </a:rPr>
              <a:t>  </a:t>
            </a:r>
            <a:r>
              <a:rPr lang="en-US" sz="3600" dirty="0" err="1">
                <a:solidFill>
                  <a:srgbClr val="000099"/>
                </a:solidFill>
              </a:rPr>
              <a:t>đông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rét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buốt</a:t>
            </a:r>
            <a:r>
              <a:rPr lang="en-US" sz="3600" dirty="0">
                <a:solidFill>
                  <a:srgbClr val="000099"/>
                </a:solidFill>
              </a:rPr>
              <a:t>. </a:t>
            </a:r>
          </a:p>
          <a:p>
            <a:pPr algn="just" eaLnBrk="1" hangingPunct="1">
              <a:buFontTx/>
              <a:buNone/>
            </a:pPr>
            <a:r>
              <a:rPr lang="en-US" sz="3600" dirty="0">
                <a:solidFill>
                  <a:srgbClr val="000099"/>
                </a:solidFill>
              </a:rPr>
              <a:t>  5. </a:t>
            </a:r>
            <a:r>
              <a:rPr lang="vi-VN" sz="3600" dirty="0">
                <a:solidFill>
                  <a:srgbClr val="000099"/>
                </a:solidFill>
              </a:rPr>
              <a:t> Chọn </a:t>
            </a:r>
            <a:r>
              <a:rPr lang="en-US" sz="3600" dirty="0" err="1">
                <a:solidFill>
                  <a:srgbClr val="000099"/>
                </a:solidFill>
              </a:rPr>
              <a:t>thêm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một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tên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khác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cho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vi-VN" sz="3600" dirty="0">
                <a:solidFill>
                  <a:srgbClr val="000099"/>
                </a:solidFill>
              </a:rPr>
              <a:t>truyện </a:t>
            </a:r>
            <a:r>
              <a:rPr lang="en-US" sz="3600" dirty="0">
                <a:solidFill>
                  <a:srgbClr val="000099"/>
                </a:solidFill>
              </a:rPr>
              <a:t>:</a:t>
            </a:r>
            <a:endParaRPr lang="vi-VN" sz="3600" dirty="0">
              <a:solidFill>
                <a:srgbClr val="000099"/>
              </a:solidFill>
            </a:endParaRPr>
          </a:p>
          <a:p>
            <a:pPr eaLnBrk="1" hangingPunct="1">
              <a:buFontTx/>
              <a:buNone/>
            </a:pPr>
            <a:r>
              <a:rPr lang="vi-VN" sz="3600" dirty="0">
                <a:solidFill>
                  <a:srgbClr val="000099"/>
                </a:solidFill>
              </a:rPr>
              <a:t>	    b. </a:t>
            </a:r>
            <a:r>
              <a:rPr lang="en-US" sz="3600" dirty="0" err="1">
                <a:solidFill>
                  <a:srgbClr val="000099"/>
                </a:solidFill>
              </a:rPr>
              <a:t>Tình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bạn</a:t>
            </a:r>
            <a:r>
              <a:rPr lang="en-US" sz="3600" dirty="0">
                <a:solidFill>
                  <a:srgbClr val="000099"/>
                </a:solidFill>
              </a:rPr>
              <a:t>.</a:t>
            </a:r>
            <a:endParaRPr lang="vi-VN" sz="3600" dirty="0">
              <a:solidFill>
                <a:srgbClr val="000099"/>
              </a:solidFill>
            </a:endParaRPr>
          </a:p>
          <a:p>
            <a:pPr eaLnBrk="1" hangingPunct="1">
              <a:buFontTx/>
              <a:buNone/>
            </a:pPr>
            <a:r>
              <a:rPr lang="en-US" sz="3600" dirty="0">
                <a:solidFill>
                  <a:srgbClr val="000099"/>
                </a:solidFill>
              </a:rPr>
              <a:t>.</a:t>
            </a:r>
            <a:endParaRPr lang="vi-VN" sz="3600" dirty="0">
              <a:solidFill>
                <a:srgbClr val="000099"/>
              </a:solidFill>
            </a:endParaRPr>
          </a:p>
        </p:txBody>
      </p:sp>
      <p:sp>
        <p:nvSpPr>
          <p:cNvPr id="3" name="Action Button: End 2">
            <a:hlinkClick r:id="rId2" action="ppaction://hlinksldjump" highlightClick="1"/>
          </p:cNvPr>
          <p:cNvSpPr/>
          <p:nvPr/>
        </p:nvSpPr>
        <p:spPr>
          <a:xfrm>
            <a:off x="7543800" y="6172200"/>
            <a:ext cx="1295400" cy="685800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idx="1"/>
          </p:nvPr>
        </p:nvSpPr>
        <p:spPr>
          <a:xfrm>
            <a:off x="-36513" y="619125"/>
            <a:ext cx="9010651" cy="5905500"/>
          </a:xfrm>
        </p:spPr>
        <p:txBody>
          <a:bodyPr>
            <a:noAutofit/>
          </a:bodyPr>
          <a:lstStyle/>
          <a:p>
            <a:pPr algn="just" eaLnBrk="1" hangingPunct="1">
              <a:buFontTx/>
              <a:buNone/>
            </a:pPr>
            <a:r>
              <a:rPr lang="en-US" sz="4000" dirty="0"/>
              <a:t>	</a:t>
            </a:r>
            <a:r>
              <a:rPr lang="en-US" sz="4000" dirty="0" err="1">
                <a:solidFill>
                  <a:srgbClr val="FF0000"/>
                </a:solidFill>
              </a:rPr>
              <a:t>Học</a:t>
            </a:r>
            <a:r>
              <a:rPr lang="en-US" sz="4000" dirty="0">
                <a:solidFill>
                  <a:srgbClr val="FF0000"/>
                </a:solidFill>
              </a:rPr>
              <a:t> </a:t>
            </a:r>
            <a:r>
              <a:rPr lang="en-US" sz="4000" dirty="0" err="1">
                <a:solidFill>
                  <a:srgbClr val="FF0000"/>
                </a:solidFill>
              </a:rPr>
              <a:t>sinh</a:t>
            </a:r>
            <a:r>
              <a:rPr lang="en-US" sz="4000" dirty="0">
                <a:solidFill>
                  <a:srgbClr val="FF0000"/>
                </a:solidFill>
              </a:rPr>
              <a:t> </a:t>
            </a:r>
            <a:r>
              <a:rPr lang="en-US" sz="4000" dirty="0" err="1">
                <a:solidFill>
                  <a:srgbClr val="FF0000"/>
                </a:solidFill>
              </a:rPr>
              <a:t>đọc</a:t>
            </a:r>
            <a:r>
              <a:rPr lang="en-US" sz="4000" dirty="0">
                <a:solidFill>
                  <a:srgbClr val="FF0000"/>
                </a:solidFill>
              </a:rPr>
              <a:t> </a:t>
            </a:r>
            <a:r>
              <a:rPr lang="en-US" sz="4000" dirty="0" err="1">
                <a:solidFill>
                  <a:srgbClr val="FF0000"/>
                </a:solidFill>
              </a:rPr>
              <a:t>một</a:t>
            </a:r>
            <a:r>
              <a:rPr lang="en-US" sz="4000" dirty="0">
                <a:solidFill>
                  <a:srgbClr val="FF0000"/>
                </a:solidFill>
              </a:rPr>
              <a:t> </a:t>
            </a:r>
            <a:r>
              <a:rPr lang="en-US" sz="4000" dirty="0" err="1">
                <a:solidFill>
                  <a:srgbClr val="FF0000"/>
                </a:solidFill>
              </a:rPr>
              <a:t>đoạn</a:t>
            </a:r>
            <a:r>
              <a:rPr lang="en-US" sz="4000" dirty="0">
                <a:solidFill>
                  <a:srgbClr val="FF0000"/>
                </a:solidFill>
              </a:rPr>
              <a:t> </a:t>
            </a:r>
            <a:r>
              <a:rPr lang="en-US" sz="4000" dirty="0" err="1">
                <a:solidFill>
                  <a:srgbClr val="FF0000"/>
                </a:solidFill>
              </a:rPr>
              <a:t>trong</a:t>
            </a:r>
            <a:r>
              <a:rPr lang="en-US" sz="4000" dirty="0">
                <a:solidFill>
                  <a:srgbClr val="FF0000"/>
                </a:solidFill>
              </a:rPr>
              <a:t> </a:t>
            </a:r>
            <a:r>
              <a:rPr lang="en-US" sz="4000" dirty="0" err="1">
                <a:solidFill>
                  <a:srgbClr val="FF0000"/>
                </a:solidFill>
              </a:rPr>
              <a:t>bài</a:t>
            </a:r>
            <a:r>
              <a:rPr lang="en-US" sz="4000" dirty="0">
                <a:solidFill>
                  <a:srgbClr val="FF0000"/>
                </a:solidFill>
              </a:rPr>
              <a:t> </a:t>
            </a:r>
            <a:r>
              <a:rPr lang="en-US" sz="4000" dirty="0" err="1">
                <a:solidFill>
                  <a:srgbClr val="FF0000"/>
                </a:solidFill>
              </a:rPr>
              <a:t>tập</a:t>
            </a:r>
            <a:r>
              <a:rPr lang="en-US" sz="4000" dirty="0">
                <a:solidFill>
                  <a:srgbClr val="FF0000"/>
                </a:solidFill>
              </a:rPr>
              <a:t> </a:t>
            </a:r>
            <a:r>
              <a:rPr lang="en-US" sz="4000" dirty="0" err="1">
                <a:solidFill>
                  <a:srgbClr val="FF0000"/>
                </a:solidFill>
              </a:rPr>
              <a:t>đọc</a:t>
            </a:r>
            <a:r>
              <a:rPr lang="en-US" sz="4000" dirty="0">
                <a:solidFill>
                  <a:srgbClr val="FF0000"/>
                </a:solidFill>
              </a:rPr>
              <a:t> “ </a:t>
            </a:r>
            <a:r>
              <a:rPr lang="en-US" sz="4000" dirty="0" err="1">
                <a:solidFill>
                  <a:srgbClr val="FF0000"/>
                </a:solidFill>
              </a:rPr>
              <a:t>Cảnh</a:t>
            </a:r>
            <a:r>
              <a:rPr lang="en-US" sz="4000" dirty="0">
                <a:solidFill>
                  <a:srgbClr val="FF0000"/>
                </a:solidFill>
              </a:rPr>
              <a:t> </a:t>
            </a:r>
            <a:r>
              <a:rPr lang="en-US" sz="4000" dirty="0" err="1">
                <a:solidFill>
                  <a:srgbClr val="FF0000"/>
                </a:solidFill>
              </a:rPr>
              <a:t>đẹp</a:t>
            </a:r>
            <a:r>
              <a:rPr lang="en-US" sz="4000" dirty="0">
                <a:solidFill>
                  <a:srgbClr val="FF0000"/>
                </a:solidFill>
              </a:rPr>
              <a:t> non </a:t>
            </a:r>
            <a:r>
              <a:rPr lang="en-US" sz="4000" dirty="0" err="1">
                <a:solidFill>
                  <a:srgbClr val="FF0000"/>
                </a:solidFill>
              </a:rPr>
              <a:t>sông</a:t>
            </a:r>
            <a:r>
              <a:rPr lang="en-US" sz="4000" dirty="0">
                <a:solidFill>
                  <a:srgbClr val="FF0000"/>
                </a:solidFill>
              </a:rPr>
              <a:t>” </a:t>
            </a:r>
            <a:r>
              <a:rPr lang="en-US" sz="4000" dirty="0" err="1">
                <a:solidFill>
                  <a:srgbClr val="FF0000"/>
                </a:solidFill>
              </a:rPr>
              <a:t>trang</a:t>
            </a:r>
            <a:r>
              <a:rPr lang="en-US" sz="4000" dirty="0">
                <a:solidFill>
                  <a:srgbClr val="FF0000"/>
                </a:solidFill>
              </a:rPr>
              <a:t> 97-98. </a:t>
            </a:r>
            <a:r>
              <a:rPr lang="en-US" sz="4000" dirty="0" err="1">
                <a:solidFill>
                  <a:srgbClr val="FF0000"/>
                </a:solidFill>
              </a:rPr>
              <a:t>Trả</a:t>
            </a:r>
            <a:r>
              <a:rPr lang="en-US" sz="4000" dirty="0">
                <a:solidFill>
                  <a:srgbClr val="FF0000"/>
                </a:solidFill>
              </a:rPr>
              <a:t> </a:t>
            </a:r>
            <a:r>
              <a:rPr lang="en-US" sz="4000" dirty="0" err="1">
                <a:solidFill>
                  <a:srgbClr val="FF0000"/>
                </a:solidFill>
              </a:rPr>
              <a:t>lời</a:t>
            </a:r>
            <a:r>
              <a:rPr lang="en-US" sz="4000" dirty="0">
                <a:solidFill>
                  <a:srgbClr val="FF0000"/>
                </a:solidFill>
              </a:rPr>
              <a:t> </a:t>
            </a:r>
            <a:r>
              <a:rPr lang="en-US" sz="4000" dirty="0" err="1">
                <a:solidFill>
                  <a:srgbClr val="FF0000"/>
                </a:solidFill>
              </a:rPr>
              <a:t>một</a:t>
            </a:r>
            <a:r>
              <a:rPr lang="en-US" sz="4000" dirty="0">
                <a:solidFill>
                  <a:srgbClr val="FF0000"/>
                </a:solidFill>
              </a:rPr>
              <a:t> </a:t>
            </a:r>
            <a:r>
              <a:rPr lang="en-US" sz="4000" dirty="0" err="1">
                <a:solidFill>
                  <a:srgbClr val="FF0000"/>
                </a:solidFill>
              </a:rPr>
              <a:t>trong</a:t>
            </a:r>
            <a:r>
              <a:rPr lang="en-US" sz="4000" dirty="0">
                <a:solidFill>
                  <a:srgbClr val="FF0000"/>
                </a:solidFill>
              </a:rPr>
              <a:t> </a:t>
            </a:r>
            <a:r>
              <a:rPr lang="en-US" sz="4000" dirty="0" err="1">
                <a:solidFill>
                  <a:srgbClr val="FF0000"/>
                </a:solidFill>
              </a:rPr>
              <a:t>các</a:t>
            </a:r>
            <a:r>
              <a:rPr lang="en-US" sz="4000" dirty="0">
                <a:solidFill>
                  <a:srgbClr val="FF0000"/>
                </a:solidFill>
              </a:rPr>
              <a:t> </a:t>
            </a:r>
            <a:r>
              <a:rPr lang="en-US" sz="4000" dirty="0" err="1">
                <a:solidFill>
                  <a:srgbClr val="FF0000"/>
                </a:solidFill>
              </a:rPr>
              <a:t>câu</a:t>
            </a:r>
            <a:r>
              <a:rPr lang="en-US" sz="4000" dirty="0">
                <a:solidFill>
                  <a:srgbClr val="FF0000"/>
                </a:solidFill>
              </a:rPr>
              <a:t> </a:t>
            </a:r>
            <a:r>
              <a:rPr lang="en-US" sz="4000" dirty="0" err="1">
                <a:solidFill>
                  <a:srgbClr val="FF0000"/>
                </a:solidFill>
              </a:rPr>
              <a:t>hỏi</a:t>
            </a:r>
            <a:r>
              <a:rPr lang="en-US" sz="4000" dirty="0">
                <a:solidFill>
                  <a:srgbClr val="FF0000"/>
                </a:solidFill>
              </a:rPr>
              <a:t> </a:t>
            </a:r>
            <a:r>
              <a:rPr lang="en-US" sz="4000" dirty="0" err="1">
                <a:solidFill>
                  <a:srgbClr val="FF0000"/>
                </a:solidFill>
              </a:rPr>
              <a:t>sau</a:t>
            </a:r>
            <a:r>
              <a:rPr lang="en-US" sz="4000" dirty="0">
                <a:solidFill>
                  <a:srgbClr val="FF0000"/>
                </a:solidFill>
              </a:rPr>
              <a:t>:</a:t>
            </a:r>
          </a:p>
          <a:p>
            <a:pPr algn="just" eaLnBrk="1" hangingPunct="1">
              <a:buFontTx/>
              <a:buNone/>
            </a:pPr>
            <a:r>
              <a:rPr lang="en-US" sz="4000" dirty="0"/>
              <a:t>	</a:t>
            </a:r>
            <a:r>
              <a:rPr lang="en-US" sz="4000" dirty="0">
                <a:solidFill>
                  <a:srgbClr val="000099"/>
                </a:solidFill>
              </a:rPr>
              <a:t>1. </a:t>
            </a:r>
            <a:r>
              <a:rPr lang="en-US" sz="4000" dirty="0" err="1">
                <a:solidFill>
                  <a:srgbClr val="000099"/>
                </a:solidFill>
              </a:rPr>
              <a:t>Mỗi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câu</a:t>
            </a:r>
            <a:r>
              <a:rPr lang="en-US" sz="4000" dirty="0">
                <a:solidFill>
                  <a:srgbClr val="000099"/>
                </a:solidFill>
              </a:rPr>
              <a:t> ca </a:t>
            </a:r>
            <a:r>
              <a:rPr lang="en-US" sz="4000" dirty="0" err="1">
                <a:solidFill>
                  <a:srgbClr val="000099"/>
                </a:solidFill>
              </a:rPr>
              <a:t>dao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nói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đến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một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vùng</a:t>
            </a:r>
            <a:r>
              <a:rPr lang="en-US" sz="4000" dirty="0">
                <a:solidFill>
                  <a:srgbClr val="000099"/>
                </a:solidFill>
              </a:rPr>
              <a:t>. </a:t>
            </a:r>
            <a:r>
              <a:rPr lang="en-US" sz="4000" dirty="0" err="1">
                <a:solidFill>
                  <a:srgbClr val="000099"/>
                </a:solidFill>
              </a:rPr>
              <a:t>Đó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là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những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vùng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nào</a:t>
            </a:r>
            <a:r>
              <a:rPr lang="en-US" sz="4000" dirty="0">
                <a:solidFill>
                  <a:srgbClr val="000099"/>
                </a:solidFill>
              </a:rPr>
              <a:t>  ?</a:t>
            </a:r>
          </a:p>
          <a:p>
            <a:pPr eaLnBrk="1" hangingPunct="1">
              <a:buFontTx/>
              <a:buNone/>
            </a:pPr>
            <a:r>
              <a:rPr lang="en-US" sz="4000" dirty="0">
                <a:solidFill>
                  <a:srgbClr val="000099"/>
                </a:solidFill>
              </a:rPr>
              <a:t>	2. </a:t>
            </a:r>
            <a:r>
              <a:rPr lang="en-US" sz="4000" dirty="0" err="1">
                <a:solidFill>
                  <a:srgbClr val="000099"/>
                </a:solidFill>
              </a:rPr>
              <a:t>Mỗi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vùng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có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cảnh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gì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đẹp</a:t>
            </a:r>
            <a:r>
              <a:rPr lang="en-US" sz="4000" dirty="0">
                <a:solidFill>
                  <a:srgbClr val="000099"/>
                </a:solidFill>
              </a:rPr>
              <a:t> ?</a:t>
            </a:r>
          </a:p>
          <a:p>
            <a:pPr algn="just" eaLnBrk="1" hangingPunct="1">
              <a:buFontTx/>
              <a:buNone/>
            </a:pPr>
            <a:r>
              <a:rPr lang="vi-VN" sz="4000" dirty="0">
                <a:solidFill>
                  <a:srgbClr val="000099"/>
                </a:solidFill>
              </a:rPr>
              <a:t>	3. </a:t>
            </a:r>
            <a:r>
              <a:rPr lang="en-US" sz="4000" dirty="0">
                <a:solidFill>
                  <a:srgbClr val="000099"/>
                </a:solidFill>
              </a:rPr>
              <a:t>Theo </a:t>
            </a:r>
            <a:r>
              <a:rPr lang="en-US" sz="4000" dirty="0" err="1">
                <a:solidFill>
                  <a:srgbClr val="000099"/>
                </a:solidFill>
              </a:rPr>
              <a:t>em</a:t>
            </a:r>
            <a:r>
              <a:rPr lang="en-US" sz="4000" dirty="0">
                <a:solidFill>
                  <a:srgbClr val="000099"/>
                </a:solidFill>
              </a:rPr>
              <a:t>, </a:t>
            </a:r>
            <a:r>
              <a:rPr lang="en-US" sz="4000" dirty="0" err="1">
                <a:solidFill>
                  <a:srgbClr val="000099"/>
                </a:solidFill>
              </a:rPr>
              <a:t>ai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đã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giữ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gìn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tô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điểm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cho</a:t>
            </a:r>
            <a:r>
              <a:rPr lang="en-US" sz="4000" dirty="0">
                <a:solidFill>
                  <a:srgbClr val="000099"/>
                </a:solidFill>
              </a:rPr>
              <a:t> non </a:t>
            </a:r>
            <a:r>
              <a:rPr lang="en-US" sz="4000" dirty="0" err="1">
                <a:solidFill>
                  <a:srgbClr val="000099"/>
                </a:solidFill>
              </a:rPr>
              <a:t>sông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ta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ngày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càng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đẹp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hơn</a:t>
            </a:r>
            <a:r>
              <a:rPr lang="vi-VN" sz="4000" dirty="0">
                <a:solidFill>
                  <a:srgbClr val="000099"/>
                </a:solidFill>
              </a:rPr>
              <a:t>?</a:t>
            </a:r>
          </a:p>
          <a:p>
            <a:pPr algn="just" eaLnBrk="1" hangingPunct="1">
              <a:buFontTx/>
              <a:buNone/>
            </a:pPr>
            <a:r>
              <a:rPr lang="vi-VN" sz="4000" dirty="0">
                <a:solidFill>
                  <a:srgbClr val="000099"/>
                </a:solidFill>
              </a:rPr>
              <a:t>	</a:t>
            </a:r>
          </a:p>
        </p:txBody>
      </p:sp>
      <p:sp>
        <p:nvSpPr>
          <p:cNvPr id="5" name="Oval 4"/>
          <p:cNvSpPr>
            <a:spLocks noChangeArrowheads="1"/>
          </p:cNvSpPr>
          <p:nvPr/>
        </p:nvSpPr>
        <p:spPr bwMode="auto">
          <a:xfrm>
            <a:off x="0" y="0"/>
            <a:ext cx="611188" cy="61118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WordArt 5"/>
          <p:cNvSpPr>
            <a:spLocks noChangeArrowheads="1" noChangeShapeType="1" noTextEdit="1"/>
          </p:cNvSpPr>
          <p:nvPr/>
        </p:nvSpPr>
        <p:spPr bwMode="auto">
          <a:xfrm>
            <a:off x="150813" y="101600"/>
            <a:ext cx="215900" cy="431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6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idx="1"/>
          </p:nvPr>
        </p:nvSpPr>
        <p:spPr>
          <a:xfrm>
            <a:off x="0" y="304800"/>
            <a:ext cx="9010651" cy="5905500"/>
          </a:xfrm>
        </p:spPr>
        <p:txBody>
          <a:bodyPr>
            <a:noAutofit/>
          </a:bodyPr>
          <a:lstStyle/>
          <a:p>
            <a:pPr algn="just" eaLnBrk="1" hangingPunct="1">
              <a:buFontTx/>
              <a:buNone/>
            </a:pPr>
            <a:r>
              <a:rPr lang="en-US" sz="4000" dirty="0"/>
              <a:t>		</a:t>
            </a:r>
            <a:r>
              <a:rPr lang="en-US" sz="4000" dirty="0">
                <a:solidFill>
                  <a:srgbClr val="000099"/>
                </a:solidFill>
              </a:rPr>
              <a:t>1. </a:t>
            </a:r>
            <a:r>
              <a:rPr lang="en-US" sz="4000" dirty="0" err="1">
                <a:solidFill>
                  <a:srgbClr val="000099"/>
                </a:solidFill>
              </a:rPr>
              <a:t>Mỗi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câu</a:t>
            </a:r>
            <a:r>
              <a:rPr lang="en-US" sz="4000" dirty="0">
                <a:solidFill>
                  <a:srgbClr val="000099"/>
                </a:solidFill>
              </a:rPr>
              <a:t> ca </a:t>
            </a:r>
            <a:r>
              <a:rPr lang="en-US" sz="4000" dirty="0" err="1">
                <a:solidFill>
                  <a:srgbClr val="000099"/>
                </a:solidFill>
              </a:rPr>
              <a:t>dao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nói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đến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một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vùng</a:t>
            </a:r>
            <a:r>
              <a:rPr lang="en-US" sz="4000" dirty="0">
                <a:solidFill>
                  <a:srgbClr val="000099"/>
                </a:solidFill>
              </a:rPr>
              <a:t>. </a:t>
            </a:r>
            <a:r>
              <a:rPr lang="en-US" sz="4000" dirty="0" err="1">
                <a:solidFill>
                  <a:srgbClr val="000099"/>
                </a:solidFill>
              </a:rPr>
              <a:t>Những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vùng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đó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là</a:t>
            </a:r>
            <a:r>
              <a:rPr lang="en-US" sz="4000" dirty="0">
                <a:solidFill>
                  <a:srgbClr val="000099"/>
                </a:solidFill>
              </a:rPr>
              <a:t> : </a:t>
            </a:r>
            <a:r>
              <a:rPr lang="en-US" sz="4000" dirty="0" err="1">
                <a:solidFill>
                  <a:srgbClr val="000099"/>
                </a:solidFill>
              </a:rPr>
              <a:t>Lạng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Sơn</a:t>
            </a:r>
            <a:r>
              <a:rPr lang="en-US" sz="4000" dirty="0">
                <a:solidFill>
                  <a:srgbClr val="000099"/>
                </a:solidFill>
              </a:rPr>
              <a:t>, </a:t>
            </a:r>
            <a:r>
              <a:rPr lang="en-US" sz="4000" dirty="0" err="1">
                <a:solidFill>
                  <a:srgbClr val="000099"/>
                </a:solidFill>
              </a:rPr>
              <a:t>Hà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Nội</a:t>
            </a:r>
            <a:r>
              <a:rPr lang="en-US" sz="4000" dirty="0">
                <a:solidFill>
                  <a:srgbClr val="000099"/>
                </a:solidFill>
              </a:rPr>
              <a:t>, </a:t>
            </a:r>
            <a:r>
              <a:rPr lang="en-US" sz="4000" dirty="0" err="1">
                <a:solidFill>
                  <a:srgbClr val="000099"/>
                </a:solidFill>
              </a:rPr>
              <a:t>Nghệ</a:t>
            </a:r>
            <a:r>
              <a:rPr lang="en-US" sz="4000" dirty="0">
                <a:solidFill>
                  <a:srgbClr val="000099"/>
                </a:solidFill>
              </a:rPr>
              <a:t> An-</a:t>
            </a:r>
            <a:r>
              <a:rPr lang="en-US" sz="4000" dirty="0" err="1">
                <a:solidFill>
                  <a:srgbClr val="000099"/>
                </a:solidFill>
              </a:rPr>
              <a:t>Hà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Tĩnh</a:t>
            </a:r>
            <a:r>
              <a:rPr lang="en-US" sz="4000" dirty="0">
                <a:solidFill>
                  <a:srgbClr val="000099"/>
                </a:solidFill>
              </a:rPr>
              <a:t>, </a:t>
            </a:r>
            <a:r>
              <a:rPr lang="en-US" sz="4000" dirty="0" err="1">
                <a:solidFill>
                  <a:srgbClr val="000099"/>
                </a:solidFill>
              </a:rPr>
              <a:t>Thừa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thiên</a:t>
            </a:r>
            <a:r>
              <a:rPr lang="en-US" sz="4000" dirty="0">
                <a:solidFill>
                  <a:srgbClr val="000099"/>
                </a:solidFill>
              </a:rPr>
              <a:t> –</a:t>
            </a:r>
            <a:r>
              <a:rPr lang="en-US" sz="4000" dirty="0" err="1">
                <a:solidFill>
                  <a:srgbClr val="000099"/>
                </a:solidFill>
              </a:rPr>
              <a:t>Huế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và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Đà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Nẵng</a:t>
            </a:r>
            <a:r>
              <a:rPr lang="en-US" sz="4000" dirty="0">
                <a:solidFill>
                  <a:srgbClr val="000099"/>
                </a:solidFill>
              </a:rPr>
              <a:t>; </a:t>
            </a:r>
            <a:r>
              <a:rPr lang="en-US" sz="4000" dirty="0" err="1">
                <a:solidFill>
                  <a:srgbClr val="000099"/>
                </a:solidFill>
              </a:rPr>
              <a:t>Thành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phố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Hồ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Chí</a:t>
            </a:r>
            <a:r>
              <a:rPr lang="en-US" sz="4000" dirty="0">
                <a:solidFill>
                  <a:srgbClr val="000099"/>
                </a:solidFill>
              </a:rPr>
              <a:t> Minh, </a:t>
            </a:r>
            <a:r>
              <a:rPr lang="en-US" sz="4000" dirty="0" err="1">
                <a:solidFill>
                  <a:srgbClr val="000099"/>
                </a:solidFill>
              </a:rPr>
              <a:t>Đồng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Nai</a:t>
            </a:r>
            <a:r>
              <a:rPr lang="en-US" sz="4000" dirty="0">
                <a:solidFill>
                  <a:srgbClr val="000099"/>
                </a:solidFill>
              </a:rPr>
              <a:t>; Long An - </a:t>
            </a:r>
            <a:r>
              <a:rPr lang="en-US" sz="4000" dirty="0" err="1">
                <a:solidFill>
                  <a:srgbClr val="000099"/>
                </a:solidFill>
              </a:rPr>
              <a:t>Tiền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Giang-Đồng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Tháp</a:t>
            </a:r>
            <a:r>
              <a:rPr lang="en-US" sz="4000" dirty="0">
                <a:solidFill>
                  <a:srgbClr val="000099"/>
                </a:solidFill>
              </a:rPr>
              <a:t>.</a:t>
            </a:r>
          </a:p>
          <a:p>
            <a:pPr eaLnBrk="1" hangingPunct="1">
              <a:buFontTx/>
              <a:buNone/>
            </a:pPr>
            <a:r>
              <a:rPr lang="en-US" sz="4000" dirty="0">
                <a:solidFill>
                  <a:srgbClr val="000099"/>
                </a:solidFill>
              </a:rPr>
              <a:t>	2. </a:t>
            </a:r>
            <a:r>
              <a:rPr lang="en-US" sz="4000" dirty="0" err="1">
                <a:solidFill>
                  <a:srgbClr val="000099"/>
                </a:solidFill>
              </a:rPr>
              <a:t>Mỗi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vùng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có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cảnh</a:t>
            </a:r>
            <a:r>
              <a:rPr lang="en-US" sz="4000" dirty="0">
                <a:solidFill>
                  <a:srgbClr val="000099"/>
                </a:solidFill>
              </a:rPr>
              <a:t>  </a:t>
            </a:r>
            <a:r>
              <a:rPr lang="en-US" sz="4000" dirty="0" err="1">
                <a:solidFill>
                  <a:srgbClr val="000099"/>
                </a:solidFill>
              </a:rPr>
              <a:t>đẹp</a:t>
            </a:r>
            <a:r>
              <a:rPr lang="en-US" sz="4000" dirty="0">
                <a:solidFill>
                  <a:srgbClr val="000099"/>
                </a:solidFill>
              </a:rPr>
              <a:t>( HS </a:t>
            </a:r>
            <a:r>
              <a:rPr lang="en-US" sz="4000" dirty="0" err="1">
                <a:solidFill>
                  <a:srgbClr val="000099"/>
                </a:solidFill>
              </a:rPr>
              <a:t>tự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nêu</a:t>
            </a:r>
            <a:r>
              <a:rPr lang="en-US" sz="4000" dirty="0">
                <a:solidFill>
                  <a:srgbClr val="000099"/>
                </a:solidFill>
              </a:rPr>
              <a:t>)</a:t>
            </a:r>
          </a:p>
          <a:p>
            <a:pPr algn="just" eaLnBrk="1" hangingPunct="1">
              <a:buFontTx/>
              <a:buNone/>
            </a:pPr>
            <a:r>
              <a:rPr lang="vi-VN" sz="4000" dirty="0">
                <a:solidFill>
                  <a:srgbClr val="000099"/>
                </a:solidFill>
              </a:rPr>
              <a:t>	3. </a:t>
            </a:r>
            <a:r>
              <a:rPr lang="en-US" sz="4000" dirty="0">
                <a:solidFill>
                  <a:srgbClr val="000099"/>
                </a:solidFill>
              </a:rPr>
              <a:t>Theo </a:t>
            </a:r>
            <a:r>
              <a:rPr lang="en-US" sz="4000" dirty="0" err="1">
                <a:solidFill>
                  <a:srgbClr val="000099"/>
                </a:solidFill>
              </a:rPr>
              <a:t>em</a:t>
            </a:r>
            <a:r>
              <a:rPr lang="en-US" sz="4000" dirty="0">
                <a:solidFill>
                  <a:srgbClr val="000099"/>
                </a:solidFill>
              </a:rPr>
              <a:t>, cha </a:t>
            </a:r>
            <a:r>
              <a:rPr lang="en-US" sz="4000" dirty="0" err="1">
                <a:solidFill>
                  <a:srgbClr val="000099"/>
                </a:solidFill>
              </a:rPr>
              <a:t>ông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ta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từ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bao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đời</a:t>
            </a:r>
            <a:r>
              <a:rPr lang="en-US" sz="4000" dirty="0">
                <a:solidFill>
                  <a:srgbClr val="000099"/>
                </a:solidFill>
              </a:rPr>
              <a:t> nay  </a:t>
            </a:r>
            <a:r>
              <a:rPr lang="en-US" sz="4000" dirty="0" err="1">
                <a:solidFill>
                  <a:srgbClr val="000099"/>
                </a:solidFill>
              </a:rPr>
              <a:t>đã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giữ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gìn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tô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điểm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cho</a:t>
            </a:r>
            <a:r>
              <a:rPr lang="en-US" sz="4000" dirty="0">
                <a:solidFill>
                  <a:srgbClr val="000099"/>
                </a:solidFill>
              </a:rPr>
              <a:t> non </a:t>
            </a:r>
            <a:r>
              <a:rPr lang="en-US" sz="4000" dirty="0" err="1">
                <a:solidFill>
                  <a:srgbClr val="000099"/>
                </a:solidFill>
              </a:rPr>
              <a:t>sông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ta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ngày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càng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đẹp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hơn</a:t>
            </a:r>
            <a:r>
              <a:rPr lang="en-US" sz="4000" dirty="0">
                <a:solidFill>
                  <a:srgbClr val="000099"/>
                </a:solidFill>
              </a:rPr>
              <a:t>.</a:t>
            </a:r>
            <a:endParaRPr lang="vi-VN" sz="4000" dirty="0">
              <a:solidFill>
                <a:srgbClr val="000099"/>
              </a:solidFill>
            </a:endParaRPr>
          </a:p>
          <a:p>
            <a:pPr algn="just" eaLnBrk="1" hangingPunct="1">
              <a:buFontTx/>
              <a:buNone/>
            </a:pPr>
            <a:r>
              <a:rPr lang="vi-VN" sz="4000" dirty="0">
                <a:solidFill>
                  <a:srgbClr val="000099"/>
                </a:solidFill>
              </a:rPr>
              <a:t>	</a:t>
            </a:r>
          </a:p>
        </p:txBody>
      </p:sp>
      <p:sp>
        <p:nvSpPr>
          <p:cNvPr id="5" name="Action Button: End 4">
            <a:hlinkClick r:id="rId2" action="ppaction://hlinksldjump" highlightClick="1"/>
          </p:cNvPr>
          <p:cNvSpPr/>
          <p:nvPr/>
        </p:nvSpPr>
        <p:spPr>
          <a:xfrm>
            <a:off x="7696200" y="6324600"/>
            <a:ext cx="1219200" cy="533400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4"/>
          <p:cNvSpPr>
            <a:spLocks noChangeArrowheads="1"/>
          </p:cNvSpPr>
          <p:nvPr/>
        </p:nvSpPr>
        <p:spPr bwMode="auto">
          <a:xfrm>
            <a:off x="0" y="0"/>
            <a:ext cx="611188" cy="61118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" name="WordArt 5"/>
          <p:cNvSpPr>
            <a:spLocks noChangeArrowheads="1" noChangeShapeType="1" noTextEdit="1"/>
          </p:cNvSpPr>
          <p:nvPr/>
        </p:nvSpPr>
        <p:spPr bwMode="auto">
          <a:xfrm>
            <a:off x="150813" y="101600"/>
            <a:ext cx="215900" cy="431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7</a:t>
            </a:r>
          </a:p>
        </p:txBody>
      </p:sp>
      <p:sp>
        <p:nvSpPr>
          <p:cNvPr id="6" name="Rectangle 2"/>
          <p:cNvSpPr>
            <a:spLocks noGrp="1" noChangeArrowheads="1"/>
          </p:cNvSpPr>
          <p:nvPr>
            <p:ph idx="1"/>
          </p:nvPr>
        </p:nvSpPr>
        <p:spPr>
          <a:xfrm>
            <a:off x="-217488" y="304800"/>
            <a:ext cx="9361488" cy="5905500"/>
          </a:xfrm>
        </p:spPr>
        <p:txBody>
          <a:bodyPr>
            <a:noAutofit/>
          </a:bodyPr>
          <a:lstStyle/>
          <a:p>
            <a:pPr algn="just" eaLnBrk="1" hangingPunct="1">
              <a:lnSpc>
                <a:spcPct val="90000"/>
              </a:lnSpc>
              <a:buFontTx/>
              <a:buNone/>
            </a:pPr>
            <a:r>
              <a:rPr lang="en-US" sz="3600" dirty="0"/>
              <a:t>	</a:t>
            </a:r>
            <a:r>
              <a:rPr lang="en-US" sz="3600" dirty="0" err="1">
                <a:solidFill>
                  <a:srgbClr val="FF0000"/>
                </a:solidFill>
              </a:rPr>
              <a:t>Học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sinh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đọc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một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đoạn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trong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bài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tập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đọc</a:t>
            </a:r>
            <a:r>
              <a:rPr lang="en-US" sz="3600" dirty="0">
                <a:solidFill>
                  <a:srgbClr val="FF0000"/>
                </a:solidFill>
              </a:rPr>
              <a:t> “</a:t>
            </a:r>
            <a:r>
              <a:rPr lang="en-US" sz="3600" dirty="0" err="1">
                <a:solidFill>
                  <a:srgbClr val="FF0000"/>
                </a:solidFill>
              </a:rPr>
              <a:t>Người</a:t>
            </a:r>
            <a:r>
              <a:rPr lang="en-US" sz="3600" dirty="0">
                <a:solidFill>
                  <a:srgbClr val="FF0000"/>
                </a:solidFill>
              </a:rPr>
              <a:t> con </a:t>
            </a:r>
            <a:r>
              <a:rPr lang="en-US" sz="3600" dirty="0" err="1">
                <a:solidFill>
                  <a:srgbClr val="FF0000"/>
                </a:solidFill>
              </a:rPr>
              <a:t>của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Tây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Nguyên</a:t>
            </a:r>
            <a:r>
              <a:rPr lang="en-US" sz="3600" dirty="0">
                <a:solidFill>
                  <a:srgbClr val="FF0000"/>
                </a:solidFill>
              </a:rPr>
              <a:t>” </a:t>
            </a:r>
            <a:r>
              <a:rPr lang="en-US" sz="3600" dirty="0" err="1">
                <a:solidFill>
                  <a:srgbClr val="FF0000"/>
                </a:solidFill>
              </a:rPr>
              <a:t>trang</a:t>
            </a:r>
            <a:r>
              <a:rPr lang="en-US" sz="3600" dirty="0">
                <a:solidFill>
                  <a:srgbClr val="FF0000"/>
                </a:solidFill>
              </a:rPr>
              <a:t> 103- 104. </a:t>
            </a:r>
            <a:r>
              <a:rPr lang="en-US" sz="3600" dirty="0" err="1">
                <a:solidFill>
                  <a:srgbClr val="FF0000"/>
                </a:solidFill>
              </a:rPr>
              <a:t>Trả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lời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một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trong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các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câu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hỏi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sau</a:t>
            </a:r>
            <a:r>
              <a:rPr lang="en-US" sz="3600" dirty="0">
                <a:solidFill>
                  <a:srgbClr val="FF0000"/>
                </a:solidFill>
              </a:rPr>
              <a:t>:</a:t>
            </a:r>
          </a:p>
          <a:p>
            <a:pPr eaLnBrk="1" hangingPunct="1">
              <a:buFontTx/>
              <a:buNone/>
            </a:pPr>
            <a:r>
              <a:rPr lang="en-US" sz="3600" dirty="0"/>
              <a:t>	</a:t>
            </a:r>
            <a:r>
              <a:rPr lang="en-US" sz="3600" dirty="0">
                <a:solidFill>
                  <a:srgbClr val="003366"/>
                </a:solidFill>
              </a:rPr>
              <a:t>1. </a:t>
            </a:r>
            <a:r>
              <a:rPr lang="en-US" sz="3600" dirty="0" err="1">
                <a:solidFill>
                  <a:srgbClr val="003366"/>
                </a:solidFill>
              </a:rPr>
              <a:t>Anh</a:t>
            </a:r>
            <a:r>
              <a:rPr lang="en-US" sz="3600" dirty="0">
                <a:solidFill>
                  <a:srgbClr val="003366"/>
                </a:solidFill>
              </a:rPr>
              <a:t> </a:t>
            </a:r>
            <a:r>
              <a:rPr lang="en-US" sz="3600" dirty="0" err="1">
                <a:solidFill>
                  <a:srgbClr val="003366"/>
                </a:solidFill>
              </a:rPr>
              <a:t>Núp</a:t>
            </a:r>
            <a:r>
              <a:rPr lang="en-US" sz="3600" dirty="0">
                <a:solidFill>
                  <a:srgbClr val="003366"/>
                </a:solidFill>
              </a:rPr>
              <a:t> </a:t>
            </a:r>
            <a:r>
              <a:rPr lang="en-US" sz="3600" dirty="0" err="1">
                <a:solidFill>
                  <a:srgbClr val="003366"/>
                </a:solidFill>
              </a:rPr>
              <a:t>được</a:t>
            </a:r>
            <a:r>
              <a:rPr lang="en-US" sz="3600" dirty="0">
                <a:solidFill>
                  <a:srgbClr val="003366"/>
                </a:solidFill>
              </a:rPr>
              <a:t> </a:t>
            </a:r>
            <a:r>
              <a:rPr lang="en-US" sz="3600" dirty="0" err="1">
                <a:solidFill>
                  <a:srgbClr val="003366"/>
                </a:solidFill>
              </a:rPr>
              <a:t>tỉnh</a:t>
            </a:r>
            <a:r>
              <a:rPr lang="en-US" sz="3600" dirty="0">
                <a:solidFill>
                  <a:srgbClr val="003366"/>
                </a:solidFill>
              </a:rPr>
              <a:t> </a:t>
            </a:r>
            <a:r>
              <a:rPr lang="en-US" sz="3600" dirty="0" err="1">
                <a:solidFill>
                  <a:srgbClr val="003366"/>
                </a:solidFill>
              </a:rPr>
              <a:t>cử</a:t>
            </a:r>
            <a:r>
              <a:rPr lang="en-US" sz="3600" dirty="0">
                <a:solidFill>
                  <a:srgbClr val="003366"/>
                </a:solidFill>
              </a:rPr>
              <a:t> </a:t>
            </a:r>
            <a:r>
              <a:rPr lang="en-US" sz="3600" dirty="0" err="1">
                <a:solidFill>
                  <a:srgbClr val="003366"/>
                </a:solidFill>
              </a:rPr>
              <a:t>đi</a:t>
            </a:r>
            <a:r>
              <a:rPr lang="en-US" sz="3600" dirty="0">
                <a:solidFill>
                  <a:srgbClr val="003366"/>
                </a:solidFill>
              </a:rPr>
              <a:t> </a:t>
            </a:r>
            <a:r>
              <a:rPr lang="en-US" sz="3600" dirty="0" err="1">
                <a:solidFill>
                  <a:srgbClr val="003366"/>
                </a:solidFill>
              </a:rPr>
              <a:t>đâu</a:t>
            </a:r>
            <a:r>
              <a:rPr lang="en-US" sz="3600" dirty="0">
                <a:solidFill>
                  <a:srgbClr val="003366"/>
                </a:solidFill>
              </a:rPr>
              <a:t>?</a:t>
            </a:r>
          </a:p>
          <a:p>
            <a:pPr algn="just" eaLnBrk="1" hangingPunct="1">
              <a:buFontTx/>
              <a:buNone/>
            </a:pPr>
            <a:r>
              <a:rPr lang="en-US" sz="3600" dirty="0">
                <a:solidFill>
                  <a:srgbClr val="003366"/>
                </a:solidFill>
              </a:rPr>
              <a:t>	2. Ở </a:t>
            </a:r>
            <a:r>
              <a:rPr lang="en-US" sz="3600" dirty="0" err="1">
                <a:solidFill>
                  <a:srgbClr val="003366"/>
                </a:solidFill>
              </a:rPr>
              <a:t>Đại</a:t>
            </a:r>
            <a:r>
              <a:rPr lang="en-US" sz="3600" dirty="0">
                <a:solidFill>
                  <a:srgbClr val="003366"/>
                </a:solidFill>
              </a:rPr>
              <a:t> </a:t>
            </a:r>
            <a:r>
              <a:rPr lang="en-US" sz="3600" dirty="0" err="1">
                <a:solidFill>
                  <a:srgbClr val="003366"/>
                </a:solidFill>
              </a:rPr>
              <a:t>hội</a:t>
            </a:r>
            <a:r>
              <a:rPr lang="en-US" sz="3600" dirty="0">
                <a:solidFill>
                  <a:srgbClr val="003366"/>
                </a:solidFill>
              </a:rPr>
              <a:t> </a:t>
            </a:r>
            <a:r>
              <a:rPr lang="en-US" sz="3600" dirty="0" err="1">
                <a:solidFill>
                  <a:srgbClr val="003366"/>
                </a:solidFill>
              </a:rPr>
              <a:t>về</a:t>
            </a:r>
            <a:r>
              <a:rPr lang="en-US" sz="3600" dirty="0">
                <a:solidFill>
                  <a:srgbClr val="003366"/>
                </a:solidFill>
              </a:rPr>
              <a:t> , </a:t>
            </a:r>
            <a:r>
              <a:rPr lang="en-US" sz="3600" dirty="0" err="1">
                <a:solidFill>
                  <a:srgbClr val="003366"/>
                </a:solidFill>
              </a:rPr>
              <a:t>anh</a:t>
            </a:r>
            <a:r>
              <a:rPr lang="en-US" sz="3600" dirty="0">
                <a:solidFill>
                  <a:srgbClr val="003366"/>
                </a:solidFill>
              </a:rPr>
              <a:t> </a:t>
            </a:r>
            <a:r>
              <a:rPr lang="en-US" sz="3600" dirty="0" err="1">
                <a:solidFill>
                  <a:srgbClr val="003366"/>
                </a:solidFill>
              </a:rPr>
              <a:t>Núp</a:t>
            </a:r>
            <a:r>
              <a:rPr lang="en-US" sz="3600" dirty="0">
                <a:solidFill>
                  <a:srgbClr val="003366"/>
                </a:solidFill>
              </a:rPr>
              <a:t> </a:t>
            </a:r>
            <a:r>
              <a:rPr lang="en-US" sz="3600" dirty="0" err="1">
                <a:solidFill>
                  <a:srgbClr val="003366"/>
                </a:solidFill>
              </a:rPr>
              <a:t>kể</a:t>
            </a:r>
            <a:r>
              <a:rPr lang="en-US" sz="3600" dirty="0">
                <a:solidFill>
                  <a:srgbClr val="003366"/>
                </a:solidFill>
              </a:rPr>
              <a:t> </a:t>
            </a:r>
            <a:r>
              <a:rPr lang="en-US" sz="3600" dirty="0" err="1">
                <a:solidFill>
                  <a:srgbClr val="003366"/>
                </a:solidFill>
              </a:rPr>
              <a:t>cho</a:t>
            </a:r>
            <a:r>
              <a:rPr lang="en-US" sz="3600" dirty="0">
                <a:solidFill>
                  <a:srgbClr val="003366"/>
                </a:solidFill>
              </a:rPr>
              <a:t> </a:t>
            </a:r>
            <a:r>
              <a:rPr lang="en-US" sz="3600" dirty="0" err="1">
                <a:solidFill>
                  <a:srgbClr val="003366"/>
                </a:solidFill>
              </a:rPr>
              <a:t>dân</a:t>
            </a:r>
            <a:r>
              <a:rPr lang="en-US" sz="3600" dirty="0">
                <a:solidFill>
                  <a:srgbClr val="003366"/>
                </a:solidFill>
              </a:rPr>
              <a:t> </a:t>
            </a:r>
            <a:r>
              <a:rPr lang="en-US" sz="3600" dirty="0" err="1">
                <a:solidFill>
                  <a:srgbClr val="003366"/>
                </a:solidFill>
              </a:rPr>
              <a:t>làng</a:t>
            </a:r>
            <a:r>
              <a:rPr lang="en-US" sz="3600" dirty="0">
                <a:solidFill>
                  <a:srgbClr val="003366"/>
                </a:solidFill>
              </a:rPr>
              <a:t> </a:t>
            </a:r>
            <a:r>
              <a:rPr lang="en-US" sz="3600" dirty="0" err="1">
                <a:solidFill>
                  <a:srgbClr val="003366"/>
                </a:solidFill>
              </a:rPr>
              <a:t>biết</a:t>
            </a:r>
            <a:r>
              <a:rPr lang="en-US" sz="3600" dirty="0">
                <a:solidFill>
                  <a:srgbClr val="003366"/>
                </a:solidFill>
              </a:rPr>
              <a:t> </a:t>
            </a:r>
            <a:r>
              <a:rPr lang="en-US" sz="3600" dirty="0" err="1">
                <a:solidFill>
                  <a:srgbClr val="003366"/>
                </a:solidFill>
              </a:rPr>
              <a:t>những</a:t>
            </a:r>
            <a:r>
              <a:rPr lang="en-US" sz="3600" dirty="0">
                <a:solidFill>
                  <a:srgbClr val="003366"/>
                </a:solidFill>
              </a:rPr>
              <a:t> </a:t>
            </a:r>
            <a:r>
              <a:rPr lang="en-US" sz="3600" dirty="0" err="1">
                <a:solidFill>
                  <a:srgbClr val="003366"/>
                </a:solidFill>
              </a:rPr>
              <a:t>gì</a:t>
            </a:r>
            <a:r>
              <a:rPr lang="en-US" sz="3600" dirty="0">
                <a:solidFill>
                  <a:srgbClr val="003366"/>
                </a:solidFill>
              </a:rPr>
              <a:t>  ?</a:t>
            </a:r>
          </a:p>
          <a:p>
            <a:pPr eaLnBrk="1" hangingPunct="1">
              <a:buFontTx/>
              <a:buNone/>
            </a:pPr>
            <a:r>
              <a:rPr lang="vi-VN" sz="3600" dirty="0">
                <a:solidFill>
                  <a:srgbClr val="003366"/>
                </a:solidFill>
              </a:rPr>
              <a:t>	3. </a:t>
            </a:r>
            <a:r>
              <a:rPr lang="en-US" sz="3600" dirty="0">
                <a:solidFill>
                  <a:srgbClr val="003366"/>
                </a:solidFill>
              </a:rPr>
              <a:t>Chi </a:t>
            </a:r>
            <a:r>
              <a:rPr lang="en-US" sz="3600" dirty="0" err="1">
                <a:solidFill>
                  <a:srgbClr val="003366"/>
                </a:solidFill>
              </a:rPr>
              <a:t>tiết</a:t>
            </a:r>
            <a:r>
              <a:rPr lang="en-US" sz="3600" dirty="0">
                <a:solidFill>
                  <a:srgbClr val="003366"/>
                </a:solidFill>
              </a:rPr>
              <a:t> </a:t>
            </a:r>
            <a:r>
              <a:rPr lang="en-US" sz="3600" dirty="0" err="1">
                <a:solidFill>
                  <a:srgbClr val="003366"/>
                </a:solidFill>
              </a:rPr>
              <a:t>nào</a:t>
            </a:r>
            <a:r>
              <a:rPr lang="en-US" sz="3600" dirty="0">
                <a:solidFill>
                  <a:srgbClr val="003366"/>
                </a:solidFill>
              </a:rPr>
              <a:t> </a:t>
            </a:r>
            <a:r>
              <a:rPr lang="en-US" sz="3600" dirty="0" err="1">
                <a:solidFill>
                  <a:srgbClr val="003366"/>
                </a:solidFill>
              </a:rPr>
              <a:t>cho</a:t>
            </a:r>
            <a:r>
              <a:rPr lang="en-US" sz="3600" dirty="0">
                <a:solidFill>
                  <a:srgbClr val="003366"/>
                </a:solidFill>
              </a:rPr>
              <a:t> </a:t>
            </a:r>
            <a:r>
              <a:rPr lang="en-US" sz="3600" dirty="0" err="1">
                <a:solidFill>
                  <a:srgbClr val="003366"/>
                </a:solidFill>
              </a:rPr>
              <a:t>thấy</a:t>
            </a:r>
            <a:r>
              <a:rPr lang="en-US" sz="3600" dirty="0">
                <a:solidFill>
                  <a:srgbClr val="003366"/>
                </a:solidFill>
              </a:rPr>
              <a:t> </a:t>
            </a:r>
            <a:r>
              <a:rPr lang="en-US" sz="3600" dirty="0" err="1">
                <a:solidFill>
                  <a:srgbClr val="003366"/>
                </a:solidFill>
              </a:rPr>
              <a:t>Đại</a:t>
            </a:r>
            <a:r>
              <a:rPr lang="en-US" sz="3600" dirty="0">
                <a:solidFill>
                  <a:srgbClr val="003366"/>
                </a:solidFill>
              </a:rPr>
              <a:t> </a:t>
            </a:r>
            <a:r>
              <a:rPr lang="en-US" sz="3600" dirty="0" err="1">
                <a:solidFill>
                  <a:srgbClr val="003366"/>
                </a:solidFill>
              </a:rPr>
              <a:t>hội</a:t>
            </a:r>
            <a:r>
              <a:rPr lang="en-US" sz="3600" dirty="0">
                <a:solidFill>
                  <a:srgbClr val="003366"/>
                </a:solidFill>
              </a:rPr>
              <a:t> </a:t>
            </a:r>
            <a:r>
              <a:rPr lang="en-US" sz="3600" dirty="0" err="1">
                <a:solidFill>
                  <a:srgbClr val="003366"/>
                </a:solidFill>
              </a:rPr>
              <a:t>rất</a:t>
            </a:r>
            <a:r>
              <a:rPr lang="en-US" sz="3600" dirty="0">
                <a:solidFill>
                  <a:srgbClr val="003366"/>
                </a:solidFill>
              </a:rPr>
              <a:t> </a:t>
            </a:r>
            <a:r>
              <a:rPr lang="en-US" sz="3600" dirty="0" err="1">
                <a:solidFill>
                  <a:srgbClr val="003366"/>
                </a:solidFill>
              </a:rPr>
              <a:t>khâm</a:t>
            </a:r>
            <a:r>
              <a:rPr lang="en-US" sz="3600" dirty="0">
                <a:solidFill>
                  <a:srgbClr val="003366"/>
                </a:solidFill>
              </a:rPr>
              <a:t> </a:t>
            </a:r>
            <a:r>
              <a:rPr lang="en-US" sz="3600" dirty="0" err="1">
                <a:solidFill>
                  <a:srgbClr val="003366"/>
                </a:solidFill>
              </a:rPr>
              <a:t>phục</a:t>
            </a:r>
            <a:r>
              <a:rPr lang="en-US" sz="3600" dirty="0">
                <a:solidFill>
                  <a:srgbClr val="003366"/>
                </a:solidFill>
              </a:rPr>
              <a:t> </a:t>
            </a:r>
            <a:r>
              <a:rPr lang="en-US" sz="3600" dirty="0" err="1">
                <a:solidFill>
                  <a:srgbClr val="003366"/>
                </a:solidFill>
              </a:rPr>
              <a:t>thành</a:t>
            </a:r>
            <a:r>
              <a:rPr lang="en-US" sz="3600" dirty="0">
                <a:solidFill>
                  <a:srgbClr val="003366"/>
                </a:solidFill>
              </a:rPr>
              <a:t> </a:t>
            </a:r>
            <a:r>
              <a:rPr lang="en-US" sz="3600" dirty="0" err="1">
                <a:solidFill>
                  <a:srgbClr val="003366"/>
                </a:solidFill>
              </a:rPr>
              <a:t>tích</a:t>
            </a:r>
            <a:r>
              <a:rPr lang="en-US" sz="3600" dirty="0">
                <a:solidFill>
                  <a:srgbClr val="003366"/>
                </a:solidFill>
              </a:rPr>
              <a:t> </a:t>
            </a:r>
            <a:r>
              <a:rPr lang="en-US" sz="3600" dirty="0" err="1">
                <a:solidFill>
                  <a:srgbClr val="003366"/>
                </a:solidFill>
              </a:rPr>
              <a:t>của</a:t>
            </a:r>
            <a:r>
              <a:rPr lang="en-US" sz="3600" dirty="0">
                <a:solidFill>
                  <a:srgbClr val="003366"/>
                </a:solidFill>
              </a:rPr>
              <a:t> </a:t>
            </a:r>
            <a:r>
              <a:rPr lang="en-US" sz="3600" dirty="0" err="1">
                <a:solidFill>
                  <a:srgbClr val="003366"/>
                </a:solidFill>
              </a:rPr>
              <a:t>dân</a:t>
            </a:r>
            <a:r>
              <a:rPr lang="en-US" sz="3600" dirty="0">
                <a:solidFill>
                  <a:srgbClr val="003366"/>
                </a:solidFill>
              </a:rPr>
              <a:t> </a:t>
            </a:r>
            <a:r>
              <a:rPr lang="en-US" sz="3600" dirty="0" err="1">
                <a:solidFill>
                  <a:srgbClr val="003366"/>
                </a:solidFill>
              </a:rPr>
              <a:t>làng</a:t>
            </a:r>
            <a:r>
              <a:rPr lang="en-US" sz="3600" dirty="0">
                <a:solidFill>
                  <a:srgbClr val="003366"/>
                </a:solidFill>
              </a:rPr>
              <a:t> </a:t>
            </a:r>
            <a:r>
              <a:rPr lang="en-US" sz="3600" dirty="0" err="1">
                <a:solidFill>
                  <a:srgbClr val="003366"/>
                </a:solidFill>
              </a:rPr>
              <a:t>Kông</a:t>
            </a:r>
            <a:r>
              <a:rPr lang="en-US" sz="3600" dirty="0">
                <a:solidFill>
                  <a:srgbClr val="003366"/>
                </a:solidFill>
              </a:rPr>
              <a:t> </a:t>
            </a:r>
            <a:r>
              <a:rPr lang="en-US" sz="3600" dirty="0" err="1">
                <a:solidFill>
                  <a:srgbClr val="003366"/>
                </a:solidFill>
              </a:rPr>
              <a:t>Hoa</a:t>
            </a:r>
            <a:r>
              <a:rPr lang="vi-VN" sz="3600" dirty="0">
                <a:solidFill>
                  <a:srgbClr val="003366"/>
                </a:solidFill>
              </a:rPr>
              <a:t> ?</a:t>
            </a:r>
          </a:p>
          <a:p>
            <a:pPr algn="just" eaLnBrk="1" hangingPunct="1">
              <a:buFontTx/>
              <a:buNone/>
            </a:pPr>
            <a:r>
              <a:rPr lang="vi-VN" sz="3600" dirty="0">
                <a:solidFill>
                  <a:srgbClr val="003366"/>
                </a:solidFill>
              </a:rPr>
              <a:t>	4. </a:t>
            </a:r>
            <a:r>
              <a:rPr lang="en-US" sz="3600" dirty="0" err="1">
                <a:solidFill>
                  <a:srgbClr val="003366"/>
                </a:solidFill>
              </a:rPr>
              <a:t>Đại</a:t>
            </a:r>
            <a:r>
              <a:rPr lang="en-US" sz="3600" dirty="0">
                <a:solidFill>
                  <a:srgbClr val="003366"/>
                </a:solidFill>
              </a:rPr>
              <a:t> </a:t>
            </a:r>
            <a:r>
              <a:rPr lang="en-US" sz="3600" dirty="0" err="1">
                <a:solidFill>
                  <a:srgbClr val="003366"/>
                </a:solidFill>
              </a:rPr>
              <a:t>hội</a:t>
            </a:r>
            <a:r>
              <a:rPr lang="en-US" sz="3600" dirty="0">
                <a:solidFill>
                  <a:srgbClr val="003366"/>
                </a:solidFill>
              </a:rPr>
              <a:t> </a:t>
            </a:r>
            <a:r>
              <a:rPr lang="en-US" sz="3600" dirty="0" err="1">
                <a:solidFill>
                  <a:srgbClr val="003366"/>
                </a:solidFill>
              </a:rPr>
              <a:t>tặng</a:t>
            </a:r>
            <a:r>
              <a:rPr lang="en-US" sz="3600" dirty="0">
                <a:solidFill>
                  <a:srgbClr val="003366"/>
                </a:solidFill>
              </a:rPr>
              <a:t> </a:t>
            </a:r>
            <a:r>
              <a:rPr lang="en-US" sz="3600" dirty="0" err="1">
                <a:solidFill>
                  <a:srgbClr val="003366"/>
                </a:solidFill>
              </a:rPr>
              <a:t>dân</a:t>
            </a:r>
            <a:r>
              <a:rPr lang="en-US" sz="3600" dirty="0">
                <a:solidFill>
                  <a:srgbClr val="003366"/>
                </a:solidFill>
              </a:rPr>
              <a:t> </a:t>
            </a:r>
            <a:r>
              <a:rPr lang="en-US" sz="3600" dirty="0" err="1">
                <a:solidFill>
                  <a:srgbClr val="003366"/>
                </a:solidFill>
              </a:rPr>
              <a:t>làng</a:t>
            </a:r>
            <a:r>
              <a:rPr lang="en-US" sz="3600" dirty="0">
                <a:solidFill>
                  <a:srgbClr val="003366"/>
                </a:solidFill>
              </a:rPr>
              <a:t> </a:t>
            </a:r>
            <a:r>
              <a:rPr lang="en-US" sz="3600" dirty="0" err="1">
                <a:solidFill>
                  <a:srgbClr val="003366"/>
                </a:solidFill>
              </a:rPr>
              <a:t>Kông</a:t>
            </a:r>
            <a:r>
              <a:rPr lang="en-US" sz="3600" dirty="0">
                <a:solidFill>
                  <a:srgbClr val="003366"/>
                </a:solidFill>
              </a:rPr>
              <a:t> </a:t>
            </a:r>
            <a:r>
              <a:rPr lang="en-US" sz="3600" dirty="0" err="1">
                <a:solidFill>
                  <a:srgbClr val="003366"/>
                </a:solidFill>
              </a:rPr>
              <a:t>Hoa</a:t>
            </a:r>
            <a:r>
              <a:rPr lang="en-US" sz="3600" dirty="0">
                <a:solidFill>
                  <a:srgbClr val="003366"/>
                </a:solidFill>
              </a:rPr>
              <a:t> </a:t>
            </a:r>
            <a:r>
              <a:rPr lang="en-US" sz="3600" dirty="0" err="1">
                <a:solidFill>
                  <a:srgbClr val="003366"/>
                </a:solidFill>
              </a:rPr>
              <a:t>những</a:t>
            </a:r>
            <a:r>
              <a:rPr lang="en-US" sz="3600" dirty="0">
                <a:solidFill>
                  <a:srgbClr val="003366"/>
                </a:solidFill>
              </a:rPr>
              <a:t> </a:t>
            </a:r>
            <a:r>
              <a:rPr lang="en-US" sz="3600" dirty="0" err="1">
                <a:solidFill>
                  <a:srgbClr val="003366"/>
                </a:solidFill>
              </a:rPr>
              <a:t>gì</a:t>
            </a:r>
            <a:r>
              <a:rPr lang="vi-VN" sz="3600" dirty="0">
                <a:solidFill>
                  <a:srgbClr val="003366"/>
                </a:solidFill>
              </a:rPr>
              <a:t> ?</a:t>
            </a:r>
            <a:r>
              <a:rPr lang="en-US" sz="3600" dirty="0">
                <a:solidFill>
                  <a:srgbClr val="003366"/>
                </a:solidFill>
              </a:rPr>
              <a:t> </a:t>
            </a:r>
            <a:r>
              <a:rPr lang="en-US" sz="3600" dirty="0" err="1">
                <a:solidFill>
                  <a:srgbClr val="003366"/>
                </a:solidFill>
              </a:rPr>
              <a:t>Khi</a:t>
            </a:r>
            <a:r>
              <a:rPr lang="en-US" sz="3600" dirty="0">
                <a:solidFill>
                  <a:srgbClr val="003366"/>
                </a:solidFill>
              </a:rPr>
              <a:t> </a:t>
            </a:r>
            <a:r>
              <a:rPr lang="en-US" sz="3600" dirty="0" err="1">
                <a:solidFill>
                  <a:srgbClr val="003366"/>
                </a:solidFill>
              </a:rPr>
              <a:t>xem</a:t>
            </a:r>
            <a:r>
              <a:rPr lang="en-US" sz="3600" dirty="0">
                <a:solidFill>
                  <a:srgbClr val="003366"/>
                </a:solidFill>
              </a:rPr>
              <a:t> </a:t>
            </a:r>
            <a:r>
              <a:rPr lang="en-US" sz="3600" dirty="0" err="1">
                <a:solidFill>
                  <a:srgbClr val="003366"/>
                </a:solidFill>
              </a:rPr>
              <a:t>những</a:t>
            </a:r>
            <a:r>
              <a:rPr lang="en-US" sz="3600" dirty="0">
                <a:solidFill>
                  <a:srgbClr val="003366"/>
                </a:solidFill>
              </a:rPr>
              <a:t> </a:t>
            </a:r>
            <a:r>
              <a:rPr lang="en-US" sz="3600" dirty="0" err="1">
                <a:solidFill>
                  <a:srgbClr val="003366"/>
                </a:solidFill>
              </a:rPr>
              <a:t>vật</a:t>
            </a:r>
            <a:r>
              <a:rPr lang="en-US" sz="3600" dirty="0">
                <a:solidFill>
                  <a:srgbClr val="003366"/>
                </a:solidFill>
              </a:rPr>
              <a:t> </a:t>
            </a:r>
            <a:r>
              <a:rPr lang="en-US" sz="3600" dirty="0" err="1">
                <a:solidFill>
                  <a:srgbClr val="003366"/>
                </a:solidFill>
              </a:rPr>
              <a:t>đó</a:t>
            </a:r>
            <a:r>
              <a:rPr lang="en-US" sz="3600" dirty="0">
                <a:solidFill>
                  <a:srgbClr val="003366"/>
                </a:solidFill>
              </a:rPr>
              <a:t>, </a:t>
            </a:r>
            <a:r>
              <a:rPr lang="en-US" sz="3600" dirty="0" err="1">
                <a:solidFill>
                  <a:srgbClr val="003366"/>
                </a:solidFill>
              </a:rPr>
              <a:t>thái</a:t>
            </a:r>
            <a:r>
              <a:rPr lang="en-US" sz="3600" dirty="0">
                <a:solidFill>
                  <a:srgbClr val="003366"/>
                </a:solidFill>
              </a:rPr>
              <a:t> </a:t>
            </a:r>
            <a:r>
              <a:rPr lang="en-US" sz="3600" dirty="0" err="1">
                <a:solidFill>
                  <a:srgbClr val="003366"/>
                </a:solidFill>
              </a:rPr>
              <a:t>độ</a:t>
            </a:r>
            <a:r>
              <a:rPr lang="en-US" sz="3600" dirty="0">
                <a:solidFill>
                  <a:srgbClr val="003366"/>
                </a:solidFill>
              </a:rPr>
              <a:t> </a:t>
            </a:r>
            <a:r>
              <a:rPr lang="en-US" sz="3600" dirty="0" err="1">
                <a:solidFill>
                  <a:srgbClr val="003366"/>
                </a:solidFill>
              </a:rPr>
              <a:t>của</a:t>
            </a:r>
            <a:r>
              <a:rPr lang="en-US" sz="3600" dirty="0">
                <a:solidFill>
                  <a:srgbClr val="003366"/>
                </a:solidFill>
              </a:rPr>
              <a:t> </a:t>
            </a:r>
            <a:r>
              <a:rPr lang="en-US" sz="3600" dirty="0" err="1">
                <a:solidFill>
                  <a:srgbClr val="003366"/>
                </a:solidFill>
              </a:rPr>
              <a:t>mọi</a:t>
            </a:r>
            <a:r>
              <a:rPr lang="en-US" sz="3600" dirty="0">
                <a:solidFill>
                  <a:srgbClr val="003366"/>
                </a:solidFill>
              </a:rPr>
              <a:t> </a:t>
            </a:r>
            <a:r>
              <a:rPr lang="en-US" sz="3600" dirty="0" err="1">
                <a:solidFill>
                  <a:srgbClr val="003366"/>
                </a:solidFill>
              </a:rPr>
              <a:t>người</a:t>
            </a:r>
            <a:r>
              <a:rPr lang="en-US" sz="3600" dirty="0">
                <a:solidFill>
                  <a:srgbClr val="003366"/>
                </a:solidFill>
              </a:rPr>
              <a:t> </a:t>
            </a:r>
            <a:r>
              <a:rPr lang="en-US" sz="3600" dirty="0" err="1">
                <a:solidFill>
                  <a:srgbClr val="003366"/>
                </a:solidFill>
              </a:rPr>
              <a:t>ra</a:t>
            </a:r>
            <a:r>
              <a:rPr lang="en-US" sz="3600" dirty="0">
                <a:solidFill>
                  <a:srgbClr val="003366"/>
                </a:solidFill>
              </a:rPr>
              <a:t> </a:t>
            </a:r>
            <a:r>
              <a:rPr lang="en-US" sz="3600" dirty="0" err="1">
                <a:solidFill>
                  <a:srgbClr val="003366"/>
                </a:solidFill>
              </a:rPr>
              <a:t>sao</a:t>
            </a:r>
            <a:r>
              <a:rPr lang="en-US" sz="3600" dirty="0">
                <a:solidFill>
                  <a:srgbClr val="003366"/>
                </a:solidFill>
              </a:rPr>
              <a:t> ?</a:t>
            </a:r>
            <a:endParaRPr lang="vi-VN" sz="3600" dirty="0">
              <a:solidFill>
                <a:srgbClr val="003366"/>
              </a:solidFill>
            </a:endParaRPr>
          </a:p>
          <a:p>
            <a:pPr eaLnBrk="1" hangingPunct="1">
              <a:buFontTx/>
              <a:buNone/>
            </a:pPr>
            <a:r>
              <a:rPr lang="vi-VN" sz="3600" dirty="0">
                <a:solidFill>
                  <a:srgbClr val="003366"/>
                </a:solidFill>
              </a:rPr>
              <a:t>	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idx="1"/>
          </p:nvPr>
        </p:nvSpPr>
        <p:spPr>
          <a:xfrm>
            <a:off x="-217488" y="76200"/>
            <a:ext cx="9361488" cy="6781800"/>
          </a:xfrm>
        </p:spPr>
        <p:txBody>
          <a:bodyPr>
            <a:noAutofit/>
          </a:bodyPr>
          <a:lstStyle/>
          <a:p>
            <a:pPr algn="just" eaLnBrk="1" hangingPunct="1">
              <a:lnSpc>
                <a:spcPct val="90000"/>
              </a:lnSpc>
              <a:buFontTx/>
              <a:buNone/>
            </a:pPr>
            <a:r>
              <a:rPr lang="en-US" dirty="0"/>
              <a:t>	</a:t>
            </a:r>
            <a:r>
              <a:rPr lang="en-US" dirty="0">
                <a:solidFill>
                  <a:srgbClr val="003366"/>
                </a:solidFill>
              </a:rPr>
              <a:t>1. </a:t>
            </a:r>
            <a:r>
              <a:rPr lang="en-US" dirty="0" err="1">
                <a:solidFill>
                  <a:srgbClr val="003366"/>
                </a:solidFill>
              </a:rPr>
              <a:t>Anh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Núp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được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tỉnh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cử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đi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dự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Đại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hội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thi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đua</a:t>
            </a:r>
            <a:r>
              <a:rPr lang="en-US" dirty="0">
                <a:solidFill>
                  <a:srgbClr val="003366"/>
                </a:solidFill>
              </a:rPr>
              <a:t>.</a:t>
            </a:r>
          </a:p>
          <a:p>
            <a:pPr algn="just" eaLnBrk="1" hangingPunct="1">
              <a:buFontTx/>
              <a:buNone/>
            </a:pPr>
            <a:r>
              <a:rPr lang="en-US" dirty="0">
                <a:solidFill>
                  <a:srgbClr val="003366"/>
                </a:solidFill>
              </a:rPr>
              <a:t>	2. Ở </a:t>
            </a:r>
            <a:r>
              <a:rPr lang="en-US" dirty="0" err="1">
                <a:solidFill>
                  <a:srgbClr val="003366"/>
                </a:solidFill>
              </a:rPr>
              <a:t>Đại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hội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về</a:t>
            </a:r>
            <a:r>
              <a:rPr lang="en-US" dirty="0">
                <a:solidFill>
                  <a:srgbClr val="003366"/>
                </a:solidFill>
              </a:rPr>
              <a:t> , </a:t>
            </a:r>
            <a:r>
              <a:rPr lang="en-US" dirty="0" err="1">
                <a:solidFill>
                  <a:srgbClr val="003366"/>
                </a:solidFill>
              </a:rPr>
              <a:t>anh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Núp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kể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cho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dân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làng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biết</a:t>
            </a:r>
            <a:r>
              <a:rPr lang="en-US" dirty="0">
                <a:solidFill>
                  <a:srgbClr val="003366"/>
                </a:solidFill>
              </a:rPr>
              <a:t> : </a:t>
            </a:r>
            <a:r>
              <a:rPr lang="en-US" dirty="0" err="1">
                <a:solidFill>
                  <a:srgbClr val="003366"/>
                </a:solidFill>
              </a:rPr>
              <a:t>đất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nước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mình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bây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giờ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rất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mạnh</a:t>
            </a:r>
            <a:r>
              <a:rPr lang="en-US" dirty="0">
                <a:solidFill>
                  <a:srgbClr val="003366"/>
                </a:solidFill>
              </a:rPr>
              <a:t>, </a:t>
            </a:r>
            <a:r>
              <a:rPr lang="en-US" dirty="0" err="1">
                <a:solidFill>
                  <a:srgbClr val="003366"/>
                </a:solidFill>
              </a:rPr>
              <a:t>mọi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người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đều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đoàn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kết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đánh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giặc</a:t>
            </a:r>
            <a:r>
              <a:rPr lang="en-US" dirty="0">
                <a:solidFill>
                  <a:srgbClr val="003366"/>
                </a:solidFill>
              </a:rPr>
              <a:t>, </a:t>
            </a:r>
            <a:r>
              <a:rPr lang="en-US" dirty="0" err="1">
                <a:solidFill>
                  <a:srgbClr val="003366"/>
                </a:solidFill>
              </a:rPr>
              <a:t>làm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rẫy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giỏi</a:t>
            </a:r>
            <a:r>
              <a:rPr lang="en-US" dirty="0">
                <a:solidFill>
                  <a:srgbClr val="003366"/>
                </a:solidFill>
              </a:rPr>
              <a:t>.</a:t>
            </a:r>
          </a:p>
          <a:p>
            <a:pPr eaLnBrk="1" hangingPunct="1">
              <a:buFontTx/>
              <a:buNone/>
            </a:pPr>
            <a:r>
              <a:rPr lang="vi-VN" dirty="0">
                <a:solidFill>
                  <a:srgbClr val="003366"/>
                </a:solidFill>
              </a:rPr>
              <a:t>	3. </a:t>
            </a:r>
            <a:r>
              <a:rPr lang="en-US" dirty="0">
                <a:solidFill>
                  <a:srgbClr val="003366"/>
                </a:solidFill>
              </a:rPr>
              <a:t>Chi </a:t>
            </a:r>
            <a:r>
              <a:rPr lang="en-US" dirty="0" err="1">
                <a:solidFill>
                  <a:srgbClr val="003366"/>
                </a:solidFill>
              </a:rPr>
              <a:t>tiết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cho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thấy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Đại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hội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rất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khâm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phục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thành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tích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của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dân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làng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Kông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Hoa</a:t>
            </a:r>
            <a:r>
              <a:rPr lang="vi-VN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là</a:t>
            </a:r>
            <a:r>
              <a:rPr lang="en-US" dirty="0">
                <a:solidFill>
                  <a:srgbClr val="003366"/>
                </a:solidFill>
              </a:rPr>
              <a:t> : </a:t>
            </a:r>
            <a:r>
              <a:rPr lang="en-US" dirty="0" err="1">
                <a:solidFill>
                  <a:srgbClr val="003366"/>
                </a:solidFill>
              </a:rPr>
              <a:t>sau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khi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nghe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Núp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kể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về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thành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tích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chiến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đấu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của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dân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làng</a:t>
            </a:r>
            <a:r>
              <a:rPr lang="en-US" dirty="0">
                <a:solidFill>
                  <a:srgbClr val="003366"/>
                </a:solidFill>
              </a:rPr>
              <a:t>, </a:t>
            </a:r>
            <a:r>
              <a:rPr lang="en-US" dirty="0" err="1">
                <a:solidFill>
                  <a:srgbClr val="003366"/>
                </a:solidFill>
              </a:rPr>
              <a:t>nhiều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người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chạy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lên</a:t>
            </a:r>
            <a:r>
              <a:rPr lang="en-US" dirty="0">
                <a:solidFill>
                  <a:srgbClr val="003366"/>
                </a:solidFill>
              </a:rPr>
              <a:t>, </a:t>
            </a:r>
            <a:r>
              <a:rPr lang="en-US" dirty="0" err="1">
                <a:solidFill>
                  <a:srgbClr val="003366"/>
                </a:solidFill>
              </a:rPr>
              <a:t>đặt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Núp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trên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vai</a:t>
            </a:r>
            <a:r>
              <a:rPr lang="en-US" dirty="0">
                <a:solidFill>
                  <a:srgbClr val="003366"/>
                </a:solidFill>
              </a:rPr>
              <a:t>, </a:t>
            </a:r>
            <a:r>
              <a:rPr lang="en-US" dirty="0" err="1">
                <a:solidFill>
                  <a:srgbClr val="003366"/>
                </a:solidFill>
              </a:rPr>
              <a:t>công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kênh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đi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khắp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nhà</a:t>
            </a:r>
            <a:r>
              <a:rPr lang="en-US" dirty="0">
                <a:solidFill>
                  <a:srgbClr val="003366"/>
                </a:solidFill>
              </a:rPr>
              <a:t>.</a:t>
            </a:r>
            <a:endParaRPr lang="vi-VN" dirty="0">
              <a:solidFill>
                <a:srgbClr val="003366"/>
              </a:solidFill>
            </a:endParaRPr>
          </a:p>
          <a:p>
            <a:pPr algn="just" eaLnBrk="1" hangingPunct="1">
              <a:buFontTx/>
              <a:buNone/>
            </a:pPr>
            <a:r>
              <a:rPr lang="vi-VN" dirty="0">
                <a:solidFill>
                  <a:srgbClr val="003366"/>
                </a:solidFill>
              </a:rPr>
              <a:t>	4. </a:t>
            </a:r>
            <a:r>
              <a:rPr lang="en-US" dirty="0" err="1">
                <a:solidFill>
                  <a:srgbClr val="003366"/>
                </a:solidFill>
              </a:rPr>
              <a:t>Đại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hội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tặng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dân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làng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Kông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Hoa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một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cái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ảnh</a:t>
            </a:r>
            <a:r>
              <a:rPr lang="en-US" dirty="0">
                <a:solidFill>
                  <a:srgbClr val="003366"/>
                </a:solidFill>
              </a:rPr>
              <a:t> Bok </a:t>
            </a:r>
            <a:r>
              <a:rPr lang="en-US" dirty="0" err="1">
                <a:solidFill>
                  <a:srgbClr val="003366"/>
                </a:solidFill>
              </a:rPr>
              <a:t>Hồ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vác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cuốc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đi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làm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rẫy</a:t>
            </a:r>
            <a:r>
              <a:rPr lang="en-US" dirty="0">
                <a:solidFill>
                  <a:srgbClr val="003366"/>
                </a:solidFill>
              </a:rPr>
              <a:t>, </a:t>
            </a:r>
            <a:r>
              <a:rPr lang="en-US" dirty="0" err="1">
                <a:solidFill>
                  <a:srgbClr val="003366"/>
                </a:solidFill>
              </a:rPr>
              <a:t>một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bộ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quần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áo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bằng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lụa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của</a:t>
            </a:r>
            <a:r>
              <a:rPr lang="en-US" dirty="0">
                <a:solidFill>
                  <a:srgbClr val="003366"/>
                </a:solidFill>
              </a:rPr>
              <a:t> Bok </a:t>
            </a:r>
            <a:r>
              <a:rPr lang="en-US" dirty="0" err="1">
                <a:solidFill>
                  <a:srgbClr val="003366"/>
                </a:solidFill>
              </a:rPr>
              <a:t>Hồ</a:t>
            </a:r>
            <a:r>
              <a:rPr lang="en-US" dirty="0">
                <a:solidFill>
                  <a:srgbClr val="003366"/>
                </a:solidFill>
              </a:rPr>
              <a:t>, </a:t>
            </a:r>
            <a:r>
              <a:rPr lang="en-US" dirty="0" err="1">
                <a:solidFill>
                  <a:srgbClr val="003366"/>
                </a:solidFill>
              </a:rPr>
              <a:t>một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cây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cờ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có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thêu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chữ</a:t>
            </a:r>
            <a:r>
              <a:rPr lang="en-US" dirty="0">
                <a:solidFill>
                  <a:srgbClr val="003366"/>
                </a:solidFill>
              </a:rPr>
              <a:t>, </a:t>
            </a:r>
            <a:r>
              <a:rPr lang="en-US" dirty="0" err="1">
                <a:solidFill>
                  <a:srgbClr val="003366"/>
                </a:solidFill>
              </a:rPr>
              <a:t>một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huân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chương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cho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Núp.Khi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xem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những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vật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đó</a:t>
            </a:r>
            <a:r>
              <a:rPr lang="en-US" dirty="0">
                <a:solidFill>
                  <a:srgbClr val="003366"/>
                </a:solidFill>
              </a:rPr>
              <a:t>, </a:t>
            </a:r>
            <a:r>
              <a:rPr lang="en-US" dirty="0" err="1">
                <a:solidFill>
                  <a:srgbClr val="003366"/>
                </a:solidFill>
              </a:rPr>
              <a:t>thái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độ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của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mọi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người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rất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tôn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trọng</a:t>
            </a:r>
            <a:r>
              <a:rPr lang="en-US" dirty="0">
                <a:solidFill>
                  <a:srgbClr val="003366"/>
                </a:solidFill>
              </a:rPr>
              <a:t>, </a:t>
            </a:r>
            <a:r>
              <a:rPr lang="en-US" dirty="0" err="1">
                <a:solidFill>
                  <a:srgbClr val="003366"/>
                </a:solidFill>
              </a:rPr>
              <a:t>coi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như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vật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thiêng</a:t>
            </a:r>
            <a:r>
              <a:rPr lang="en-US" dirty="0">
                <a:solidFill>
                  <a:srgbClr val="003366"/>
                </a:solidFill>
              </a:rPr>
              <a:t> </a:t>
            </a:r>
            <a:r>
              <a:rPr lang="en-US" dirty="0" err="1">
                <a:solidFill>
                  <a:srgbClr val="003366"/>
                </a:solidFill>
              </a:rPr>
              <a:t>liêng</a:t>
            </a:r>
            <a:r>
              <a:rPr lang="en-US" dirty="0">
                <a:solidFill>
                  <a:srgbClr val="003366"/>
                </a:solidFill>
              </a:rPr>
              <a:t>.</a:t>
            </a:r>
            <a:endParaRPr lang="vi-VN" dirty="0">
              <a:solidFill>
                <a:srgbClr val="003366"/>
              </a:solidFill>
            </a:endParaRPr>
          </a:p>
          <a:p>
            <a:pPr eaLnBrk="1" hangingPunct="1">
              <a:buFontTx/>
              <a:buNone/>
            </a:pPr>
            <a:r>
              <a:rPr lang="vi-VN" dirty="0">
                <a:solidFill>
                  <a:srgbClr val="003366"/>
                </a:solidFill>
              </a:rPr>
              <a:t>	</a:t>
            </a:r>
          </a:p>
        </p:txBody>
      </p:sp>
      <p:sp>
        <p:nvSpPr>
          <p:cNvPr id="5" name="Action Button: End 4">
            <a:hlinkClick r:id="rId2" action="ppaction://hlinksldjump" highlightClick="1"/>
          </p:cNvPr>
          <p:cNvSpPr/>
          <p:nvPr/>
        </p:nvSpPr>
        <p:spPr>
          <a:xfrm>
            <a:off x="7924800" y="6400800"/>
            <a:ext cx="1219200" cy="457200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idx="1"/>
          </p:nvPr>
        </p:nvSpPr>
        <p:spPr>
          <a:xfrm>
            <a:off x="-228600" y="619125"/>
            <a:ext cx="9409113" cy="5905500"/>
          </a:xfrm>
        </p:spPr>
        <p:txBody>
          <a:bodyPr>
            <a:noAutofit/>
          </a:bodyPr>
          <a:lstStyle/>
          <a:p>
            <a:pPr algn="just" eaLnBrk="1" hangingPunct="1">
              <a:buFontTx/>
              <a:buNone/>
            </a:pPr>
            <a:r>
              <a:rPr lang="en-US" sz="3600" dirty="0"/>
              <a:t>	</a:t>
            </a:r>
            <a:r>
              <a:rPr lang="en-US" sz="3600" dirty="0" err="1">
                <a:solidFill>
                  <a:srgbClr val="FF0000"/>
                </a:solidFill>
              </a:rPr>
              <a:t>Học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sinh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đọc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một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đoạn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trong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bài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tập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đọc</a:t>
            </a:r>
            <a:r>
              <a:rPr lang="en-US" sz="3600" dirty="0">
                <a:solidFill>
                  <a:srgbClr val="FF0000"/>
                </a:solidFill>
              </a:rPr>
              <a:t> “</a:t>
            </a:r>
            <a:r>
              <a:rPr lang="en-US" sz="3600" dirty="0" err="1">
                <a:solidFill>
                  <a:srgbClr val="FF0000"/>
                </a:solidFill>
              </a:rPr>
              <a:t>Cửa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Tùng</a:t>
            </a:r>
            <a:r>
              <a:rPr lang="en-US" sz="3600" dirty="0">
                <a:solidFill>
                  <a:srgbClr val="FF0000"/>
                </a:solidFill>
              </a:rPr>
              <a:t>” </a:t>
            </a:r>
            <a:r>
              <a:rPr lang="en-US" sz="3600" dirty="0" err="1">
                <a:solidFill>
                  <a:srgbClr val="FF0000"/>
                </a:solidFill>
              </a:rPr>
              <a:t>trang</a:t>
            </a:r>
            <a:r>
              <a:rPr lang="en-US" sz="3600" dirty="0">
                <a:solidFill>
                  <a:srgbClr val="FF0000"/>
                </a:solidFill>
              </a:rPr>
              <a:t> 109 - 110. </a:t>
            </a:r>
            <a:r>
              <a:rPr lang="en-US" sz="3600" dirty="0" err="1">
                <a:solidFill>
                  <a:srgbClr val="FF0000"/>
                </a:solidFill>
              </a:rPr>
              <a:t>Trả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lời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một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trong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các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câu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hỏi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sau</a:t>
            </a:r>
            <a:r>
              <a:rPr lang="en-US" sz="3600" dirty="0">
                <a:solidFill>
                  <a:srgbClr val="FF0000"/>
                </a:solidFill>
              </a:rPr>
              <a:t>:</a:t>
            </a:r>
          </a:p>
          <a:p>
            <a:pPr algn="just" eaLnBrk="1" hangingPunct="1">
              <a:buFontTx/>
              <a:buNone/>
            </a:pPr>
            <a:r>
              <a:rPr lang="en-US" sz="3600" dirty="0"/>
              <a:t>	</a:t>
            </a:r>
            <a:r>
              <a:rPr lang="en-US" sz="3600" dirty="0">
                <a:solidFill>
                  <a:srgbClr val="000099"/>
                </a:solidFill>
              </a:rPr>
              <a:t>1</a:t>
            </a:r>
            <a:r>
              <a:rPr lang="en-US" sz="3600" dirty="0">
                <a:solidFill>
                  <a:schemeClr val="accent2"/>
                </a:solidFill>
              </a:rPr>
              <a:t>. </a:t>
            </a:r>
            <a:r>
              <a:rPr lang="en-US" sz="3600" dirty="0" err="1">
                <a:solidFill>
                  <a:srgbClr val="000099"/>
                </a:solidFill>
              </a:rPr>
              <a:t>Cảnh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hai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bên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bờ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sông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Bến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Hải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có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gì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đẹp</a:t>
            </a:r>
            <a:r>
              <a:rPr lang="en-US" sz="3600" dirty="0">
                <a:solidFill>
                  <a:srgbClr val="000099"/>
                </a:solidFill>
              </a:rPr>
              <a:t> ?</a:t>
            </a:r>
          </a:p>
          <a:p>
            <a:pPr eaLnBrk="1" hangingPunct="1">
              <a:buFontTx/>
              <a:buNone/>
            </a:pPr>
            <a:r>
              <a:rPr lang="en-US" sz="3600" dirty="0">
                <a:solidFill>
                  <a:srgbClr val="000099"/>
                </a:solidFill>
              </a:rPr>
              <a:t>	2. </a:t>
            </a:r>
            <a:r>
              <a:rPr lang="en-US" sz="3600" dirty="0" err="1">
                <a:solidFill>
                  <a:srgbClr val="000099"/>
                </a:solidFill>
              </a:rPr>
              <a:t>Em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hiểu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thế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nào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là</a:t>
            </a:r>
            <a:r>
              <a:rPr lang="en-US" sz="3600" dirty="0">
                <a:solidFill>
                  <a:srgbClr val="000099"/>
                </a:solidFill>
              </a:rPr>
              <a:t> “ </a:t>
            </a:r>
            <a:r>
              <a:rPr lang="en-US" sz="3600" dirty="0" err="1">
                <a:solidFill>
                  <a:srgbClr val="000099"/>
                </a:solidFill>
              </a:rPr>
              <a:t>Bà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Chúa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của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bãi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tắm</a:t>
            </a:r>
            <a:r>
              <a:rPr lang="en-US" sz="3600" dirty="0">
                <a:solidFill>
                  <a:srgbClr val="000099"/>
                </a:solidFill>
              </a:rPr>
              <a:t>” ?</a:t>
            </a:r>
          </a:p>
          <a:p>
            <a:pPr eaLnBrk="1" hangingPunct="1">
              <a:buFontTx/>
              <a:buNone/>
            </a:pPr>
            <a:r>
              <a:rPr lang="vi-VN" sz="3600" dirty="0">
                <a:solidFill>
                  <a:srgbClr val="000099"/>
                </a:solidFill>
              </a:rPr>
              <a:t>	3. </a:t>
            </a:r>
            <a:r>
              <a:rPr lang="en-US" sz="3600" dirty="0" err="1">
                <a:solidFill>
                  <a:srgbClr val="000099"/>
                </a:solidFill>
              </a:rPr>
              <a:t>Sắc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màu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nước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biển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Cửa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Tùng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có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gì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đặc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biệt</a:t>
            </a:r>
            <a:r>
              <a:rPr lang="en-US" sz="3600" dirty="0">
                <a:solidFill>
                  <a:srgbClr val="000099"/>
                </a:solidFill>
              </a:rPr>
              <a:t> ?</a:t>
            </a:r>
            <a:endParaRPr lang="vi-VN" sz="3600" dirty="0">
              <a:solidFill>
                <a:srgbClr val="000099"/>
              </a:solidFill>
            </a:endParaRPr>
          </a:p>
          <a:p>
            <a:pPr eaLnBrk="1" hangingPunct="1">
              <a:buFontTx/>
              <a:buNone/>
            </a:pPr>
            <a:r>
              <a:rPr lang="vi-VN" sz="3600" dirty="0">
                <a:solidFill>
                  <a:srgbClr val="000099"/>
                </a:solidFill>
              </a:rPr>
              <a:t>	</a:t>
            </a:r>
            <a:r>
              <a:rPr lang="en-US" sz="3600" dirty="0">
                <a:solidFill>
                  <a:srgbClr val="000099"/>
                </a:solidFill>
              </a:rPr>
              <a:t>4. </a:t>
            </a:r>
            <a:r>
              <a:rPr lang="en-US" sz="3600" dirty="0" err="1">
                <a:solidFill>
                  <a:srgbClr val="000099"/>
                </a:solidFill>
              </a:rPr>
              <a:t>Người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xưa</a:t>
            </a:r>
            <a:r>
              <a:rPr lang="en-US" sz="3600" dirty="0">
                <a:solidFill>
                  <a:srgbClr val="000099"/>
                </a:solidFill>
              </a:rPr>
              <a:t> so </a:t>
            </a:r>
            <a:r>
              <a:rPr lang="en-US" sz="3600" dirty="0" err="1">
                <a:solidFill>
                  <a:srgbClr val="000099"/>
                </a:solidFill>
              </a:rPr>
              <a:t>sánh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bờ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biển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Cửa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Tùng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với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cái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gì</a:t>
            </a:r>
            <a:r>
              <a:rPr lang="en-US" sz="3600" dirty="0">
                <a:solidFill>
                  <a:srgbClr val="000099"/>
                </a:solidFill>
              </a:rPr>
              <a:t> ? </a:t>
            </a:r>
            <a:endParaRPr lang="vi-VN" sz="3600" dirty="0">
              <a:solidFill>
                <a:srgbClr val="000099"/>
              </a:solidFill>
            </a:endParaRPr>
          </a:p>
        </p:txBody>
      </p:sp>
      <p:sp>
        <p:nvSpPr>
          <p:cNvPr id="5" name="Oval 4"/>
          <p:cNvSpPr>
            <a:spLocks noChangeArrowheads="1"/>
          </p:cNvSpPr>
          <p:nvPr/>
        </p:nvSpPr>
        <p:spPr bwMode="auto">
          <a:xfrm>
            <a:off x="0" y="0"/>
            <a:ext cx="611188" cy="61118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WordArt 5"/>
          <p:cNvSpPr>
            <a:spLocks noChangeArrowheads="1" noChangeShapeType="1" noTextEdit="1"/>
          </p:cNvSpPr>
          <p:nvPr/>
        </p:nvSpPr>
        <p:spPr bwMode="auto">
          <a:xfrm>
            <a:off x="150813" y="101600"/>
            <a:ext cx="215900" cy="431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8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idx="1"/>
          </p:nvPr>
        </p:nvSpPr>
        <p:spPr>
          <a:xfrm>
            <a:off x="-228600" y="619125"/>
            <a:ext cx="9409113" cy="5905500"/>
          </a:xfrm>
        </p:spPr>
        <p:txBody>
          <a:bodyPr>
            <a:noAutofit/>
          </a:bodyPr>
          <a:lstStyle/>
          <a:p>
            <a:pPr algn="just" eaLnBrk="1" hangingPunct="1">
              <a:buFontTx/>
              <a:buNone/>
            </a:pPr>
            <a:r>
              <a:rPr lang="en-US" sz="3600" dirty="0"/>
              <a:t>	</a:t>
            </a:r>
            <a:r>
              <a:rPr lang="en-US" sz="3600" dirty="0">
                <a:solidFill>
                  <a:srgbClr val="000099"/>
                </a:solidFill>
              </a:rPr>
              <a:t>1</a:t>
            </a:r>
            <a:r>
              <a:rPr lang="en-US" sz="3600" dirty="0">
                <a:solidFill>
                  <a:schemeClr val="accent2"/>
                </a:solidFill>
              </a:rPr>
              <a:t>. </a:t>
            </a:r>
            <a:r>
              <a:rPr lang="en-US" sz="3600" dirty="0" err="1">
                <a:solidFill>
                  <a:srgbClr val="000099"/>
                </a:solidFill>
              </a:rPr>
              <a:t>Cảnh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hai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bên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bờ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sông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Bến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Hải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có</a:t>
            </a:r>
            <a:r>
              <a:rPr lang="en-US" sz="3600" dirty="0">
                <a:solidFill>
                  <a:srgbClr val="000099"/>
                </a:solidFill>
              </a:rPr>
              <a:t> : </a:t>
            </a:r>
            <a:r>
              <a:rPr lang="en-US" sz="3600" dirty="0" err="1">
                <a:solidFill>
                  <a:srgbClr val="000099"/>
                </a:solidFill>
              </a:rPr>
              <a:t>thôn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xóm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mướt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màu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xanh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của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lũy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tre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làng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và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những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rặng</a:t>
            </a:r>
            <a:r>
              <a:rPr lang="en-US" sz="3600" dirty="0">
                <a:solidFill>
                  <a:srgbClr val="000099"/>
                </a:solidFill>
              </a:rPr>
              <a:t> phi </a:t>
            </a:r>
            <a:r>
              <a:rPr lang="en-US" sz="3600" dirty="0" err="1">
                <a:solidFill>
                  <a:srgbClr val="000099"/>
                </a:solidFill>
              </a:rPr>
              <a:t>lao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rì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rào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gió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thổi</a:t>
            </a:r>
            <a:r>
              <a:rPr lang="en-US" sz="3600" dirty="0">
                <a:solidFill>
                  <a:srgbClr val="000099"/>
                </a:solidFill>
              </a:rPr>
              <a:t>. </a:t>
            </a:r>
          </a:p>
          <a:p>
            <a:pPr eaLnBrk="1" hangingPunct="1">
              <a:buFontTx/>
              <a:buNone/>
            </a:pPr>
            <a:r>
              <a:rPr lang="en-US" sz="3600" dirty="0">
                <a:solidFill>
                  <a:srgbClr val="000099"/>
                </a:solidFill>
              </a:rPr>
              <a:t>	2. </a:t>
            </a:r>
            <a:r>
              <a:rPr lang="en-US" sz="3600" dirty="0" err="1">
                <a:solidFill>
                  <a:srgbClr val="000099"/>
                </a:solidFill>
              </a:rPr>
              <a:t>Em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hiểu</a:t>
            </a:r>
            <a:r>
              <a:rPr lang="en-US" sz="3600" dirty="0">
                <a:solidFill>
                  <a:srgbClr val="000099"/>
                </a:solidFill>
              </a:rPr>
              <a:t>  “ </a:t>
            </a:r>
            <a:r>
              <a:rPr lang="en-US" sz="3600" dirty="0" err="1">
                <a:solidFill>
                  <a:srgbClr val="000099"/>
                </a:solidFill>
              </a:rPr>
              <a:t>Bà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Chúa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của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bãi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tắm</a:t>
            </a:r>
            <a:r>
              <a:rPr lang="en-US" sz="3600" dirty="0">
                <a:solidFill>
                  <a:srgbClr val="000099"/>
                </a:solidFill>
              </a:rPr>
              <a:t>” </a:t>
            </a:r>
            <a:r>
              <a:rPr lang="en-US" sz="3600" dirty="0" err="1">
                <a:solidFill>
                  <a:srgbClr val="000099"/>
                </a:solidFill>
              </a:rPr>
              <a:t>là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bãi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biển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đẹp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nhất</a:t>
            </a:r>
            <a:r>
              <a:rPr lang="en-US" sz="3600" dirty="0">
                <a:solidFill>
                  <a:srgbClr val="000099"/>
                </a:solidFill>
              </a:rPr>
              <a:t>  </a:t>
            </a:r>
            <a:r>
              <a:rPr lang="en-US" sz="3600" dirty="0" err="1">
                <a:solidFill>
                  <a:srgbClr val="000099"/>
                </a:solidFill>
              </a:rPr>
              <a:t>trong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các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bãi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tắm</a:t>
            </a:r>
            <a:r>
              <a:rPr lang="en-US" sz="3600" dirty="0">
                <a:solidFill>
                  <a:srgbClr val="000099"/>
                </a:solidFill>
              </a:rPr>
              <a:t>.</a:t>
            </a:r>
          </a:p>
          <a:p>
            <a:pPr eaLnBrk="1" hangingPunct="1">
              <a:buFontTx/>
              <a:buNone/>
            </a:pPr>
            <a:r>
              <a:rPr lang="vi-VN" sz="3600" dirty="0">
                <a:solidFill>
                  <a:srgbClr val="000099"/>
                </a:solidFill>
              </a:rPr>
              <a:t>	3. </a:t>
            </a:r>
            <a:r>
              <a:rPr lang="en-US" sz="3600" dirty="0" err="1">
                <a:solidFill>
                  <a:srgbClr val="000099"/>
                </a:solidFill>
              </a:rPr>
              <a:t>Sắc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màu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nước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biển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Cửa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Tùng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đặc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biệt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là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thay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đổi</a:t>
            </a:r>
            <a:r>
              <a:rPr lang="en-US" sz="3600" dirty="0">
                <a:solidFill>
                  <a:srgbClr val="000099"/>
                </a:solidFill>
              </a:rPr>
              <a:t> 3 </a:t>
            </a:r>
            <a:r>
              <a:rPr lang="en-US" sz="3600" dirty="0" err="1">
                <a:solidFill>
                  <a:srgbClr val="000099"/>
                </a:solidFill>
              </a:rPr>
              <a:t>lần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trong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một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ngày</a:t>
            </a:r>
            <a:r>
              <a:rPr lang="en-US" sz="3600" dirty="0">
                <a:solidFill>
                  <a:srgbClr val="000099"/>
                </a:solidFill>
              </a:rPr>
              <a:t>. </a:t>
            </a:r>
            <a:endParaRPr lang="vi-VN" sz="3600" dirty="0">
              <a:solidFill>
                <a:srgbClr val="000099"/>
              </a:solidFill>
            </a:endParaRPr>
          </a:p>
          <a:p>
            <a:pPr eaLnBrk="1" hangingPunct="1">
              <a:buFontTx/>
              <a:buNone/>
            </a:pPr>
            <a:r>
              <a:rPr lang="vi-VN" sz="3600" dirty="0">
                <a:solidFill>
                  <a:srgbClr val="000099"/>
                </a:solidFill>
              </a:rPr>
              <a:t>	</a:t>
            </a:r>
            <a:r>
              <a:rPr lang="en-US" sz="3600" dirty="0">
                <a:solidFill>
                  <a:srgbClr val="000099"/>
                </a:solidFill>
              </a:rPr>
              <a:t>4. </a:t>
            </a:r>
            <a:r>
              <a:rPr lang="en-US" sz="3600" dirty="0" err="1">
                <a:solidFill>
                  <a:srgbClr val="000099"/>
                </a:solidFill>
              </a:rPr>
              <a:t>Người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xưa</a:t>
            </a:r>
            <a:r>
              <a:rPr lang="en-US" sz="3600" dirty="0">
                <a:solidFill>
                  <a:srgbClr val="000099"/>
                </a:solidFill>
              </a:rPr>
              <a:t> so </a:t>
            </a:r>
            <a:r>
              <a:rPr lang="en-US" sz="3600" dirty="0" err="1">
                <a:solidFill>
                  <a:srgbClr val="000099"/>
                </a:solidFill>
              </a:rPr>
              <a:t>sánh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bờ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biển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Cửa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Tùng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với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chiếc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lược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đồi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mồi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đẹp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và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quý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giá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cài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trên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mái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tóc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bạch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kim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của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sóng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biển</a:t>
            </a:r>
            <a:r>
              <a:rPr lang="en-US" sz="3600" dirty="0">
                <a:solidFill>
                  <a:srgbClr val="000099"/>
                </a:solidFill>
              </a:rPr>
              <a:t>.</a:t>
            </a:r>
            <a:endParaRPr lang="vi-VN" sz="3600" dirty="0">
              <a:solidFill>
                <a:srgbClr val="000099"/>
              </a:solidFill>
            </a:endParaRPr>
          </a:p>
        </p:txBody>
      </p:sp>
      <p:sp>
        <p:nvSpPr>
          <p:cNvPr id="5" name="Action Button: End 4">
            <a:hlinkClick r:id="rId2" action="ppaction://hlinksldjump" highlightClick="1"/>
          </p:cNvPr>
          <p:cNvSpPr/>
          <p:nvPr/>
        </p:nvSpPr>
        <p:spPr>
          <a:xfrm>
            <a:off x="7848600" y="6248400"/>
            <a:ext cx="1295400" cy="609600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381000" y="152400"/>
            <a:ext cx="8610599" cy="5905500"/>
          </a:xfrm>
          <a:prstGeom prst="rect">
            <a:avLst/>
          </a:prstGeom>
        </p:spPr>
        <p:txBody>
          <a:bodyPr vert="horz" lIns="91440" tIns="45720" rIns="91440" bIns="45720" rtlCol="0">
            <a:normAutofit fontScale="625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20000"/>
              </a:lnSpc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600" b="0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kumimoji="0" lang="en-US" sz="46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4600" b="0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tư</a:t>
            </a:r>
            <a:r>
              <a:rPr kumimoji="0" lang="en-US" sz="46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4600" b="0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kumimoji="0" lang="en-US" sz="46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29 </a:t>
            </a:r>
            <a:r>
              <a:rPr kumimoji="0" lang="en-US" sz="4600" b="0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tháng</a:t>
            </a:r>
            <a:r>
              <a:rPr kumimoji="0" lang="en-US" sz="46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12 </a:t>
            </a:r>
            <a:r>
              <a:rPr kumimoji="0" lang="en-US" sz="4600" b="0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kumimoji="0" lang="en-US" sz="46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2021.</a:t>
            </a:r>
          </a:p>
          <a:p>
            <a:pPr marL="0" marR="0" lvl="0" indent="0" algn="ctr" defTabSz="914400" rtl="0" eaLnBrk="1" fontAlgn="auto" latinLnBrk="0" hangingPunct="1">
              <a:lnSpc>
                <a:spcPct val="120000"/>
              </a:lnSpc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6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46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6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endParaRPr lang="en-US" sz="46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20000"/>
              </a:lnSpc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Ôn</a:t>
            </a:r>
            <a:r>
              <a:rPr lang="en-US" sz="4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4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4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kiểm</a:t>
            </a:r>
            <a:r>
              <a:rPr lang="en-US" sz="4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</a:t>
            </a:r>
            <a:r>
              <a:rPr lang="en-US" sz="4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cuối</a:t>
            </a:r>
            <a:r>
              <a:rPr lang="en-US" sz="4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4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kì</a:t>
            </a:r>
            <a:r>
              <a:rPr lang="en-US" sz="4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</a:t>
            </a:r>
          </a:p>
          <a:p>
            <a:pPr marL="0" marR="0" lvl="0" indent="0" algn="ctr" defTabSz="914400" rtl="0" eaLnBrk="1" fontAlgn="auto" latinLnBrk="0" hangingPunct="1">
              <a:lnSpc>
                <a:spcPct val="120000"/>
              </a:lnSpc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kumimoji="0" lang="en-US" sz="46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kumimoji="0" lang="en-US" sz="4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4)</a:t>
            </a:r>
          </a:p>
          <a:p>
            <a:pPr algn="just"/>
            <a:r>
              <a:rPr lang="nl-NL" sz="3200" b="1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I.YÊU CẦU CẦN ĐẠT</a:t>
            </a:r>
            <a:r>
              <a:rPr lang="nl-NL" sz="3200" b="1" u="sng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  <a:endParaRPr lang="en-US" sz="3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nl-NL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1. Kiến thức:</a:t>
            </a:r>
            <a:r>
              <a:rPr lang="nl-NL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endParaRPr lang="en-US" sz="3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 algn="just"/>
            <a:r>
              <a:rPr lang="nl-NL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Đọc đúng, rành mạch đoạn văn, bài văn đã học (tốc độ đọc khoảng 60 tiếng/ phút); trả lời được 1 câu hỏi về nội dung đoạn, bài; thuộc được hai đoạn thơ đã học ở học kỳ I.</a:t>
            </a:r>
            <a:endParaRPr lang="en-US" sz="3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7200"/>
            <a:r>
              <a:rPr lang="nl-NL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Điền đúng dấu chấm, dấu phẩy trong đoạn văn.</a:t>
            </a:r>
            <a:endParaRPr lang="en-US" sz="3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nl-NL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2. Kĩ năng: </a:t>
            </a:r>
            <a:endParaRPr lang="en-US" sz="3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 algn="just"/>
            <a:r>
              <a:rPr lang="nl-NL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Rèn kĩ năng đọc đúng, đọc hay; điền đúng vị trí dấu câu trong đoạn văn. </a:t>
            </a:r>
            <a:endParaRPr lang="en-US" sz="3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nl-NL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Hình thành phẩm chất: </a:t>
            </a:r>
            <a:r>
              <a:rPr lang="nl-NL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chăm chỉ, trung thực, trách nhiệm</a:t>
            </a:r>
            <a:endParaRPr lang="en-US" sz="3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nl-NL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Góp phần phát triển năng lực: </a:t>
            </a:r>
            <a:r>
              <a:rPr lang="nl-NL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NL tự chủ và tự học, NL giải quyết vấn đề và sáng tạo, NL ngôn ngữ, NL thẩm mĩ.</a:t>
            </a:r>
            <a:endParaRPr lang="en-US" sz="3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ct val="120000"/>
              </a:lnSpc>
              <a:defRPr/>
            </a:pPr>
            <a:r>
              <a:rPr lang="en-US" altLang="vi-VN" sz="3200" b="1" u="sng" dirty="0">
                <a:latin typeface="Times New Roman" pitchFamily="18" charset="0"/>
              </a:rPr>
              <a:t>II/ </a:t>
            </a:r>
            <a:r>
              <a:rPr lang="en-US" altLang="vi-VN" sz="3200" b="1" u="sng" dirty="0" err="1">
                <a:latin typeface="Times New Roman" pitchFamily="18" charset="0"/>
              </a:rPr>
              <a:t>Đồ</a:t>
            </a:r>
            <a:r>
              <a:rPr lang="en-US" altLang="vi-VN" sz="3200" b="1" u="sng" dirty="0">
                <a:latin typeface="Times New Roman" pitchFamily="18" charset="0"/>
              </a:rPr>
              <a:t> dung </a:t>
            </a:r>
            <a:r>
              <a:rPr lang="en-US" altLang="vi-VN" sz="3200" b="1" u="sng" dirty="0" err="1">
                <a:latin typeface="Times New Roman" pitchFamily="18" charset="0"/>
              </a:rPr>
              <a:t>dạy</a:t>
            </a:r>
            <a:r>
              <a:rPr lang="en-US" altLang="vi-VN" sz="3200" b="1" u="sng" dirty="0">
                <a:latin typeface="Times New Roman" pitchFamily="18" charset="0"/>
              </a:rPr>
              <a:t> </a:t>
            </a:r>
            <a:r>
              <a:rPr lang="en-US" altLang="vi-VN" sz="3200" b="1" u="sng" dirty="0" err="1">
                <a:latin typeface="Times New Roman" pitchFamily="18" charset="0"/>
              </a:rPr>
              <a:t>học</a:t>
            </a:r>
            <a:r>
              <a:rPr lang="en-US" altLang="vi-VN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/>
            </a:r>
            <a:br>
              <a:rPr lang="en-US" altLang="vi-VN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</a:br>
            <a:r>
              <a:rPr lang="en-US" altLang="vi-VN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-</a:t>
            </a:r>
            <a:r>
              <a:rPr lang="en-US" altLang="vi-VN" sz="3200" dirty="0">
                <a:latin typeface="Times New Roman" pitchFamily="18" charset="0"/>
              </a:rPr>
              <a:t>GV: +</a:t>
            </a:r>
            <a:r>
              <a:rPr lang="en-US" altLang="vi-VN" sz="3200" dirty="0" err="1">
                <a:latin typeface="Times New Roman" pitchFamily="18" charset="0"/>
              </a:rPr>
              <a:t>Máy</a:t>
            </a:r>
            <a:r>
              <a:rPr lang="en-US" altLang="vi-VN" sz="3200" dirty="0">
                <a:latin typeface="Times New Roman" pitchFamily="18" charset="0"/>
              </a:rPr>
              <a:t> </a:t>
            </a:r>
            <a:r>
              <a:rPr lang="en-US" altLang="vi-VN" sz="3200" dirty="0" err="1">
                <a:latin typeface="Times New Roman" pitchFamily="18" charset="0"/>
              </a:rPr>
              <a:t>tính</a:t>
            </a:r>
            <a:r>
              <a:rPr lang="en-US" altLang="vi-VN" sz="3200" dirty="0">
                <a:latin typeface="Times New Roman" pitchFamily="18" charset="0"/>
              </a:rPr>
              <a:t> </a:t>
            </a:r>
            <a:r>
              <a:rPr lang="en-US" altLang="vi-VN" sz="3200" dirty="0" err="1">
                <a:latin typeface="Times New Roman" pitchFamily="18" charset="0"/>
              </a:rPr>
              <a:t>có</a:t>
            </a:r>
            <a:r>
              <a:rPr lang="en-US" altLang="vi-VN" sz="3200" dirty="0">
                <a:latin typeface="Times New Roman" pitchFamily="18" charset="0"/>
              </a:rPr>
              <a:t> </a:t>
            </a:r>
            <a:r>
              <a:rPr lang="en-US" altLang="vi-VN" sz="3200" dirty="0" err="1">
                <a:latin typeface="Times New Roman" pitchFamily="18" charset="0"/>
              </a:rPr>
              <a:t>kết</a:t>
            </a:r>
            <a:r>
              <a:rPr lang="en-US" altLang="vi-VN" sz="3200" dirty="0">
                <a:latin typeface="Times New Roman" pitchFamily="18" charset="0"/>
              </a:rPr>
              <a:t> </a:t>
            </a:r>
            <a:r>
              <a:rPr lang="en-US" altLang="vi-VN" sz="3200" dirty="0" err="1">
                <a:latin typeface="Times New Roman" pitchFamily="18" charset="0"/>
              </a:rPr>
              <a:t>nối</a:t>
            </a:r>
            <a:r>
              <a:rPr lang="en-US" altLang="vi-VN" sz="3200" dirty="0">
                <a:latin typeface="Times New Roman" pitchFamily="18" charset="0"/>
              </a:rPr>
              <a:t> internet, </a:t>
            </a:r>
            <a:r>
              <a:rPr lang="en-US" altLang="vi-VN" sz="3200" dirty="0" err="1">
                <a:latin typeface="Times New Roman" pitchFamily="18" charset="0"/>
              </a:rPr>
              <a:t>b</a:t>
            </a:r>
            <a:r>
              <a:rPr lang="en-US" altLang="vi-VN" sz="3200" dirty="0" err="1">
                <a:latin typeface="Times New Roman" pitchFamily="18" charset="0"/>
                <a:cs typeface="Times New Roman" pitchFamily="18" charset="0"/>
              </a:rPr>
              <a:t>à</a:t>
            </a:r>
            <a:r>
              <a:rPr lang="en-US" altLang="vi-VN" sz="3200" dirty="0" err="1">
                <a:latin typeface="Times New Roman" pitchFamily="18" charset="0"/>
              </a:rPr>
              <a:t>i</a:t>
            </a:r>
            <a:r>
              <a:rPr lang="en-US" altLang="vi-VN" sz="3200" dirty="0">
                <a:latin typeface="Times New Roman" pitchFamily="18" charset="0"/>
              </a:rPr>
              <a:t> </a:t>
            </a:r>
            <a:r>
              <a:rPr lang="en-US" altLang="vi-VN" sz="3200" dirty="0" err="1">
                <a:latin typeface="Times New Roman" pitchFamily="18" charset="0"/>
              </a:rPr>
              <a:t>giảng</a:t>
            </a:r>
            <a:r>
              <a:rPr lang="en-US" altLang="vi-VN" sz="3200" dirty="0">
                <a:latin typeface="Times New Roman" pitchFamily="18" charset="0"/>
              </a:rPr>
              <a:t> </a:t>
            </a:r>
            <a:r>
              <a:rPr lang="en-US" altLang="vi-VN" sz="3200" dirty="0" err="1">
                <a:latin typeface="Times New Roman" pitchFamily="18" charset="0"/>
              </a:rPr>
              <a:t>powerpoint</a:t>
            </a:r>
            <a:r>
              <a:rPr lang="en-US" altLang="vi-VN" sz="3200" dirty="0">
                <a:latin typeface="Times New Roman" pitchFamily="18" charset="0"/>
              </a:rPr>
              <a:t/>
            </a:r>
            <a:br>
              <a:rPr lang="en-US" altLang="vi-VN" sz="3200" dirty="0">
                <a:latin typeface="Times New Roman" pitchFamily="18" charset="0"/>
              </a:rPr>
            </a:br>
            <a:r>
              <a:rPr lang="en-US" altLang="vi-VN" sz="3200" dirty="0">
                <a:latin typeface="Times New Roman" pitchFamily="18" charset="0"/>
              </a:rPr>
              <a:t>HS: SGK, </a:t>
            </a:r>
            <a:r>
              <a:rPr lang="en-US" altLang="vi-VN" sz="3200" dirty="0" err="1">
                <a:latin typeface="Times New Roman" pitchFamily="18" charset="0"/>
              </a:rPr>
              <a:t>điện</a:t>
            </a:r>
            <a:r>
              <a:rPr lang="en-US" altLang="vi-VN" sz="3200" dirty="0">
                <a:latin typeface="Times New Roman" pitchFamily="18" charset="0"/>
              </a:rPr>
              <a:t> </a:t>
            </a:r>
            <a:r>
              <a:rPr lang="en-US" altLang="vi-VN" sz="3200" dirty="0" err="1">
                <a:latin typeface="Times New Roman" pitchFamily="18" charset="0"/>
              </a:rPr>
              <a:t>thoại</a:t>
            </a:r>
            <a:r>
              <a:rPr lang="en-US" altLang="vi-VN" sz="3200" dirty="0">
                <a:latin typeface="Times New Roman" pitchFamily="18" charset="0"/>
              </a:rPr>
              <a:t> , </a:t>
            </a:r>
            <a:r>
              <a:rPr lang="en-US" altLang="vi-VN" sz="3200" dirty="0" err="1">
                <a:latin typeface="Times New Roman" pitchFamily="18" charset="0"/>
              </a:rPr>
              <a:t>ipad</a:t>
            </a:r>
            <a:r>
              <a:rPr lang="en-US" altLang="vi-VN" sz="3200" dirty="0">
                <a:latin typeface="Times New Roman" pitchFamily="18" charset="0"/>
              </a:rPr>
              <a:t>, </a:t>
            </a:r>
            <a:r>
              <a:rPr lang="en-US" altLang="vi-VN" sz="3200" dirty="0" err="1">
                <a:latin typeface="Times New Roman" pitchFamily="18" charset="0"/>
              </a:rPr>
              <a:t>máy</a:t>
            </a:r>
            <a:r>
              <a:rPr lang="en-US" altLang="vi-VN" sz="3200" dirty="0">
                <a:latin typeface="Times New Roman" pitchFamily="18" charset="0"/>
              </a:rPr>
              <a:t> </a:t>
            </a:r>
            <a:r>
              <a:rPr lang="en-US" altLang="vi-VN" sz="3200" dirty="0" err="1">
                <a:latin typeface="Times New Roman" pitchFamily="18" charset="0"/>
              </a:rPr>
              <a:t>tính</a:t>
            </a:r>
            <a:r>
              <a:rPr lang="en-US" altLang="vi-VN" sz="3200" dirty="0">
                <a:latin typeface="Times New Roman" pitchFamily="18" charset="0"/>
              </a:rPr>
              <a:t>( </a:t>
            </a:r>
            <a:r>
              <a:rPr lang="en-US" altLang="vi-VN" sz="3200" dirty="0" err="1">
                <a:latin typeface="Times New Roman" pitchFamily="18" charset="0"/>
              </a:rPr>
              <a:t>kết</a:t>
            </a:r>
            <a:r>
              <a:rPr lang="en-US" altLang="vi-VN" sz="3200" dirty="0">
                <a:latin typeface="Times New Roman" pitchFamily="18" charset="0"/>
              </a:rPr>
              <a:t> </a:t>
            </a:r>
            <a:r>
              <a:rPr lang="en-US" altLang="vi-VN" sz="3200" dirty="0" err="1">
                <a:latin typeface="Times New Roman" pitchFamily="18" charset="0"/>
              </a:rPr>
              <a:t>nối</a:t>
            </a:r>
            <a:r>
              <a:rPr lang="en-US" altLang="vi-VN" sz="3200" dirty="0">
                <a:latin typeface="Times New Roman" pitchFamily="18" charset="0"/>
              </a:rPr>
              <a:t> internet</a:t>
            </a:r>
            <a:r>
              <a:rPr lang="en-US" altLang="vi-VN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)</a:t>
            </a:r>
            <a:br>
              <a:rPr lang="en-US" altLang="vi-VN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</a:br>
            <a:r>
              <a:rPr lang="en-US" altLang="vi-VN" sz="3200" b="1" dirty="0">
                <a:latin typeface="Times New Roman" pitchFamily="18" charset="0"/>
              </a:rPr>
              <a:t>III/ </a:t>
            </a:r>
            <a:r>
              <a:rPr lang="en-US" altLang="vi-VN" sz="3200" b="1" dirty="0" err="1">
                <a:latin typeface="Times New Roman" pitchFamily="18" charset="0"/>
              </a:rPr>
              <a:t>Các</a:t>
            </a:r>
            <a:r>
              <a:rPr lang="en-US" altLang="vi-VN" sz="3200" b="1" dirty="0">
                <a:latin typeface="Times New Roman" pitchFamily="18" charset="0"/>
              </a:rPr>
              <a:t> </a:t>
            </a:r>
            <a:r>
              <a:rPr lang="en-US" altLang="vi-VN" sz="3200" b="1" dirty="0" err="1">
                <a:latin typeface="Times New Roman" pitchFamily="18" charset="0"/>
              </a:rPr>
              <a:t>hoạt</a:t>
            </a:r>
            <a:r>
              <a:rPr lang="en-US" altLang="vi-VN" sz="3200" b="1" dirty="0">
                <a:latin typeface="Times New Roman" pitchFamily="18" charset="0"/>
              </a:rPr>
              <a:t> </a:t>
            </a:r>
            <a:r>
              <a:rPr lang="en-US" altLang="vi-VN" sz="3200" b="1" dirty="0" err="1">
                <a:latin typeface="Times New Roman" pitchFamily="18" charset="0"/>
              </a:rPr>
              <a:t>động</a:t>
            </a:r>
            <a:r>
              <a:rPr lang="en-US" altLang="vi-VN" sz="3200" b="1" dirty="0">
                <a:latin typeface="Times New Roman" pitchFamily="18" charset="0"/>
              </a:rPr>
              <a:t> </a:t>
            </a:r>
            <a:r>
              <a:rPr lang="en-US" altLang="vi-VN" sz="3200" b="1" dirty="0" err="1">
                <a:latin typeface="Times New Roman" pitchFamily="18" charset="0"/>
              </a:rPr>
              <a:t>chủ</a:t>
            </a:r>
            <a:r>
              <a:rPr lang="en-US" altLang="vi-VN" sz="3200" b="1" dirty="0">
                <a:latin typeface="Times New Roman" pitchFamily="18" charset="0"/>
              </a:rPr>
              <a:t> </a:t>
            </a:r>
            <a:r>
              <a:rPr lang="en-US" altLang="vi-VN" sz="3200" b="1" dirty="0" err="1">
                <a:latin typeface="Times New Roman" pitchFamily="18" charset="0"/>
              </a:rPr>
              <a:t>yếu</a:t>
            </a:r>
            <a:endParaRPr lang="en-US" altLang="en-US" sz="3200" b="1" dirty="0">
              <a:latin typeface="Times New Roman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vi-VN" sz="3600" b="0" i="0" u="none" strike="noStrike" kern="1200" cap="none" spc="0" normalizeH="0" baseline="0" noProof="0" dirty="0">
              <a:ln>
                <a:noFill/>
              </a:ln>
              <a:solidFill>
                <a:srgbClr val="000066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229869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idx="1"/>
          </p:nvPr>
        </p:nvSpPr>
        <p:spPr>
          <a:xfrm>
            <a:off x="-36513" y="619125"/>
            <a:ext cx="9010651" cy="5905500"/>
          </a:xfrm>
        </p:spPr>
        <p:txBody>
          <a:bodyPr>
            <a:noAutofit/>
          </a:bodyPr>
          <a:lstStyle/>
          <a:p>
            <a:pPr algn="just" eaLnBrk="1" hangingPunct="1">
              <a:buFontTx/>
              <a:buNone/>
            </a:pPr>
            <a:r>
              <a:rPr lang="en-US" sz="3600" dirty="0"/>
              <a:t>	</a:t>
            </a:r>
            <a:r>
              <a:rPr lang="en-US" sz="3600" dirty="0" err="1">
                <a:solidFill>
                  <a:srgbClr val="FF0000"/>
                </a:solidFill>
              </a:rPr>
              <a:t>Học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sinh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đọc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một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đoạn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trong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bài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tập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đọc</a:t>
            </a:r>
            <a:r>
              <a:rPr lang="en-US" sz="3600" dirty="0">
                <a:solidFill>
                  <a:srgbClr val="FF0000"/>
                </a:solidFill>
              </a:rPr>
              <a:t> “ </a:t>
            </a:r>
            <a:r>
              <a:rPr lang="en-US" sz="3600" dirty="0" err="1">
                <a:solidFill>
                  <a:srgbClr val="FF0000"/>
                </a:solidFill>
              </a:rPr>
              <a:t>Người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liên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lạc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nhỏ</a:t>
            </a:r>
            <a:r>
              <a:rPr lang="en-US" sz="3600" dirty="0">
                <a:solidFill>
                  <a:srgbClr val="FF0000"/>
                </a:solidFill>
              </a:rPr>
              <a:t> ” </a:t>
            </a:r>
            <a:r>
              <a:rPr lang="en-US" sz="3600" dirty="0" err="1">
                <a:solidFill>
                  <a:srgbClr val="FF0000"/>
                </a:solidFill>
              </a:rPr>
              <a:t>trang</a:t>
            </a:r>
            <a:r>
              <a:rPr lang="en-US" sz="3600" dirty="0">
                <a:solidFill>
                  <a:srgbClr val="FF0000"/>
                </a:solidFill>
              </a:rPr>
              <a:t> 112 - 113. </a:t>
            </a:r>
            <a:r>
              <a:rPr lang="en-US" sz="3600" dirty="0" err="1">
                <a:solidFill>
                  <a:srgbClr val="FF0000"/>
                </a:solidFill>
              </a:rPr>
              <a:t>Trả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lời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một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trong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các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câu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hỏi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sau</a:t>
            </a:r>
            <a:r>
              <a:rPr lang="en-US" sz="3600" dirty="0">
                <a:solidFill>
                  <a:srgbClr val="FF0000"/>
                </a:solidFill>
              </a:rPr>
              <a:t>:</a:t>
            </a:r>
          </a:p>
          <a:p>
            <a:pPr algn="just" eaLnBrk="1" hangingPunct="1">
              <a:buFontTx/>
              <a:buNone/>
            </a:pPr>
            <a:r>
              <a:rPr lang="en-US" sz="3600" dirty="0"/>
              <a:t>	</a:t>
            </a:r>
            <a:r>
              <a:rPr lang="en-US" sz="3600" dirty="0">
                <a:solidFill>
                  <a:srgbClr val="000099"/>
                </a:solidFill>
              </a:rPr>
              <a:t>1. </a:t>
            </a:r>
            <a:r>
              <a:rPr lang="en-US" sz="3600" dirty="0" err="1">
                <a:solidFill>
                  <a:srgbClr val="000099"/>
                </a:solidFill>
              </a:rPr>
              <a:t>Anh</a:t>
            </a:r>
            <a:r>
              <a:rPr lang="en-US" sz="3600" dirty="0">
                <a:solidFill>
                  <a:srgbClr val="000099"/>
                </a:solidFill>
              </a:rPr>
              <a:t> Kim </a:t>
            </a:r>
            <a:r>
              <a:rPr lang="en-US" sz="3600" dirty="0" err="1">
                <a:solidFill>
                  <a:srgbClr val="000099"/>
                </a:solidFill>
              </a:rPr>
              <a:t>Đồng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được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giao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nhiệm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vụ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gì</a:t>
            </a:r>
            <a:r>
              <a:rPr lang="en-US" sz="3600" dirty="0">
                <a:solidFill>
                  <a:srgbClr val="000099"/>
                </a:solidFill>
              </a:rPr>
              <a:t> ?</a:t>
            </a:r>
          </a:p>
          <a:p>
            <a:pPr eaLnBrk="1" hangingPunct="1">
              <a:buFontTx/>
              <a:buNone/>
            </a:pPr>
            <a:r>
              <a:rPr lang="en-US" sz="3600" dirty="0">
                <a:solidFill>
                  <a:srgbClr val="000099"/>
                </a:solidFill>
              </a:rPr>
              <a:t>	2. </a:t>
            </a:r>
            <a:r>
              <a:rPr lang="en-US" sz="3600" dirty="0" err="1">
                <a:solidFill>
                  <a:srgbClr val="000099"/>
                </a:solidFill>
              </a:rPr>
              <a:t>Vì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sao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bác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cán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bộ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phải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đóng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vai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một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ông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già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Nùng</a:t>
            </a:r>
            <a:r>
              <a:rPr lang="en-US" sz="3600" dirty="0">
                <a:solidFill>
                  <a:srgbClr val="000099"/>
                </a:solidFill>
              </a:rPr>
              <a:t> ?</a:t>
            </a:r>
          </a:p>
          <a:p>
            <a:pPr eaLnBrk="1" hangingPunct="1">
              <a:buFontTx/>
              <a:buNone/>
            </a:pPr>
            <a:r>
              <a:rPr lang="vi-VN" sz="3600" dirty="0">
                <a:solidFill>
                  <a:srgbClr val="000099"/>
                </a:solidFill>
              </a:rPr>
              <a:t>	3. </a:t>
            </a:r>
            <a:r>
              <a:rPr lang="en-US" sz="3600" dirty="0" err="1">
                <a:solidFill>
                  <a:srgbClr val="000099"/>
                </a:solidFill>
              </a:rPr>
              <a:t>Cách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đi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đường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của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hai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bác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cháu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như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thế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nào</a:t>
            </a:r>
            <a:r>
              <a:rPr lang="en-US" sz="3600" dirty="0">
                <a:solidFill>
                  <a:srgbClr val="000099"/>
                </a:solidFill>
              </a:rPr>
              <a:t> ?</a:t>
            </a:r>
            <a:endParaRPr lang="vi-VN" sz="3600" dirty="0">
              <a:solidFill>
                <a:srgbClr val="000099"/>
              </a:solidFill>
            </a:endParaRPr>
          </a:p>
          <a:p>
            <a:pPr eaLnBrk="1" hangingPunct="1">
              <a:buFontTx/>
              <a:buNone/>
            </a:pPr>
            <a:r>
              <a:rPr lang="vi-VN" sz="3600" dirty="0">
                <a:solidFill>
                  <a:srgbClr val="000099"/>
                </a:solidFill>
              </a:rPr>
              <a:t>	4. </a:t>
            </a:r>
            <a:r>
              <a:rPr lang="en-US" sz="3600" dirty="0" err="1">
                <a:solidFill>
                  <a:srgbClr val="000099"/>
                </a:solidFill>
              </a:rPr>
              <a:t>Hãy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tìm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những</a:t>
            </a:r>
            <a:r>
              <a:rPr lang="en-US" sz="3600" dirty="0">
                <a:solidFill>
                  <a:srgbClr val="000099"/>
                </a:solidFill>
              </a:rPr>
              <a:t> chi </a:t>
            </a:r>
            <a:r>
              <a:rPr lang="en-US" sz="3600" dirty="0" err="1">
                <a:solidFill>
                  <a:srgbClr val="000099"/>
                </a:solidFill>
              </a:rPr>
              <a:t>tiết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nói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lên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sự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nhanh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trí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và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dũng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cảm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của</a:t>
            </a:r>
            <a:r>
              <a:rPr lang="en-US" sz="3600" dirty="0">
                <a:solidFill>
                  <a:srgbClr val="000099"/>
                </a:solidFill>
              </a:rPr>
              <a:t> Kim </a:t>
            </a:r>
            <a:r>
              <a:rPr lang="en-US" sz="3600" dirty="0" err="1">
                <a:solidFill>
                  <a:srgbClr val="000099"/>
                </a:solidFill>
              </a:rPr>
              <a:t>Đồng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khi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gặp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địch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vi-VN" sz="3600" dirty="0">
                <a:solidFill>
                  <a:srgbClr val="000099"/>
                </a:solidFill>
              </a:rPr>
              <a:t>?</a:t>
            </a:r>
          </a:p>
          <a:p>
            <a:pPr eaLnBrk="1" hangingPunct="1">
              <a:buFontTx/>
              <a:buNone/>
            </a:pPr>
            <a:r>
              <a:rPr lang="vi-VN" sz="3600" dirty="0">
                <a:solidFill>
                  <a:srgbClr val="000099"/>
                </a:solidFill>
              </a:rPr>
              <a:t>	</a:t>
            </a:r>
          </a:p>
        </p:txBody>
      </p:sp>
      <p:sp>
        <p:nvSpPr>
          <p:cNvPr id="5" name="Oval 4"/>
          <p:cNvSpPr>
            <a:spLocks noChangeArrowheads="1"/>
          </p:cNvSpPr>
          <p:nvPr/>
        </p:nvSpPr>
        <p:spPr bwMode="auto">
          <a:xfrm>
            <a:off x="0" y="0"/>
            <a:ext cx="611188" cy="61118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WordArt 5"/>
          <p:cNvSpPr>
            <a:spLocks noChangeArrowheads="1" noChangeShapeType="1" noTextEdit="1"/>
          </p:cNvSpPr>
          <p:nvPr/>
        </p:nvSpPr>
        <p:spPr bwMode="auto">
          <a:xfrm>
            <a:off x="179388" y="101600"/>
            <a:ext cx="215900" cy="431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9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9010651" cy="6400800"/>
          </a:xfrm>
        </p:spPr>
        <p:txBody>
          <a:bodyPr>
            <a:noAutofit/>
          </a:bodyPr>
          <a:lstStyle/>
          <a:p>
            <a:pPr algn="just" eaLnBrk="1" hangingPunct="1">
              <a:buFontTx/>
              <a:buNone/>
            </a:pPr>
            <a:r>
              <a:rPr lang="en-US" dirty="0">
                <a:solidFill>
                  <a:srgbClr val="000099"/>
                </a:solidFill>
              </a:rPr>
              <a:t>1. </a:t>
            </a:r>
            <a:r>
              <a:rPr lang="en-US" dirty="0" err="1">
                <a:solidFill>
                  <a:srgbClr val="000099"/>
                </a:solidFill>
              </a:rPr>
              <a:t>Anh</a:t>
            </a:r>
            <a:r>
              <a:rPr lang="en-US" dirty="0">
                <a:solidFill>
                  <a:srgbClr val="000099"/>
                </a:solidFill>
              </a:rPr>
              <a:t> Kim </a:t>
            </a:r>
            <a:r>
              <a:rPr lang="en-US" dirty="0" err="1">
                <a:solidFill>
                  <a:srgbClr val="000099"/>
                </a:solidFill>
              </a:rPr>
              <a:t>Đồng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được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giao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nhiệm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vụ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bảo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vệ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cán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bộ</a:t>
            </a:r>
            <a:r>
              <a:rPr lang="en-US" dirty="0">
                <a:solidFill>
                  <a:srgbClr val="000099"/>
                </a:solidFill>
              </a:rPr>
              <a:t>, </a:t>
            </a:r>
            <a:r>
              <a:rPr lang="en-US" dirty="0" err="1">
                <a:solidFill>
                  <a:srgbClr val="000099"/>
                </a:solidFill>
              </a:rPr>
              <a:t>dẫn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đường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đưa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cán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bộ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đến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một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địa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điểm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mới</a:t>
            </a:r>
            <a:r>
              <a:rPr lang="en-US" dirty="0">
                <a:solidFill>
                  <a:srgbClr val="000099"/>
                </a:solidFill>
              </a:rPr>
              <a:t>.</a:t>
            </a:r>
          </a:p>
          <a:p>
            <a:pPr algn="just" eaLnBrk="1" hangingPunct="1">
              <a:buFontTx/>
              <a:buNone/>
            </a:pPr>
            <a:r>
              <a:rPr lang="en-US" dirty="0">
                <a:solidFill>
                  <a:srgbClr val="000099"/>
                </a:solidFill>
              </a:rPr>
              <a:t>2. </a:t>
            </a:r>
            <a:r>
              <a:rPr lang="en-US" dirty="0" err="1">
                <a:solidFill>
                  <a:srgbClr val="000099"/>
                </a:solidFill>
              </a:rPr>
              <a:t>Bác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cán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bộ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phải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đóng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vai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một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ông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già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Nùng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vì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vùng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này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là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vùng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của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người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Nùng</a:t>
            </a:r>
            <a:r>
              <a:rPr lang="en-US" dirty="0">
                <a:solidFill>
                  <a:srgbClr val="000099"/>
                </a:solidFill>
              </a:rPr>
              <a:t> ở. </a:t>
            </a:r>
            <a:r>
              <a:rPr lang="en-US" dirty="0" err="1">
                <a:solidFill>
                  <a:srgbClr val="000099"/>
                </a:solidFill>
              </a:rPr>
              <a:t>Đóng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vai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ông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già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Nùng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để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dễ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dàng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che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mắt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địch</a:t>
            </a:r>
            <a:r>
              <a:rPr lang="en-US" dirty="0">
                <a:solidFill>
                  <a:srgbClr val="000099"/>
                </a:solidFill>
              </a:rPr>
              <a:t>.</a:t>
            </a:r>
          </a:p>
          <a:p>
            <a:pPr eaLnBrk="1" hangingPunct="1">
              <a:buFontTx/>
              <a:buNone/>
            </a:pPr>
            <a:r>
              <a:rPr lang="vi-VN" dirty="0">
                <a:solidFill>
                  <a:srgbClr val="000099"/>
                </a:solidFill>
              </a:rPr>
              <a:t>3. </a:t>
            </a:r>
            <a:r>
              <a:rPr lang="en-US" dirty="0" err="1">
                <a:solidFill>
                  <a:srgbClr val="000099"/>
                </a:solidFill>
              </a:rPr>
              <a:t>Cách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đi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đường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của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hai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bác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cháu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rất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cẩn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thận</a:t>
            </a:r>
            <a:r>
              <a:rPr lang="en-US" dirty="0">
                <a:solidFill>
                  <a:srgbClr val="000099"/>
                </a:solidFill>
              </a:rPr>
              <a:t>. </a:t>
            </a:r>
            <a:r>
              <a:rPr lang="en-US" dirty="0" err="1">
                <a:solidFill>
                  <a:srgbClr val="000099"/>
                </a:solidFill>
              </a:rPr>
              <a:t>Gặp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điều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gì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đáng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ngờ</a:t>
            </a:r>
            <a:r>
              <a:rPr lang="en-US" dirty="0">
                <a:solidFill>
                  <a:srgbClr val="000099"/>
                </a:solidFill>
              </a:rPr>
              <a:t>, Kim </a:t>
            </a:r>
            <a:r>
              <a:rPr lang="en-US" dirty="0" err="1">
                <a:solidFill>
                  <a:srgbClr val="000099"/>
                </a:solidFill>
              </a:rPr>
              <a:t>Đồng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huýt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sáo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làm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hiệu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để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ông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ké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kịp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tránh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vào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ven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đường</a:t>
            </a:r>
            <a:r>
              <a:rPr lang="en-US" dirty="0">
                <a:solidFill>
                  <a:srgbClr val="000099"/>
                </a:solidFill>
              </a:rPr>
              <a:t> . </a:t>
            </a:r>
            <a:endParaRPr lang="vi-VN" dirty="0">
              <a:solidFill>
                <a:srgbClr val="000099"/>
              </a:solidFill>
            </a:endParaRPr>
          </a:p>
          <a:p>
            <a:pPr eaLnBrk="1" hangingPunct="1">
              <a:buFontTx/>
              <a:buNone/>
            </a:pPr>
            <a:r>
              <a:rPr lang="vi-VN" dirty="0">
                <a:solidFill>
                  <a:srgbClr val="000099"/>
                </a:solidFill>
              </a:rPr>
              <a:t>	4. </a:t>
            </a:r>
            <a:r>
              <a:rPr lang="en-US" dirty="0">
                <a:solidFill>
                  <a:srgbClr val="000099"/>
                </a:solidFill>
              </a:rPr>
              <a:t>Chi </a:t>
            </a:r>
            <a:r>
              <a:rPr lang="en-US" dirty="0" err="1">
                <a:solidFill>
                  <a:srgbClr val="000099"/>
                </a:solidFill>
              </a:rPr>
              <a:t>tiết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nói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lên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sự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nhanh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trí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và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dũng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cảm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của</a:t>
            </a:r>
            <a:r>
              <a:rPr lang="en-US" dirty="0">
                <a:solidFill>
                  <a:srgbClr val="000099"/>
                </a:solidFill>
              </a:rPr>
              <a:t> Kim </a:t>
            </a:r>
            <a:r>
              <a:rPr lang="en-US" dirty="0" err="1">
                <a:solidFill>
                  <a:srgbClr val="000099"/>
                </a:solidFill>
              </a:rPr>
              <a:t>Đồng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khi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gặp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địch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là</a:t>
            </a:r>
            <a:r>
              <a:rPr lang="en-US" dirty="0">
                <a:solidFill>
                  <a:srgbClr val="000099"/>
                </a:solidFill>
              </a:rPr>
              <a:t> : </a:t>
            </a:r>
            <a:r>
              <a:rPr lang="en-US" dirty="0" err="1">
                <a:solidFill>
                  <a:srgbClr val="000099"/>
                </a:solidFill>
              </a:rPr>
              <a:t>không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sợ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sệt</a:t>
            </a:r>
            <a:r>
              <a:rPr lang="en-US" dirty="0">
                <a:solidFill>
                  <a:srgbClr val="000099"/>
                </a:solidFill>
              </a:rPr>
              <a:t>, </a:t>
            </a:r>
            <a:r>
              <a:rPr lang="en-US" dirty="0" err="1">
                <a:solidFill>
                  <a:srgbClr val="000099"/>
                </a:solidFill>
              </a:rPr>
              <a:t>bình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tĩnh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huýt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sáo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báo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hiệu</a:t>
            </a:r>
            <a:r>
              <a:rPr lang="en-US" dirty="0">
                <a:solidFill>
                  <a:srgbClr val="000099"/>
                </a:solidFill>
              </a:rPr>
              <a:t>. </a:t>
            </a:r>
            <a:r>
              <a:rPr lang="en-US" dirty="0" err="1">
                <a:solidFill>
                  <a:srgbClr val="000099"/>
                </a:solidFill>
              </a:rPr>
              <a:t>Địch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hỏi</a:t>
            </a:r>
            <a:r>
              <a:rPr lang="en-US" dirty="0">
                <a:solidFill>
                  <a:srgbClr val="000099"/>
                </a:solidFill>
              </a:rPr>
              <a:t>, Kim </a:t>
            </a:r>
            <a:r>
              <a:rPr lang="en-US" dirty="0" err="1">
                <a:solidFill>
                  <a:srgbClr val="000099"/>
                </a:solidFill>
              </a:rPr>
              <a:t>Đồng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trả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lời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nhanh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trí</a:t>
            </a:r>
            <a:r>
              <a:rPr lang="en-US" dirty="0">
                <a:solidFill>
                  <a:srgbClr val="000099"/>
                </a:solidFill>
              </a:rPr>
              <a:t> : </a:t>
            </a:r>
            <a:r>
              <a:rPr lang="en-US" dirty="0" err="1">
                <a:solidFill>
                  <a:srgbClr val="000099"/>
                </a:solidFill>
              </a:rPr>
              <a:t>Đón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thầy</a:t>
            </a:r>
            <a:r>
              <a:rPr lang="en-US" dirty="0">
                <a:solidFill>
                  <a:srgbClr val="000099"/>
                </a:solidFill>
              </a:rPr>
              <a:t> mo </a:t>
            </a:r>
            <a:r>
              <a:rPr lang="en-US" dirty="0" err="1">
                <a:solidFill>
                  <a:srgbClr val="000099"/>
                </a:solidFill>
              </a:rPr>
              <a:t>về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cúng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cho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mẹ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ốm</a:t>
            </a:r>
            <a:r>
              <a:rPr lang="en-US" dirty="0">
                <a:solidFill>
                  <a:srgbClr val="000099"/>
                </a:solidFill>
              </a:rPr>
              <a:t>.</a:t>
            </a:r>
            <a:endParaRPr lang="vi-VN" dirty="0">
              <a:solidFill>
                <a:srgbClr val="000099"/>
              </a:solidFill>
            </a:endParaRPr>
          </a:p>
          <a:p>
            <a:pPr eaLnBrk="1" hangingPunct="1">
              <a:buFontTx/>
              <a:buNone/>
            </a:pPr>
            <a:r>
              <a:rPr lang="vi-VN" dirty="0">
                <a:solidFill>
                  <a:srgbClr val="000099"/>
                </a:solidFill>
              </a:rPr>
              <a:t>	</a:t>
            </a:r>
          </a:p>
        </p:txBody>
      </p:sp>
      <p:sp>
        <p:nvSpPr>
          <p:cNvPr id="5" name="Action Button: End 4">
            <a:hlinkClick r:id="rId2" action="ppaction://hlinksldjump" highlightClick="1"/>
          </p:cNvPr>
          <p:cNvSpPr/>
          <p:nvPr/>
        </p:nvSpPr>
        <p:spPr>
          <a:xfrm>
            <a:off x="7239000" y="6400800"/>
            <a:ext cx="1905000" cy="457200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idx="1"/>
          </p:nvPr>
        </p:nvSpPr>
        <p:spPr>
          <a:xfrm>
            <a:off x="1" y="533400"/>
            <a:ext cx="9144000" cy="5905500"/>
          </a:xfrm>
        </p:spPr>
        <p:txBody>
          <a:bodyPr>
            <a:noAutofit/>
          </a:bodyPr>
          <a:lstStyle/>
          <a:p>
            <a:pPr algn="just" eaLnBrk="1" hangingPunct="1">
              <a:buFontTx/>
              <a:buNone/>
            </a:pPr>
            <a:r>
              <a:rPr lang="en-US" sz="3600" dirty="0"/>
              <a:t>	</a:t>
            </a:r>
            <a:r>
              <a:rPr lang="en-US" sz="3600" dirty="0" err="1">
                <a:solidFill>
                  <a:srgbClr val="FF0000"/>
                </a:solidFill>
              </a:rPr>
              <a:t>Học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sinh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đọc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một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đoạn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trong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bài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tập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đọc</a:t>
            </a:r>
            <a:r>
              <a:rPr lang="en-US" sz="3600" dirty="0">
                <a:solidFill>
                  <a:srgbClr val="FF0000"/>
                </a:solidFill>
              </a:rPr>
              <a:t> “</a:t>
            </a:r>
            <a:r>
              <a:rPr lang="en-US" sz="3600" dirty="0" err="1">
                <a:solidFill>
                  <a:srgbClr val="FF0000"/>
                </a:solidFill>
              </a:rPr>
              <a:t>Nhớ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Việt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Bắc</a:t>
            </a:r>
            <a:r>
              <a:rPr lang="en-US" sz="3600" dirty="0">
                <a:solidFill>
                  <a:srgbClr val="FF0000"/>
                </a:solidFill>
              </a:rPr>
              <a:t> ” </a:t>
            </a:r>
            <a:r>
              <a:rPr lang="en-US" sz="3600" dirty="0" err="1">
                <a:solidFill>
                  <a:srgbClr val="FF0000"/>
                </a:solidFill>
              </a:rPr>
              <a:t>trang</a:t>
            </a:r>
            <a:r>
              <a:rPr lang="en-US" sz="3600" dirty="0">
                <a:solidFill>
                  <a:srgbClr val="FF0000"/>
                </a:solidFill>
              </a:rPr>
              <a:t> 115 -116. </a:t>
            </a:r>
            <a:r>
              <a:rPr lang="en-US" sz="3600" dirty="0" err="1">
                <a:solidFill>
                  <a:srgbClr val="FF0000"/>
                </a:solidFill>
              </a:rPr>
              <a:t>Trả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lời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một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trong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các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câu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hỏi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sau</a:t>
            </a:r>
            <a:r>
              <a:rPr lang="en-US" sz="3600" dirty="0">
                <a:solidFill>
                  <a:srgbClr val="FF0000"/>
                </a:solidFill>
              </a:rPr>
              <a:t>:</a:t>
            </a:r>
          </a:p>
          <a:p>
            <a:pPr algn="just" eaLnBrk="1" hangingPunct="1">
              <a:buFontTx/>
              <a:buNone/>
            </a:pPr>
            <a:r>
              <a:rPr lang="en-US" sz="3600" dirty="0"/>
              <a:t>	</a:t>
            </a:r>
            <a:r>
              <a:rPr lang="en-US" sz="3600" dirty="0">
                <a:solidFill>
                  <a:srgbClr val="000099"/>
                </a:solidFill>
              </a:rPr>
              <a:t>1. </a:t>
            </a:r>
            <a:r>
              <a:rPr lang="en-US" sz="3600" dirty="0" err="1">
                <a:solidFill>
                  <a:srgbClr val="000099"/>
                </a:solidFill>
              </a:rPr>
              <a:t>Người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cán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bộ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về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xuôi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nhớ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những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gì</a:t>
            </a:r>
            <a:r>
              <a:rPr lang="en-US" sz="3600" dirty="0">
                <a:solidFill>
                  <a:srgbClr val="000099"/>
                </a:solidFill>
              </a:rPr>
              <a:t> ở </a:t>
            </a:r>
            <a:r>
              <a:rPr lang="en-US" sz="3600" dirty="0" err="1">
                <a:solidFill>
                  <a:srgbClr val="000099"/>
                </a:solidFill>
              </a:rPr>
              <a:t>Việt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Bắc</a:t>
            </a:r>
            <a:r>
              <a:rPr lang="en-US" sz="3600" dirty="0">
                <a:solidFill>
                  <a:srgbClr val="000099"/>
                </a:solidFill>
              </a:rPr>
              <a:t>      ( </a:t>
            </a:r>
            <a:r>
              <a:rPr lang="en-US" sz="3600" dirty="0" err="1">
                <a:solidFill>
                  <a:srgbClr val="000099"/>
                </a:solidFill>
              </a:rPr>
              <a:t>dòng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thơ</a:t>
            </a:r>
            <a:r>
              <a:rPr lang="en-US" sz="3600" dirty="0">
                <a:solidFill>
                  <a:srgbClr val="000099"/>
                </a:solidFill>
              </a:rPr>
              <a:t> 2 )?</a:t>
            </a:r>
          </a:p>
          <a:p>
            <a:pPr eaLnBrk="1" hangingPunct="1">
              <a:buFontTx/>
              <a:buNone/>
            </a:pPr>
            <a:r>
              <a:rPr lang="en-US" sz="3600" dirty="0">
                <a:solidFill>
                  <a:srgbClr val="000099"/>
                </a:solidFill>
              </a:rPr>
              <a:t>	2. </a:t>
            </a:r>
            <a:r>
              <a:rPr lang="en-US" sz="3600" dirty="0" err="1">
                <a:solidFill>
                  <a:srgbClr val="000099"/>
                </a:solidFill>
              </a:rPr>
              <a:t>Tìm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những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câu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thơ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cho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thấy</a:t>
            </a:r>
            <a:r>
              <a:rPr lang="en-US" sz="3600" dirty="0">
                <a:solidFill>
                  <a:srgbClr val="000099"/>
                </a:solidFill>
              </a:rPr>
              <a:t> :</a:t>
            </a:r>
          </a:p>
          <a:p>
            <a:pPr eaLnBrk="1" hangingPunct="1">
              <a:buFontTx/>
              <a:buNone/>
            </a:pPr>
            <a:r>
              <a:rPr lang="en-US" sz="3600" dirty="0">
                <a:solidFill>
                  <a:srgbClr val="000099"/>
                </a:solidFill>
              </a:rPr>
              <a:t>   a/  </a:t>
            </a:r>
            <a:r>
              <a:rPr lang="en-US" sz="3600" dirty="0" err="1">
                <a:solidFill>
                  <a:srgbClr val="000099"/>
                </a:solidFill>
              </a:rPr>
              <a:t>Việt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Bắc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rất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đẹp</a:t>
            </a:r>
            <a:r>
              <a:rPr lang="en-US" sz="3600" dirty="0">
                <a:solidFill>
                  <a:srgbClr val="000099"/>
                </a:solidFill>
              </a:rPr>
              <a:t>.</a:t>
            </a:r>
          </a:p>
          <a:p>
            <a:pPr eaLnBrk="1" hangingPunct="1">
              <a:buFontTx/>
              <a:buNone/>
            </a:pPr>
            <a:r>
              <a:rPr lang="en-US" sz="3600" dirty="0">
                <a:solidFill>
                  <a:srgbClr val="000099"/>
                </a:solidFill>
              </a:rPr>
              <a:t>   b/ </a:t>
            </a:r>
            <a:r>
              <a:rPr lang="en-US" sz="3600" dirty="0" err="1">
                <a:solidFill>
                  <a:srgbClr val="000099"/>
                </a:solidFill>
              </a:rPr>
              <a:t>Việt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Bắc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đánh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giặc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giỏi</a:t>
            </a:r>
            <a:r>
              <a:rPr lang="en-US" sz="3600" dirty="0">
                <a:solidFill>
                  <a:srgbClr val="000099"/>
                </a:solidFill>
              </a:rPr>
              <a:t>.</a:t>
            </a:r>
          </a:p>
          <a:p>
            <a:pPr eaLnBrk="1" hangingPunct="1">
              <a:buFontTx/>
              <a:buNone/>
            </a:pPr>
            <a:r>
              <a:rPr lang="vi-VN" sz="3600" dirty="0">
                <a:solidFill>
                  <a:srgbClr val="000099"/>
                </a:solidFill>
              </a:rPr>
              <a:t>	3. </a:t>
            </a:r>
            <a:r>
              <a:rPr lang="en-US" sz="3600" dirty="0" err="1">
                <a:solidFill>
                  <a:srgbClr val="000099"/>
                </a:solidFill>
              </a:rPr>
              <a:t>Vẻ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đẹp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của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Việt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Bắc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được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thể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hiện</a:t>
            </a:r>
            <a:r>
              <a:rPr lang="en-US" sz="3600" dirty="0">
                <a:solidFill>
                  <a:srgbClr val="000099"/>
                </a:solidFill>
              </a:rPr>
              <a:t> qua </a:t>
            </a:r>
            <a:r>
              <a:rPr lang="en-US" sz="3600" dirty="0" err="1">
                <a:solidFill>
                  <a:srgbClr val="000099"/>
                </a:solidFill>
              </a:rPr>
              <a:t>những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câu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thơ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nào</a:t>
            </a:r>
            <a:r>
              <a:rPr lang="en-US" sz="3600" dirty="0">
                <a:solidFill>
                  <a:srgbClr val="000099"/>
                </a:solidFill>
              </a:rPr>
              <a:t> ?</a:t>
            </a:r>
            <a:endParaRPr lang="vi-VN" sz="3600" dirty="0">
              <a:solidFill>
                <a:srgbClr val="000099"/>
              </a:solidFill>
            </a:endParaRPr>
          </a:p>
          <a:p>
            <a:pPr eaLnBrk="1" hangingPunct="1">
              <a:buFontTx/>
              <a:buNone/>
            </a:pPr>
            <a:r>
              <a:rPr lang="vi-VN" sz="3600" dirty="0">
                <a:solidFill>
                  <a:srgbClr val="006600"/>
                </a:solidFill>
              </a:rPr>
              <a:t>	</a:t>
            </a:r>
          </a:p>
        </p:txBody>
      </p:sp>
      <p:sp>
        <p:nvSpPr>
          <p:cNvPr id="5" name="Oval 4"/>
          <p:cNvSpPr>
            <a:spLocks noChangeArrowheads="1"/>
          </p:cNvSpPr>
          <p:nvPr/>
        </p:nvSpPr>
        <p:spPr bwMode="auto">
          <a:xfrm>
            <a:off x="179388" y="-230188"/>
            <a:ext cx="611188" cy="61118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WordArt 5"/>
          <p:cNvSpPr>
            <a:spLocks noChangeArrowheads="1" noChangeShapeType="1" noTextEdit="1"/>
          </p:cNvSpPr>
          <p:nvPr/>
        </p:nvSpPr>
        <p:spPr bwMode="auto">
          <a:xfrm>
            <a:off x="330201" y="-128588"/>
            <a:ext cx="317500" cy="431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10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idx="1"/>
          </p:nvPr>
        </p:nvSpPr>
        <p:spPr>
          <a:xfrm>
            <a:off x="1" y="0"/>
            <a:ext cx="9144000" cy="5905500"/>
          </a:xfrm>
        </p:spPr>
        <p:txBody>
          <a:bodyPr>
            <a:noAutofit/>
          </a:bodyPr>
          <a:lstStyle/>
          <a:p>
            <a:pPr algn="just" eaLnBrk="1" hangingPunct="1">
              <a:buFontTx/>
              <a:buNone/>
            </a:pPr>
            <a:r>
              <a:rPr lang="en-US" dirty="0"/>
              <a:t>	</a:t>
            </a:r>
            <a:r>
              <a:rPr lang="en-US" dirty="0">
                <a:solidFill>
                  <a:srgbClr val="000099"/>
                </a:solidFill>
              </a:rPr>
              <a:t>1. </a:t>
            </a:r>
            <a:r>
              <a:rPr lang="en-US" dirty="0" err="1">
                <a:solidFill>
                  <a:srgbClr val="000099"/>
                </a:solidFill>
              </a:rPr>
              <a:t>Người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cán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bộ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về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xuôi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nhớ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hoa</a:t>
            </a:r>
            <a:r>
              <a:rPr lang="en-US" dirty="0">
                <a:solidFill>
                  <a:srgbClr val="000099"/>
                </a:solidFill>
              </a:rPr>
              <a:t>, </a:t>
            </a:r>
            <a:r>
              <a:rPr lang="en-US" dirty="0" err="1">
                <a:solidFill>
                  <a:srgbClr val="000099"/>
                </a:solidFill>
              </a:rPr>
              <a:t>nhớ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người</a:t>
            </a:r>
            <a:r>
              <a:rPr lang="en-US" dirty="0">
                <a:solidFill>
                  <a:srgbClr val="000099"/>
                </a:solidFill>
              </a:rPr>
              <a:t> ở </a:t>
            </a:r>
            <a:r>
              <a:rPr lang="en-US" dirty="0" err="1">
                <a:solidFill>
                  <a:srgbClr val="000099"/>
                </a:solidFill>
              </a:rPr>
              <a:t>Việt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Bắc</a:t>
            </a:r>
            <a:r>
              <a:rPr lang="en-US" dirty="0">
                <a:solidFill>
                  <a:srgbClr val="000099"/>
                </a:solidFill>
              </a:rPr>
              <a:t>.</a:t>
            </a:r>
          </a:p>
          <a:p>
            <a:pPr eaLnBrk="1" hangingPunct="1">
              <a:buFontTx/>
              <a:buNone/>
            </a:pPr>
            <a:r>
              <a:rPr lang="en-US" dirty="0">
                <a:solidFill>
                  <a:srgbClr val="000099"/>
                </a:solidFill>
              </a:rPr>
              <a:t>	2. </a:t>
            </a:r>
            <a:r>
              <a:rPr lang="en-US" dirty="0" err="1">
                <a:solidFill>
                  <a:srgbClr val="000099"/>
                </a:solidFill>
              </a:rPr>
              <a:t>Những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câu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thơ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cho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thấy</a:t>
            </a:r>
            <a:r>
              <a:rPr lang="en-US" dirty="0">
                <a:solidFill>
                  <a:srgbClr val="000099"/>
                </a:solidFill>
              </a:rPr>
              <a:t> :    a/  </a:t>
            </a:r>
            <a:r>
              <a:rPr lang="en-US" b="1" dirty="0" err="1">
                <a:solidFill>
                  <a:srgbClr val="FF0000"/>
                </a:solidFill>
              </a:rPr>
              <a:t>Việt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Bắc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rất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đẹp</a:t>
            </a:r>
            <a:r>
              <a:rPr lang="en-US" b="1" dirty="0">
                <a:solidFill>
                  <a:srgbClr val="FF0000"/>
                </a:solidFill>
              </a:rPr>
              <a:t> : </a:t>
            </a:r>
            <a:r>
              <a:rPr lang="en-US" i="1" dirty="0" err="1">
                <a:solidFill>
                  <a:srgbClr val="000099"/>
                </a:solidFill>
              </a:rPr>
              <a:t>Rừng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i="1" dirty="0" err="1">
                <a:solidFill>
                  <a:srgbClr val="000099"/>
                </a:solidFill>
              </a:rPr>
              <a:t>xanh</a:t>
            </a:r>
            <a:r>
              <a:rPr lang="en-US" i="1" dirty="0">
                <a:solidFill>
                  <a:srgbClr val="000099"/>
                </a:solidFill>
              </a:rPr>
              <a:t> </a:t>
            </a:r>
            <a:r>
              <a:rPr lang="en-US" i="1" dirty="0" err="1">
                <a:solidFill>
                  <a:srgbClr val="000099"/>
                </a:solidFill>
              </a:rPr>
              <a:t>hoa</a:t>
            </a:r>
            <a:r>
              <a:rPr lang="en-US" i="1" dirty="0">
                <a:solidFill>
                  <a:srgbClr val="000099"/>
                </a:solidFill>
              </a:rPr>
              <a:t> </a:t>
            </a:r>
            <a:r>
              <a:rPr lang="en-US" i="1" dirty="0" err="1">
                <a:solidFill>
                  <a:srgbClr val="000099"/>
                </a:solidFill>
              </a:rPr>
              <a:t>chuối</a:t>
            </a:r>
            <a:r>
              <a:rPr lang="en-US" i="1" dirty="0">
                <a:solidFill>
                  <a:srgbClr val="000099"/>
                </a:solidFill>
              </a:rPr>
              <a:t> </a:t>
            </a:r>
            <a:r>
              <a:rPr lang="en-US" i="1" dirty="0" err="1">
                <a:solidFill>
                  <a:srgbClr val="000099"/>
                </a:solidFill>
              </a:rPr>
              <a:t>đỏ</a:t>
            </a:r>
            <a:r>
              <a:rPr lang="en-US" i="1" dirty="0">
                <a:solidFill>
                  <a:srgbClr val="000099"/>
                </a:solidFill>
              </a:rPr>
              <a:t> </a:t>
            </a:r>
            <a:r>
              <a:rPr lang="en-US" i="1" dirty="0" err="1">
                <a:solidFill>
                  <a:srgbClr val="000099"/>
                </a:solidFill>
              </a:rPr>
              <a:t>tươi</a:t>
            </a:r>
            <a:r>
              <a:rPr lang="en-US" i="1" dirty="0">
                <a:solidFill>
                  <a:srgbClr val="000099"/>
                </a:solidFill>
              </a:rPr>
              <a:t>; </a:t>
            </a:r>
            <a:r>
              <a:rPr lang="en-US" i="1" dirty="0" err="1">
                <a:solidFill>
                  <a:srgbClr val="000099"/>
                </a:solidFill>
              </a:rPr>
              <a:t>Ngày</a:t>
            </a:r>
            <a:r>
              <a:rPr lang="en-US" i="1" dirty="0">
                <a:solidFill>
                  <a:srgbClr val="000099"/>
                </a:solidFill>
              </a:rPr>
              <a:t> </a:t>
            </a:r>
            <a:r>
              <a:rPr lang="en-US" i="1" dirty="0" err="1">
                <a:solidFill>
                  <a:srgbClr val="000099"/>
                </a:solidFill>
              </a:rPr>
              <a:t>xuân</a:t>
            </a:r>
            <a:r>
              <a:rPr lang="en-US" i="1" dirty="0">
                <a:solidFill>
                  <a:srgbClr val="000099"/>
                </a:solidFill>
              </a:rPr>
              <a:t> </a:t>
            </a:r>
            <a:r>
              <a:rPr lang="en-US" i="1" dirty="0" err="1">
                <a:solidFill>
                  <a:srgbClr val="000099"/>
                </a:solidFill>
              </a:rPr>
              <a:t>mơ</a:t>
            </a:r>
            <a:r>
              <a:rPr lang="en-US" i="1" dirty="0">
                <a:solidFill>
                  <a:srgbClr val="000099"/>
                </a:solidFill>
              </a:rPr>
              <a:t> </a:t>
            </a:r>
            <a:r>
              <a:rPr lang="en-US" i="1" dirty="0" err="1">
                <a:solidFill>
                  <a:srgbClr val="000099"/>
                </a:solidFill>
              </a:rPr>
              <a:t>nở</a:t>
            </a:r>
            <a:r>
              <a:rPr lang="en-US" i="1" dirty="0">
                <a:solidFill>
                  <a:srgbClr val="000099"/>
                </a:solidFill>
              </a:rPr>
              <a:t> </a:t>
            </a:r>
            <a:r>
              <a:rPr lang="en-US" i="1" dirty="0" err="1">
                <a:solidFill>
                  <a:srgbClr val="000099"/>
                </a:solidFill>
              </a:rPr>
              <a:t>trắng</a:t>
            </a:r>
            <a:r>
              <a:rPr lang="en-US" i="1" dirty="0">
                <a:solidFill>
                  <a:srgbClr val="000099"/>
                </a:solidFill>
              </a:rPr>
              <a:t> </a:t>
            </a:r>
            <a:r>
              <a:rPr lang="en-US" i="1" dirty="0" err="1">
                <a:solidFill>
                  <a:srgbClr val="000099"/>
                </a:solidFill>
              </a:rPr>
              <a:t>rừng</a:t>
            </a:r>
            <a:r>
              <a:rPr lang="en-US" i="1" dirty="0">
                <a:solidFill>
                  <a:srgbClr val="000099"/>
                </a:solidFill>
              </a:rPr>
              <a:t>; </a:t>
            </a:r>
            <a:r>
              <a:rPr lang="en-US" i="1" dirty="0" err="1">
                <a:solidFill>
                  <a:srgbClr val="000099"/>
                </a:solidFill>
              </a:rPr>
              <a:t>Ve</a:t>
            </a:r>
            <a:r>
              <a:rPr lang="en-US" i="1" dirty="0">
                <a:solidFill>
                  <a:srgbClr val="000099"/>
                </a:solidFill>
              </a:rPr>
              <a:t> </a:t>
            </a:r>
            <a:r>
              <a:rPr lang="en-US" i="1" dirty="0" err="1">
                <a:solidFill>
                  <a:srgbClr val="000099"/>
                </a:solidFill>
              </a:rPr>
              <a:t>kêu</a:t>
            </a:r>
            <a:r>
              <a:rPr lang="en-US" i="1" dirty="0">
                <a:solidFill>
                  <a:srgbClr val="000099"/>
                </a:solidFill>
              </a:rPr>
              <a:t> </a:t>
            </a:r>
            <a:r>
              <a:rPr lang="en-US" i="1" dirty="0" err="1">
                <a:solidFill>
                  <a:srgbClr val="000099"/>
                </a:solidFill>
              </a:rPr>
              <a:t>rừng</a:t>
            </a:r>
            <a:r>
              <a:rPr lang="en-US" i="1" dirty="0">
                <a:solidFill>
                  <a:srgbClr val="000099"/>
                </a:solidFill>
              </a:rPr>
              <a:t> </a:t>
            </a:r>
            <a:r>
              <a:rPr lang="en-US" i="1" dirty="0" err="1">
                <a:solidFill>
                  <a:srgbClr val="000099"/>
                </a:solidFill>
              </a:rPr>
              <a:t>phách</a:t>
            </a:r>
            <a:r>
              <a:rPr lang="en-US" i="1" dirty="0">
                <a:solidFill>
                  <a:srgbClr val="000099"/>
                </a:solidFill>
              </a:rPr>
              <a:t> </a:t>
            </a:r>
            <a:r>
              <a:rPr lang="en-US" i="1" dirty="0" err="1">
                <a:solidFill>
                  <a:srgbClr val="000099"/>
                </a:solidFill>
              </a:rPr>
              <a:t>đổ</a:t>
            </a:r>
            <a:r>
              <a:rPr lang="en-US" i="1" dirty="0">
                <a:solidFill>
                  <a:srgbClr val="000099"/>
                </a:solidFill>
              </a:rPr>
              <a:t> </a:t>
            </a:r>
            <a:r>
              <a:rPr lang="en-US" i="1" dirty="0" err="1">
                <a:solidFill>
                  <a:srgbClr val="000099"/>
                </a:solidFill>
              </a:rPr>
              <a:t>vàng</a:t>
            </a:r>
            <a:r>
              <a:rPr lang="en-US" i="1" dirty="0">
                <a:solidFill>
                  <a:srgbClr val="000099"/>
                </a:solidFill>
              </a:rPr>
              <a:t>; </a:t>
            </a:r>
            <a:r>
              <a:rPr lang="en-US" i="1" dirty="0" err="1">
                <a:solidFill>
                  <a:srgbClr val="000099"/>
                </a:solidFill>
              </a:rPr>
              <a:t>Rừng</a:t>
            </a:r>
            <a:r>
              <a:rPr lang="en-US" i="1" dirty="0">
                <a:solidFill>
                  <a:srgbClr val="000099"/>
                </a:solidFill>
              </a:rPr>
              <a:t> </a:t>
            </a:r>
            <a:r>
              <a:rPr lang="en-US" i="1" dirty="0" err="1">
                <a:solidFill>
                  <a:srgbClr val="000099"/>
                </a:solidFill>
              </a:rPr>
              <a:t>thu</a:t>
            </a:r>
            <a:r>
              <a:rPr lang="en-US" i="1" dirty="0">
                <a:solidFill>
                  <a:srgbClr val="000099"/>
                </a:solidFill>
              </a:rPr>
              <a:t> </a:t>
            </a:r>
            <a:r>
              <a:rPr lang="en-US" i="1" dirty="0" err="1">
                <a:solidFill>
                  <a:srgbClr val="000099"/>
                </a:solidFill>
              </a:rPr>
              <a:t>trăng</a:t>
            </a:r>
            <a:r>
              <a:rPr lang="en-US" i="1" dirty="0">
                <a:solidFill>
                  <a:srgbClr val="000099"/>
                </a:solidFill>
              </a:rPr>
              <a:t> </a:t>
            </a:r>
            <a:r>
              <a:rPr lang="en-US" i="1" dirty="0" err="1">
                <a:solidFill>
                  <a:srgbClr val="000099"/>
                </a:solidFill>
              </a:rPr>
              <a:t>rọi</a:t>
            </a:r>
            <a:r>
              <a:rPr lang="en-US" i="1" dirty="0">
                <a:solidFill>
                  <a:srgbClr val="000099"/>
                </a:solidFill>
              </a:rPr>
              <a:t> </a:t>
            </a:r>
            <a:r>
              <a:rPr lang="en-US" i="1" dirty="0" err="1">
                <a:solidFill>
                  <a:srgbClr val="000099"/>
                </a:solidFill>
              </a:rPr>
              <a:t>hòa</a:t>
            </a:r>
            <a:r>
              <a:rPr lang="en-US" i="1" dirty="0">
                <a:solidFill>
                  <a:srgbClr val="000099"/>
                </a:solidFill>
              </a:rPr>
              <a:t> </a:t>
            </a:r>
            <a:r>
              <a:rPr lang="en-US" i="1" dirty="0" err="1">
                <a:solidFill>
                  <a:srgbClr val="000099"/>
                </a:solidFill>
              </a:rPr>
              <a:t>bình</a:t>
            </a:r>
            <a:r>
              <a:rPr lang="en-US" i="1" dirty="0">
                <a:solidFill>
                  <a:srgbClr val="000099"/>
                </a:solidFill>
              </a:rPr>
              <a:t>. </a:t>
            </a:r>
            <a:r>
              <a:rPr lang="en-US" dirty="0">
                <a:solidFill>
                  <a:srgbClr val="000099"/>
                </a:solidFill>
              </a:rPr>
              <a:t>   b/ </a:t>
            </a:r>
            <a:r>
              <a:rPr lang="en-US" b="1" dirty="0" err="1">
                <a:solidFill>
                  <a:srgbClr val="FF0000"/>
                </a:solidFill>
              </a:rPr>
              <a:t>Việt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Bắc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đánh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giặc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giỏi</a:t>
            </a:r>
            <a:r>
              <a:rPr lang="en-US" b="1" dirty="0">
                <a:solidFill>
                  <a:srgbClr val="FF0000"/>
                </a:solidFill>
              </a:rPr>
              <a:t> : </a:t>
            </a:r>
            <a:r>
              <a:rPr lang="en-US" i="1" dirty="0" err="1">
                <a:solidFill>
                  <a:srgbClr val="000099"/>
                </a:solidFill>
              </a:rPr>
              <a:t>Rừng</a:t>
            </a:r>
            <a:r>
              <a:rPr lang="en-US" i="1" dirty="0">
                <a:solidFill>
                  <a:srgbClr val="000099"/>
                </a:solidFill>
              </a:rPr>
              <a:t> </a:t>
            </a:r>
            <a:r>
              <a:rPr lang="en-US" i="1" dirty="0" err="1">
                <a:solidFill>
                  <a:srgbClr val="000099"/>
                </a:solidFill>
              </a:rPr>
              <a:t>cây</a:t>
            </a:r>
            <a:r>
              <a:rPr lang="en-US" i="1" dirty="0">
                <a:solidFill>
                  <a:srgbClr val="000099"/>
                </a:solidFill>
              </a:rPr>
              <a:t> </a:t>
            </a:r>
            <a:r>
              <a:rPr lang="en-US" i="1" dirty="0" err="1">
                <a:solidFill>
                  <a:srgbClr val="000099"/>
                </a:solidFill>
              </a:rPr>
              <a:t>núi</a:t>
            </a:r>
            <a:r>
              <a:rPr lang="en-US" i="1" dirty="0">
                <a:solidFill>
                  <a:srgbClr val="000099"/>
                </a:solidFill>
              </a:rPr>
              <a:t> </a:t>
            </a:r>
            <a:r>
              <a:rPr lang="en-US" i="1" dirty="0" err="1">
                <a:solidFill>
                  <a:srgbClr val="000099"/>
                </a:solidFill>
              </a:rPr>
              <a:t>đá</a:t>
            </a:r>
            <a:r>
              <a:rPr lang="en-US" i="1" dirty="0">
                <a:solidFill>
                  <a:srgbClr val="000099"/>
                </a:solidFill>
              </a:rPr>
              <a:t> </a:t>
            </a:r>
            <a:r>
              <a:rPr lang="en-US" i="1" dirty="0" err="1">
                <a:solidFill>
                  <a:srgbClr val="000099"/>
                </a:solidFill>
              </a:rPr>
              <a:t>ta</a:t>
            </a:r>
            <a:r>
              <a:rPr lang="en-US" i="1" dirty="0">
                <a:solidFill>
                  <a:srgbClr val="000099"/>
                </a:solidFill>
              </a:rPr>
              <a:t> </a:t>
            </a:r>
            <a:r>
              <a:rPr lang="en-US" i="1" dirty="0" err="1">
                <a:solidFill>
                  <a:srgbClr val="000099"/>
                </a:solidFill>
              </a:rPr>
              <a:t>cùng</a:t>
            </a:r>
            <a:r>
              <a:rPr lang="en-US" i="1" dirty="0">
                <a:solidFill>
                  <a:srgbClr val="000099"/>
                </a:solidFill>
              </a:rPr>
              <a:t> </a:t>
            </a:r>
            <a:r>
              <a:rPr lang="en-US" i="1" dirty="0" err="1">
                <a:solidFill>
                  <a:srgbClr val="000099"/>
                </a:solidFill>
              </a:rPr>
              <a:t>đánh</a:t>
            </a:r>
            <a:r>
              <a:rPr lang="en-US" i="1" dirty="0">
                <a:solidFill>
                  <a:srgbClr val="000099"/>
                </a:solidFill>
              </a:rPr>
              <a:t> </a:t>
            </a:r>
            <a:r>
              <a:rPr lang="en-US" i="1" dirty="0" err="1">
                <a:solidFill>
                  <a:srgbClr val="000099"/>
                </a:solidFill>
              </a:rPr>
              <a:t>Tây</a:t>
            </a:r>
            <a:r>
              <a:rPr lang="en-US" i="1" dirty="0">
                <a:solidFill>
                  <a:srgbClr val="000099"/>
                </a:solidFill>
              </a:rPr>
              <a:t>; </a:t>
            </a:r>
            <a:r>
              <a:rPr lang="en-US" i="1" dirty="0" err="1">
                <a:solidFill>
                  <a:srgbClr val="000099"/>
                </a:solidFill>
              </a:rPr>
              <a:t>Núi</a:t>
            </a:r>
            <a:r>
              <a:rPr lang="en-US" i="1" dirty="0">
                <a:solidFill>
                  <a:srgbClr val="000099"/>
                </a:solidFill>
              </a:rPr>
              <a:t> </a:t>
            </a:r>
            <a:r>
              <a:rPr lang="en-US" i="1" dirty="0" err="1">
                <a:solidFill>
                  <a:srgbClr val="000099"/>
                </a:solidFill>
              </a:rPr>
              <a:t>giăng</a:t>
            </a:r>
            <a:r>
              <a:rPr lang="en-US" i="1" dirty="0">
                <a:solidFill>
                  <a:srgbClr val="000099"/>
                </a:solidFill>
              </a:rPr>
              <a:t> </a:t>
            </a:r>
            <a:r>
              <a:rPr lang="en-US" i="1" dirty="0" err="1">
                <a:solidFill>
                  <a:srgbClr val="000099"/>
                </a:solidFill>
              </a:rPr>
              <a:t>thành</a:t>
            </a:r>
            <a:r>
              <a:rPr lang="en-US" i="1" dirty="0">
                <a:solidFill>
                  <a:srgbClr val="000099"/>
                </a:solidFill>
              </a:rPr>
              <a:t> </a:t>
            </a:r>
            <a:r>
              <a:rPr lang="en-US" i="1" dirty="0" err="1">
                <a:solidFill>
                  <a:srgbClr val="000099"/>
                </a:solidFill>
              </a:rPr>
              <a:t>lũy</a:t>
            </a:r>
            <a:r>
              <a:rPr lang="en-US" i="1" dirty="0">
                <a:solidFill>
                  <a:srgbClr val="000099"/>
                </a:solidFill>
              </a:rPr>
              <a:t> </a:t>
            </a:r>
            <a:r>
              <a:rPr lang="en-US" i="1" dirty="0" err="1">
                <a:solidFill>
                  <a:srgbClr val="000099"/>
                </a:solidFill>
              </a:rPr>
              <a:t>sắt</a:t>
            </a:r>
            <a:r>
              <a:rPr lang="en-US" i="1" dirty="0">
                <a:solidFill>
                  <a:srgbClr val="000099"/>
                </a:solidFill>
              </a:rPr>
              <a:t> </a:t>
            </a:r>
            <a:r>
              <a:rPr lang="en-US" i="1" dirty="0" err="1">
                <a:solidFill>
                  <a:srgbClr val="000099"/>
                </a:solidFill>
              </a:rPr>
              <a:t>dày</a:t>
            </a:r>
            <a:r>
              <a:rPr lang="en-US" i="1" dirty="0">
                <a:solidFill>
                  <a:srgbClr val="000099"/>
                </a:solidFill>
              </a:rPr>
              <a:t>; </a:t>
            </a:r>
            <a:r>
              <a:rPr lang="en-US" i="1" dirty="0" err="1">
                <a:solidFill>
                  <a:srgbClr val="000099"/>
                </a:solidFill>
              </a:rPr>
              <a:t>Rừng</a:t>
            </a:r>
            <a:r>
              <a:rPr lang="en-US" i="1" dirty="0">
                <a:solidFill>
                  <a:srgbClr val="000099"/>
                </a:solidFill>
              </a:rPr>
              <a:t> </a:t>
            </a:r>
            <a:r>
              <a:rPr lang="en-US" i="1" dirty="0" err="1">
                <a:solidFill>
                  <a:srgbClr val="000099"/>
                </a:solidFill>
              </a:rPr>
              <a:t>che</a:t>
            </a:r>
            <a:r>
              <a:rPr lang="en-US" i="1" dirty="0">
                <a:solidFill>
                  <a:srgbClr val="000099"/>
                </a:solidFill>
              </a:rPr>
              <a:t> </a:t>
            </a:r>
            <a:r>
              <a:rPr lang="en-US" i="1" dirty="0" err="1">
                <a:solidFill>
                  <a:srgbClr val="000099"/>
                </a:solidFill>
              </a:rPr>
              <a:t>bộ</a:t>
            </a:r>
            <a:r>
              <a:rPr lang="en-US" i="1" dirty="0">
                <a:solidFill>
                  <a:srgbClr val="000099"/>
                </a:solidFill>
              </a:rPr>
              <a:t> </a:t>
            </a:r>
            <a:r>
              <a:rPr lang="en-US" i="1" dirty="0" err="1">
                <a:solidFill>
                  <a:srgbClr val="000099"/>
                </a:solidFill>
              </a:rPr>
              <a:t>đội</a:t>
            </a:r>
            <a:r>
              <a:rPr lang="en-US" i="1" dirty="0">
                <a:solidFill>
                  <a:srgbClr val="000099"/>
                </a:solidFill>
              </a:rPr>
              <a:t>, </a:t>
            </a:r>
            <a:r>
              <a:rPr lang="en-US" i="1" dirty="0" err="1">
                <a:solidFill>
                  <a:srgbClr val="000099"/>
                </a:solidFill>
              </a:rPr>
              <a:t>rừng</a:t>
            </a:r>
            <a:r>
              <a:rPr lang="en-US" i="1" dirty="0">
                <a:solidFill>
                  <a:srgbClr val="000099"/>
                </a:solidFill>
              </a:rPr>
              <a:t> </a:t>
            </a:r>
            <a:r>
              <a:rPr lang="en-US" i="1" dirty="0" err="1">
                <a:solidFill>
                  <a:srgbClr val="000099"/>
                </a:solidFill>
              </a:rPr>
              <a:t>vây</a:t>
            </a:r>
            <a:r>
              <a:rPr lang="en-US" i="1" dirty="0">
                <a:solidFill>
                  <a:srgbClr val="000099"/>
                </a:solidFill>
              </a:rPr>
              <a:t> </a:t>
            </a:r>
            <a:r>
              <a:rPr lang="en-US" i="1" dirty="0" err="1">
                <a:solidFill>
                  <a:srgbClr val="000099"/>
                </a:solidFill>
              </a:rPr>
              <a:t>quân</a:t>
            </a:r>
            <a:r>
              <a:rPr lang="en-US" i="1" dirty="0">
                <a:solidFill>
                  <a:srgbClr val="000099"/>
                </a:solidFill>
              </a:rPr>
              <a:t> </a:t>
            </a:r>
            <a:r>
              <a:rPr lang="en-US" i="1" dirty="0" err="1">
                <a:solidFill>
                  <a:srgbClr val="000099"/>
                </a:solidFill>
              </a:rPr>
              <a:t>thù</a:t>
            </a:r>
            <a:r>
              <a:rPr lang="en-US" i="1" dirty="0">
                <a:solidFill>
                  <a:srgbClr val="000099"/>
                </a:solidFill>
              </a:rPr>
              <a:t>.</a:t>
            </a:r>
          </a:p>
          <a:p>
            <a:pPr eaLnBrk="1" hangingPunct="1">
              <a:buFontTx/>
              <a:buNone/>
            </a:pPr>
            <a:r>
              <a:rPr lang="vi-VN" dirty="0">
                <a:solidFill>
                  <a:srgbClr val="000099"/>
                </a:solidFill>
              </a:rPr>
              <a:t>	3. </a:t>
            </a:r>
            <a:r>
              <a:rPr lang="en-US" dirty="0" err="1">
                <a:solidFill>
                  <a:srgbClr val="000099"/>
                </a:solidFill>
              </a:rPr>
              <a:t>Vẻ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đẹp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của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Việt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Bắc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được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thể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hiện</a:t>
            </a:r>
            <a:r>
              <a:rPr lang="en-US" dirty="0">
                <a:solidFill>
                  <a:srgbClr val="000099"/>
                </a:solidFill>
              </a:rPr>
              <a:t> qua </a:t>
            </a:r>
            <a:r>
              <a:rPr lang="en-US" dirty="0" err="1">
                <a:solidFill>
                  <a:srgbClr val="000099"/>
                </a:solidFill>
              </a:rPr>
              <a:t>những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câu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thơ</a:t>
            </a:r>
            <a:r>
              <a:rPr lang="en-US" dirty="0">
                <a:solidFill>
                  <a:srgbClr val="000099"/>
                </a:solidFill>
              </a:rPr>
              <a:t> : </a:t>
            </a:r>
            <a:r>
              <a:rPr lang="en-US" dirty="0" err="1">
                <a:solidFill>
                  <a:srgbClr val="000099"/>
                </a:solidFill>
              </a:rPr>
              <a:t>Đèo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cao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nắng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ánh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dao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gài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thắt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lưng</a:t>
            </a:r>
            <a:r>
              <a:rPr lang="en-US" dirty="0">
                <a:solidFill>
                  <a:srgbClr val="000099"/>
                </a:solidFill>
              </a:rPr>
              <a:t>; </a:t>
            </a:r>
            <a:r>
              <a:rPr lang="en-US" dirty="0" err="1">
                <a:solidFill>
                  <a:srgbClr val="000099"/>
                </a:solidFill>
              </a:rPr>
              <a:t>Nhớ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người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đan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nón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chuốt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từng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sợi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giang</a:t>
            </a:r>
            <a:r>
              <a:rPr lang="en-US" dirty="0">
                <a:solidFill>
                  <a:srgbClr val="000099"/>
                </a:solidFill>
              </a:rPr>
              <a:t>; </a:t>
            </a:r>
            <a:r>
              <a:rPr lang="en-US" dirty="0" err="1">
                <a:solidFill>
                  <a:srgbClr val="000099"/>
                </a:solidFill>
              </a:rPr>
              <a:t>Nhớ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cô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em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gái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hái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măng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một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mình</a:t>
            </a:r>
            <a:r>
              <a:rPr lang="en-US" dirty="0">
                <a:solidFill>
                  <a:srgbClr val="000099"/>
                </a:solidFill>
              </a:rPr>
              <a:t>; </a:t>
            </a:r>
            <a:r>
              <a:rPr lang="en-US" dirty="0" err="1">
                <a:solidFill>
                  <a:srgbClr val="000099"/>
                </a:solidFill>
              </a:rPr>
              <a:t>Tiếng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hát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ân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tình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thủy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chung</a:t>
            </a:r>
            <a:endParaRPr lang="vi-VN" dirty="0">
              <a:solidFill>
                <a:srgbClr val="000099"/>
              </a:solidFill>
            </a:endParaRPr>
          </a:p>
          <a:p>
            <a:pPr eaLnBrk="1" hangingPunct="1">
              <a:buFontTx/>
              <a:buNone/>
            </a:pPr>
            <a:r>
              <a:rPr lang="vi-VN" dirty="0">
                <a:solidFill>
                  <a:srgbClr val="006600"/>
                </a:solidFill>
              </a:rPr>
              <a:t>	</a:t>
            </a:r>
          </a:p>
        </p:txBody>
      </p:sp>
      <p:sp>
        <p:nvSpPr>
          <p:cNvPr id="5" name="Action Button: End 4">
            <a:hlinkClick r:id="rId2" action="ppaction://hlinksldjump" highlightClick="1"/>
          </p:cNvPr>
          <p:cNvSpPr/>
          <p:nvPr/>
        </p:nvSpPr>
        <p:spPr>
          <a:xfrm>
            <a:off x="7924800" y="6248400"/>
            <a:ext cx="1219200" cy="609600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idx="1"/>
          </p:nvPr>
        </p:nvSpPr>
        <p:spPr>
          <a:xfrm>
            <a:off x="-36513" y="619125"/>
            <a:ext cx="9010651" cy="5905500"/>
          </a:xfrm>
        </p:spPr>
        <p:txBody>
          <a:bodyPr>
            <a:normAutofit lnSpcReduction="10000"/>
          </a:bodyPr>
          <a:lstStyle/>
          <a:p>
            <a:pPr algn="just" eaLnBrk="1" hangingPunct="1">
              <a:buFontTx/>
              <a:buNone/>
            </a:pPr>
            <a:r>
              <a:rPr lang="en-US" dirty="0"/>
              <a:t>	</a:t>
            </a:r>
            <a:r>
              <a:rPr lang="en-US" dirty="0" err="1">
                <a:solidFill>
                  <a:srgbClr val="FF0000"/>
                </a:solidFill>
              </a:rPr>
              <a:t>Học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sinh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đọc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một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đoạn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trong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bài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tập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đọc</a:t>
            </a:r>
            <a:r>
              <a:rPr lang="en-US" dirty="0">
                <a:solidFill>
                  <a:srgbClr val="FF0000"/>
                </a:solidFill>
              </a:rPr>
              <a:t> “</a:t>
            </a:r>
            <a:r>
              <a:rPr lang="en-US" dirty="0" err="1">
                <a:solidFill>
                  <a:srgbClr val="FF0000"/>
                </a:solidFill>
              </a:rPr>
              <a:t>Hũ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bạc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của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người</a:t>
            </a:r>
            <a:r>
              <a:rPr lang="en-US" dirty="0">
                <a:solidFill>
                  <a:srgbClr val="FF0000"/>
                </a:solidFill>
              </a:rPr>
              <a:t> cha” </a:t>
            </a:r>
            <a:r>
              <a:rPr lang="en-US" dirty="0" err="1">
                <a:solidFill>
                  <a:srgbClr val="FF0000"/>
                </a:solidFill>
              </a:rPr>
              <a:t>trang</a:t>
            </a:r>
            <a:r>
              <a:rPr lang="en-US" dirty="0">
                <a:solidFill>
                  <a:srgbClr val="FF0000"/>
                </a:solidFill>
              </a:rPr>
              <a:t> 121- 122. </a:t>
            </a:r>
            <a:r>
              <a:rPr lang="en-US" dirty="0" err="1">
                <a:solidFill>
                  <a:srgbClr val="FF0000"/>
                </a:solidFill>
              </a:rPr>
              <a:t>Trả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lời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một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trong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các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câu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hỏi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sau</a:t>
            </a:r>
            <a:r>
              <a:rPr lang="en-US" dirty="0">
                <a:solidFill>
                  <a:srgbClr val="FF0000"/>
                </a:solidFill>
              </a:rPr>
              <a:t>:</a:t>
            </a:r>
          </a:p>
          <a:p>
            <a:pPr algn="just" eaLnBrk="1" hangingPunct="1">
              <a:buFontTx/>
              <a:buNone/>
            </a:pPr>
            <a:r>
              <a:rPr lang="en-US" dirty="0"/>
              <a:t>	</a:t>
            </a:r>
            <a:r>
              <a:rPr lang="en-US" dirty="0">
                <a:solidFill>
                  <a:srgbClr val="000099"/>
                </a:solidFill>
              </a:rPr>
              <a:t>1. </a:t>
            </a:r>
            <a:r>
              <a:rPr lang="en-US" dirty="0" err="1">
                <a:solidFill>
                  <a:srgbClr val="000099"/>
                </a:solidFill>
              </a:rPr>
              <a:t>Ông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lão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muốn</a:t>
            </a:r>
            <a:r>
              <a:rPr lang="en-US" dirty="0">
                <a:solidFill>
                  <a:srgbClr val="000099"/>
                </a:solidFill>
              </a:rPr>
              <a:t> con </a:t>
            </a:r>
            <a:r>
              <a:rPr lang="en-US" dirty="0" err="1">
                <a:solidFill>
                  <a:srgbClr val="000099"/>
                </a:solidFill>
              </a:rPr>
              <a:t>trai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trở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thành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người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như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thế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nào</a:t>
            </a:r>
            <a:r>
              <a:rPr lang="en-US" dirty="0">
                <a:solidFill>
                  <a:srgbClr val="000099"/>
                </a:solidFill>
              </a:rPr>
              <a:t> ?</a:t>
            </a:r>
          </a:p>
          <a:p>
            <a:pPr eaLnBrk="1" hangingPunct="1">
              <a:buFontTx/>
              <a:buNone/>
            </a:pPr>
            <a:r>
              <a:rPr lang="en-US" dirty="0">
                <a:solidFill>
                  <a:srgbClr val="000099"/>
                </a:solidFill>
              </a:rPr>
              <a:t>	2. </a:t>
            </a:r>
            <a:r>
              <a:rPr lang="en-US" dirty="0" err="1">
                <a:solidFill>
                  <a:srgbClr val="000099"/>
                </a:solidFill>
              </a:rPr>
              <a:t>Ông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lão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vứt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tiền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xuống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ao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để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làm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gì</a:t>
            </a:r>
            <a:r>
              <a:rPr lang="en-US" dirty="0">
                <a:solidFill>
                  <a:srgbClr val="000099"/>
                </a:solidFill>
              </a:rPr>
              <a:t> ?</a:t>
            </a:r>
          </a:p>
          <a:p>
            <a:pPr eaLnBrk="1" hangingPunct="1">
              <a:buFontTx/>
              <a:buNone/>
            </a:pPr>
            <a:r>
              <a:rPr lang="vi-VN" dirty="0">
                <a:solidFill>
                  <a:srgbClr val="000099"/>
                </a:solidFill>
              </a:rPr>
              <a:t>	3. </a:t>
            </a:r>
            <a:r>
              <a:rPr lang="en-US" dirty="0" err="1">
                <a:solidFill>
                  <a:srgbClr val="000099"/>
                </a:solidFill>
              </a:rPr>
              <a:t>Người</a:t>
            </a:r>
            <a:r>
              <a:rPr lang="en-US" dirty="0">
                <a:solidFill>
                  <a:srgbClr val="000099"/>
                </a:solidFill>
              </a:rPr>
              <a:t> con </a:t>
            </a:r>
            <a:r>
              <a:rPr lang="en-US" dirty="0" err="1">
                <a:solidFill>
                  <a:srgbClr val="000099"/>
                </a:solidFill>
              </a:rPr>
              <a:t>đã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làm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lụng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vất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vả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và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kiếm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tiền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như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thế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nào</a:t>
            </a:r>
            <a:r>
              <a:rPr lang="en-US" dirty="0">
                <a:solidFill>
                  <a:srgbClr val="000099"/>
                </a:solidFill>
              </a:rPr>
              <a:t> ?</a:t>
            </a:r>
            <a:endParaRPr lang="vi-VN" dirty="0">
              <a:solidFill>
                <a:srgbClr val="000099"/>
              </a:solidFill>
            </a:endParaRPr>
          </a:p>
          <a:p>
            <a:pPr eaLnBrk="1" hangingPunct="1">
              <a:buFontTx/>
              <a:buNone/>
            </a:pPr>
            <a:r>
              <a:rPr lang="vi-VN" dirty="0">
                <a:solidFill>
                  <a:srgbClr val="000099"/>
                </a:solidFill>
              </a:rPr>
              <a:t>	4. </a:t>
            </a:r>
            <a:r>
              <a:rPr lang="en-US" dirty="0" err="1">
                <a:solidFill>
                  <a:srgbClr val="000099"/>
                </a:solidFill>
              </a:rPr>
              <a:t>Khi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ông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lão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vứt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tiền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vào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bếp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lửa</a:t>
            </a:r>
            <a:r>
              <a:rPr lang="en-US" dirty="0">
                <a:solidFill>
                  <a:srgbClr val="000099"/>
                </a:solidFill>
              </a:rPr>
              <a:t>, </a:t>
            </a:r>
            <a:r>
              <a:rPr lang="en-US" dirty="0" err="1">
                <a:solidFill>
                  <a:srgbClr val="000099"/>
                </a:solidFill>
              </a:rPr>
              <a:t>người</a:t>
            </a:r>
            <a:r>
              <a:rPr lang="en-US" dirty="0">
                <a:solidFill>
                  <a:srgbClr val="000099"/>
                </a:solidFill>
              </a:rPr>
              <a:t> con </a:t>
            </a:r>
            <a:r>
              <a:rPr lang="en-US" dirty="0" err="1">
                <a:solidFill>
                  <a:srgbClr val="000099"/>
                </a:solidFill>
              </a:rPr>
              <a:t>làm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gì</a:t>
            </a:r>
            <a:r>
              <a:rPr lang="en-US" dirty="0">
                <a:solidFill>
                  <a:srgbClr val="000099"/>
                </a:solidFill>
              </a:rPr>
              <a:t> ? </a:t>
            </a:r>
            <a:r>
              <a:rPr lang="en-US" dirty="0" err="1">
                <a:solidFill>
                  <a:srgbClr val="000099"/>
                </a:solidFill>
              </a:rPr>
              <a:t>Vì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sao</a:t>
            </a:r>
            <a:r>
              <a:rPr lang="en-US" dirty="0">
                <a:solidFill>
                  <a:srgbClr val="000099"/>
                </a:solidFill>
              </a:rPr>
              <a:t> ?</a:t>
            </a:r>
            <a:endParaRPr lang="vi-VN" dirty="0">
              <a:solidFill>
                <a:srgbClr val="000099"/>
              </a:solidFill>
            </a:endParaRPr>
          </a:p>
          <a:p>
            <a:pPr eaLnBrk="1" hangingPunct="1">
              <a:buFontTx/>
              <a:buNone/>
            </a:pPr>
            <a:r>
              <a:rPr lang="vi-VN" dirty="0">
                <a:solidFill>
                  <a:srgbClr val="000099"/>
                </a:solidFill>
              </a:rPr>
              <a:t>	5. </a:t>
            </a:r>
            <a:r>
              <a:rPr lang="en-US" dirty="0" err="1">
                <a:solidFill>
                  <a:srgbClr val="000099"/>
                </a:solidFill>
              </a:rPr>
              <a:t>Hãy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tìm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những</a:t>
            </a:r>
            <a:r>
              <a:rPr lang="en-US" dirty="0">
                <a:solidFill>
                  <a:srgbClr val="000099"/>
                </a:solidFill>
              </a:rPr>
              <a:t> c</a:t>
            </a:r>
            <a:r>
              <a:rPr lang="vi-VN" dirty="0">
                <a:solidFill>
                  <a:srgbClr val="000099"/>
                </a:solidFill>
              </a:rPr>
              <a:t>âu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trong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vi-VN" dirty="0">
                <a:solidFill>
                  <a:srgbClr val="000099"/>
                </a:solidFill>
              </a:rPr>
              <a:t> chuyện nói </a:t>
            </a:r>
            <a:r>
              <a:rPr lang="en-US" dirty="0" err="1">
                <a:solidFill>
                  <a:srgbClr val="000099"/>
                </a:solidFill>
              </a:rPr>
              <a:t>lên</a:t>
            </a:r>
            <a:r>
              <a:rPr lang="en-US" dirty="0">
                <a:solidFill>
                  <a:srgbClr val="000099"/>
                </a:solidFill>
              </a:rPr>
              <a:t> ý </a:t>
            </a:r>
            <a:r>
              <a:rPr lang="en-US" dirty="0" err="1">
                <a:solidFill>
                  <a:srgbClr val="000099"/>
                </a:solidFill>
              </a:rPr>
              <a:t>nghĩa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của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truyện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này</a:t>
            </a:r>
            <a:r>
              <a:rPr lang="en-US" dirty="0">
                <a:solidFill>
                  <a:srgbClr val="000099"/>
                </a:solidFill>
              </a:rPr>
              <a:t>.</a:t>
            </a:r>
            <a:endParaRPr lang="vi-VN" dirty="0">
              <a:solidFill>
                <a:srgbClr val="000099"/>
              </a:solidFill>
            </a:endParaRPr>
          </a:p>
        </p:txBody>
      </p:sp>
      <p:sp>
        <p:nvSpPr>
          <p:cNvPr id="5" name="Oval 4"/>
          <p:cNvSpPr>
            <a:spLocks noChangeArrowheads="1"/>
          </p:cNvSpPr>
          <p:nvPr/>
        </p:nvSpPr>
        <p:spPr bwMode="auto">
          <a:xfrm>
            <a:off x="0" y="0"/>
            <a:ext cx="611188" cy="61118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WordArt 5"/>
          <p:cNvSpPr>
            <a:spLocks noChangeArrowheads="1" noChangeShapeType="1" noTextEdit="1"/>
          </p:cNvSpPr>
          <p:nvPr/>
        </p:nvSpPr>
        <p:spPr bwMode="auto">
          <a:xfrm>
            <a:off x="77788" y="88900"/>
            <a:ext cx="360362" cy="431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11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idx="1"/>
          </p:nvPr>
        </p:nvSpPr>
        <p:spPr>
          <a:xfrm>
            <a:off x="-228600" y="-152400"/>
            <a:ext cx="9372600" cy="5905500"/>
          </a:xfrm>
        </p:spPr>
        <p:txBody>
          <a:bodyPr>
            <a:noAutofit/>
          </a:bodyPr>
          <a:lstStyle/>
          <a:p>
            <a:pPr algn="just" eaLnBrk="1" hangingPunct="1">
              <a:buFontTx/>
              <a:buNone/>
            </a:pPr>
            <a:r>
              <a:rPr lang="en-US" dirty="0"/>
              <a:t>	</a:t>
            </a:r>
            <a:r>
              <a:rPr lang="en-US" dirty="0">
                <a:solidFill>
                  <a:srgbClr val="000099"/>
                </a:solidFill>
              </a:rPr>
              <a:t>1. </a:t>
            </a:r>
            <a:r>
              <a:rPr lang="en-US" dirty="0" err="1">
                <a:solidFill>
                  <a:srgbClr val="000099"/>
                </a:solidFill>
              </a:rPr>
              <a:t>Ông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lão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muốn</a:t>
            </a:r>
            <a:r>
              <a:rPr lang="en-US" dirty="0">
                <a:solidFill>
                  <a:srgbClr val="000099"/>
                </a:solidFill>
              </a:rPr>
              <a:t> con </a:t>
            </a:r>
            <a:r>
              <a:rPr lang="en-US" dirty="0" err="1">
                <a:solidFill>
                  <a:srgbClr val="000099"/>
                </a:solidFill>
              </a:rPr>
              <a:t>trai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trở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thành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người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siêng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năng</a:t>
            </a:r>
            <a:r>
              <a:rPr lang="en-US" dirty="0">
                <a:solidFill>
                  <a:srgbClr val="000099"/>
                </a:solidFill>
              </a:rPr>
              <a:t>, </a:t>
            </a:r>
            <a:r>
              <a:rPr lang="en-US" dirty="0" err="1">
                <a:solidFill>
                  <a:srgbClr val="000099"/>
                </a:solidFill>
              </a:rPr>
              <a:t>chăm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chỉ</a:t>
            </a:r>
            <a:r>
              <a:rPr lang="en-US" dirty="0">
                <a:solidFill>
                  <a:srgbClr val="000099"/>
                </a:solidFill>
              </a:rPr>
              <a:t>, </a:t>
            </a:r>
            <a:r>
              <a:rPr lang="en-US" dirty="0" err="1">
                <a:solidFill>
                  <a:srgbClr val="000099"/>
                </a:solidFill>
              </a:rPr>
              <a:t>tự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mình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kiếm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nổi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bát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cơm</a:t>
            </a:r>
            <a:r>
              <a:rPr lang="en-US" dirty="0">
                <a:solidFill>
                  <a:srgbClr val="000099"/>
                </a:solidFill>
              </a:rPr>
              <a:t>.</a:t>
            </a:r>
          </a:p>
          <a:p>
            <a:pPr algn="just" eaLnBrk="1" hangingPunct="1">
              <a:buFontTx/>
              <a:buNone/>
            </a:pPr>
            <a:r>
              <a:rPr lang="en-US" dirty="0">
                <a:solidFill>
                  <a:srgbClr val="000099"/>
                </a:solidFill>
              </a:rPr>
              <a:t>	2. </a:t>
            </a:r>
            <a:r>
              <a:rPr lang="en-US" dirty="0" err="1">
                <a:solidFill>
                  <a:srgbClr val="000099"/>
                </a:solidFill>
              </a:rPr>
              <a:t>Ông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lão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vứt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tiền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xuống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ao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để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thử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xem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đồng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tiền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ấy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có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phải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tự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tay</a:t>
            </a:r>
            <a:r>
              <a:rPr lang="en-US" dirty="0">
                <a:solidFill>
                  <a:srgbClr val="000099"/>
                </a:solidFill>
              </a:rPr>
              <a:t> con </a:t>
            </a:r>
            <a:r>
              <a:rPr lang="en-US" dirty="0" err="1">
                <a:solidFill>
                  <a:srgbClr val="000099"/>
                </a:solidFill>
              </a:rPr>
              <a:t>mình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kiếm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ra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không</a:t>
            </a:r>
            <a:r>
              <a:rPr lang="en-US" dirty="0">
                <a:solidFill>
                  <a:srgbClr val="000099"/>
                </a:solidFill>
              </a:rPr>
              <a:t>.</a:t>
            </a:r>
          </a:p>
          <a:p>
            <a:pPr algn="just" eaLnBrk="1" hangingPunct="1">
              <a:buFontTx/>
              <a:buNone/>
            </a:pPr>
            <a:r>
              <a:rPr lang="vi-VN" dirty="0">
                <a:solidFill>
                  <a:srgbClr val="000099"/>
                </a:solidFill>
              </a:rPr>
              <a:t>	3. </a:t>
            </a:r>
            <a:r>
              <a:rPr lang="en-US" dirty="0" err="1">
                <a:solidFill>
                  <a:srgbClr val="000099"/>
                </a:solidFill>
              </a:rPr>
              <a:t>Người</a:t>
            </a:r>
            <a:r>
              <a:rPr lang="en-US" dirty="0">
                <a:solidFill>
                  <a:srgbClr val="000099"/>
                </a:solidFill>
              </a:rPr>
              <a:t> con </a:t>
            </a:r>
            <a:r>
              <a:rPr lang="en-US" dirty="0" err="1">
                <a:solidFill>
                  <a:srgbClr val="000099"/>
                </a:solidFill>
              </a:rPr>
              <a:t>đã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làm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lụng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vất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vả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và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kiếm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tiền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như</a:t>
            </a:r>
            <a:r>
              <a:rPr lang="en-US" dirty="0">
                <a:solidFill>
                  <a:srgbClr val="000099"/>
                </a:solidFill>
              </a:rPr>
              <a:t> : </a:t>
            </a:r>
            <a:r>
              <a:rPr lang="en-US" dirty="0" err="1">
                <a:solidFill>
                  <a:srgbClr val="000099"/>
                </a:solidFill>
              </a:rPr>
              <a:t>anh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đi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xay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thóc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thuê</a:t>
            </a:r>
            <a:r>
              <a:rPr lang="en-US" dirty="0">
                <a:solidFill>
                  <a:srgbClr val="000099"/>
                </a:solidFill>
              </a:rPr>
              <a:t>, </a:t>
            </a:r>
            <a:r>
              <a:rPr lang="en-US" dirty="0" err="1">
                <a:solidFill>
                  <a:srgbClr val="000099"/>
                </a:solidFill>
              </a:rPr>
              <a:t>mỗi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ngày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được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hai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bát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gạo</a:t>
            </a:r>
            <a:r>
              <a:rPr lang="en-US" dirty="0">
                <a:solidFill>
                  <a:srgbClr val="000099"/>
                </a:solidFill>
              </a:rPr>
              <a:t>, </a:t>
            </a:r>
            <a:r>
              <a:rPr lang="en-US" dirty="0" err="1">
                <a:solidFill>
                  <a:srgbClr val="000099"/>
                </a:solidFill>
              </a:rPr>
              <a:t>anh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chỉ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dám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ăn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một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bát</a:t>
            </a:r>
            <a:r>
              <a:rPr lang="en-US" dirty="0">
                <a:solidFill>
                  <a:srgbClr val="000099"/>
                </a:solidFill>
              </a:rPr>
              <a:t>. </a:t>
            </a:r>
            <a:r>
              <a:rPr lang="en-US" dirty="0" err="1">
                <a:solidFill>
                  <a:srgbClr val="000099"/>
                </a:solidFill>
              </a:rPr>
              <a:t>Ba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tháng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dành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dụm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được</a:t>
            </a:r>
            <a:r>
              <a:rPr lang="en-US" dirty="0">
                <a:solidFill>
                  <a:srgbClr val="000099"/>
                </a:solidFill>
              </a:rPr>
              <a:t> 90 </a:t>
            </a:r>
            <a:r>
              <a:rPr lang="en-US" dirty="0" err="1">
                <a:solidFill>
                  <a:srgbClr val="000099"/>
                </a:solidFill>
              </a:rPr>
              <a:t>bát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gạo</a:t>
            </a:r>
            <a:r>
              <a:rPr lang="en-US" dirty="0">
                <a:solidFill>
                  <a:srgbClr val="000099"/>
                </a:solidFill>
              </a:rPr>
              <a:t>, </a:t>
            </a:r>
            <a:r>
              <a:rPr lang="en-US" dirty="0" err="1">
                <a:solidFill>
                  <a:srgbClr val="000099"/>
                </a:solidFill>
              </a:rPr>
              <a:t>anh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bán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lấy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tiền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mang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về</a:t>
            </a:r>
            <a:r>
              <a:rPr lang="en-US" dirty="0">
                <a:solidFill>
                  <a:srgbClr val="000099"/>
                </a:solidFill>
              </a:rPr>
              <a:t>.</a:t>
            </a:r>
            <a:endParaRPr lang="vi-VN" dirty="0">
              <a:solidFill>
                <a:srgbClr val="000099"/>
              </a:solidFill>
            </a:endParaRPr>
          </a:p>
          <a:p>
            <a:pPr algn="just" eaLnBrk="1" hangingPunct="1">
              <a:buFontTx/>
              <a:buNone/>
            </a:pPr>
            <a:r>
              <a:rPr lang="vi-VN" dirty="0">
                <a:solidFill>
                  <a:srgbClr val="000099"/>
                </a:solidFill>
              </a:rPr>
              <a:t>	4. </a:t>
            </a:r>
            <a:r>
              <a:rPr lang="en-US" sz="2800" dirty="0" err="1">
                <a:solidFill>
                  <a:srgbClr val="000099"/>
                </a:solidFill>
              </a:rPr>
              <a:t>Khi</a:t>
            </a:r>
            <a:r>
              <a:rPr lang="en-US" sz="2800" dirty="0">
                <a:solidFill>
                  <a:srgbClr val="000099"/>
                </a:solidFill>
              </a:rPr>
              <a:t> </a:t>
            </a:r>
            <a:r>
              <a:rPr lang="en-US" sz="2800" dirty="0" err="1">
                <a:solidFill>
                  <a:srgbClr val="000099"/>
                </a:solidFill>
              </a:rPr>
              <a:t>ông</a:t>
            </a:r>
            <a:r>
              <a:rPr lang="en-US" sz="2800" dirty="0">
                <a:solidFill>
                  <a:srgbClr val="000099"/>
                </a:solidFill>
              </a:rPr>
              <a:t> </a:t>
            </a:r>
            <a:r>
              <a:rPr lang="en-US" sz="2800" dirty="0" err="1">
                <a:solidFill>
                  <a:srgbClr val="000099"/>
                </a:solidFill>
              </a:rPr>
              <a:t>lão</a:t>
            </a:r>
            <a:r>
              <a:rPr lang="en-US" sz="2800" dirty="0">
                <a:solidFill>
                  <a:srgbClr val="000099"/>
                </a:solidFill>
              </a:rPr>
              <a:t> </a:t>
            </a:r>
            <a:r>
              <a:rPr lang="en-US" sz="2800" dirty="0" err="1">
                <a:solidFill>
                  <a:srgbClr val="000099"/>
                </a:solidFill>
              </a:rPr>
              <a:t>vứt</a:t>
            </a:r>
            <a:r>
              <a:rPr lang="en-US" sz="2800" dirty="0">
                <a:solidFill>
                  <a:srgbClr val="000099"/>
                </a:solidFill>
              </a:rPr>
              <a:t> </a:t>
            </a:r>
            <a:r>
              <a:rPr lang="en-US" sz="2800" dirty="0" err="1">
                <a:solidFill>
                  <a:srgbClr val="000099"/>
                </a:solidFill>
              </a:rPr>
              <a:t>tiền</a:t>
            </a:r>
            <a:r>
              <a:rPr lang="en-US" sz="2800" dirty="0">
                <a:solidFill>
                  <a:srgbClr val="000099"/>
                </a:solidFill>
              </a:rPr>
              <a:t> </a:t>
            </a:r>
            <a:r>
              <a:rPr lang="en-US" sz="2800" dirty="0" err="1">
                <a:solidFill>
                  <a:srgbClr val="000099"/>
                </a:solidFill>
              </a:rPr>
              <a:t>vào</a:t>
            </a:r>
            <a:r>
              <a:rPr lang="en-US" sz="2800" dirty="0">
                <a:solidFill>
                  <a:srgbClr val="000099"/>
                </a:solidFill>
              </a:rPr>
              <a:t> </a:t>
            </a:r>
            <a:r>
              <a:rPr lang="en-US" sz="2800" dirty="0" err="1">
                <a:solidFill>
                  <a:srgbClr val="000099"/>
                </a:solidFill>
              </a:rPr>
              <a:t>bếp</a:t>
            </a:r>
            <a:r>
              <a:rPr lang="en-US" sz="2800" dirty="0">
                <a:solidFill>
                  <a:srgbClr val="000099"/>
                </a:solidFill>
              </a:rPr>
              <a:t> </a:t>
            </a:r>
            <a:r>
              <a:rPr lang="en-US" sz="2800" dirty="0" err="1">
                <a:solidFill>
                  <a:srgbClr val="000099"/>
                </a:solidFill>
              </a:rPr>
              <a:t>lửa</a:t>
            </a:r>
            <a:r>
              <a:rPr lang="en-US" sz="2800" dirty="0">
                <a:solidFill>
                  <a:srgbClr val="000099"/>
                </a:solidFill>
              </a:rPr>
              <a:t>, </a:t>
            </a:r>
            <a:r>
              <a:rPr lang="en-US" sz="2800" dirty="0" err="1">
                <a:solidFill>
                  <a:srgbClr val="000099"/>
                </a:solidFill>
              </a:rPr>
              <a:t>người</a:t>
            </a:r>
            <a:r>
              <a:rPr lang="en-US" sz="2800" dirty="0">
                <a:solidFill>
                  <a:srgbClr val="000099"/>
                </a:solidFill>
              </a:rPr>
              <a:t> con </a:t>
            </a:r>
            <a:r>
              <a:rPr lang="en-US" sz="2800" dirty="0" err="1">
                <a:solidFill>
                  <a:srgbClr val="000099"/>
                </a:solidFill>
              </a:rPr>
              <a:t>vội</a:t>
            </a:r>
            <a:r>
              <a:rPr lang="en-US" sz="2800" dirty="0">
                <a:solidFill>
                  <a:srgbClr val="000099"/>
                </a:solidFill>
              </a:rPr>
              <a:t> </a:t>
            </a:r>
            <a:r>
              <a:rPr lang="en-US" sz="2800" dirty="0" err="1">
                <a:solidFill>
                  <a:srgbClr val="000099"/>
                </a:solidFill>
              </a:rPr>
              <a:t>thọc</a:t>
            </a:r>
            <a:r>
              <a:rPr lang="en-US" sz="2800" dirty="0">
                <a:solidFill>
                  <a:srgbClr val="000099"/>
                </a:solidFill>
              </a:rPr>
              <a:t> </a:t>
            </a:r>
            <a:r>
              <a:rPr lang="en-US" sz="2800" dirty="0" err="1">
                <a:solidFill>
                  <a:srgbClr val="000099"/>
                </a:solidFill>
              </a:rPr>
              <a:t>tay</a:t>
            </a:r>
            <a:r>
              <a:rPr lang="en-US" sz="2800" dirty="0">
                <a:solidFill>
                  <a:srgbClr val="000099"/>
                </a:solidFill>
              </a:rPr>
              <a:t> </a:t>
            </a:r>
            <a:r>
              <a:rPr lang="en-US" sz="2800" dirty="0" err="1">
                <a:solidFill>
                  <a:srgbClr val="000099"/>
                </a:solidFill>
              </a:rPr>
              <a:t>vào</a:t>
            </a:r>
            <a:r>
              <a:rPr lang="en-US" sz="2800" dirty="0">
                <a:solidFill>
                  <a:srgbClr val="000099"/>
                </a:solidFill>
              </a:rPr>
              <a:t> </a:t>
            </a:r>
            <a:r>
              <a:rPr lang="en-US" sz="2800" dirty="0" err="1">
                <a:solidFill>
                  <a:srgbClr val="000099"/>
                </a:solidFill>
              </a:rPr>
              <a:t>bếp</a:t>
            </a:r>
            <a:r>
              <a:rPr lang="en-US" sz="2800" dirty="0">
                <a:solidFill>
                  <a:srgbClr val="000099"/>
                </a:solidFill>
              </a:rPr>
              <a:t> </a:t>
            </a:r>
            <a:r>
              <a:rPr lang="en-US" sz="2800" dirty="0" err="1">
                <a:solidFill>
                  <a:srgbClr val="000099"/>
                </a:solidFill>
              </a:rPr>
              <a:t>lửa</a:t>
            </a:r>
            <a:r>
              <a:rPr lang="en-US" sz="2800" dirty="0">
                <a:solidFill>
                  <a:srgbClr val="000099"/>
                </a:solidFill>
              </a:rPr>
              <a:t> </a:t>
            </a:r>
            <a:r>
              <a:rPr lang="en-US" sz="2800" dirty="0" err="1">
                <a:solidFill>
                  <a:srgbClr val="000099"/>
                </a:solidFill>
              </a:rPr>
              <a:t>lấy</a:t>
            </a:r>
            <a:r>
              <a:rPr lang="en-US" sz="2800" dirty="0">
                <a:solidFill>
                  <a:srgbClr val="000099"/>
                </a:solidFill>
              </a:rPr>
              <a:t> </a:t>
            </a:r>
            <a:r>
              <a:rPr lang="en-US" sz="2800" dirty="0" err="1">
                <a:solidFill>
                  <a:srgbClr val="000099"/>
                </a:solidFill>
              </a:rPr>
              <a:t>tiền</a:t>
            </a:r>
            <a:r>
              <a:rPr lang="en-US" sz="2800" dirty="0">
                <a:solidFill>
                  <a:srgbClr val="000099"/>
                </a:solidFill>
              </a:rPr>
              <a:t> </a:t>
            </a:r>
            <a:r>
              <a:rPr lang="en-US" sz="2800" dirty="0" err="1">
                <a:solidFill>
                  <a:srgbClr val="000099"/>
                </a:solidFill>
              </a:rPr>
              <a:t>ra</a:t>
            </a:r>
            <a:r>
              <a:rPr lang="en-US" sz="2800" dirty="0">
                <a:solidFill>
                  <a:srgbClr val="000099"/>
                </a:solidFill>
              </a:rPr>
              <a:t>, </a:t>
            </a:r>
            <a:r>
              <a:rPr lang="en-US" sz="2800" dirty="0" err="1">
                <a:solidFill>
                  <a:srgbClr val="000099"/>
                </a:solidFill>
              </a:rPr>
              <a:t>mà</a:t>
            </a:r>
            <a:r>
              <a:rPr lang="en-US" sz="2800" dirty="0">
                <a:solidFill>
                  <a:srgbClr val="000099"/>
                </a:solidFill>
              </a:rPr>
              <a:t> </a:t>
            </a:r>
            <a:r>
              <a:rPr lang="en-US" sz="2800" dirty="0" err="1">
                <a:solidFill>
                  <a:srgbClr val="000099"/>
                </a:solidFill>
              </a:rPr>
              <a:t>không</a:t>
            </a:r>
            <a:r>
              <a:rPr lang="en-US" sz="2800" dirty="0">
                <a:solidFill>
                  <a:srgbClr val="000099"/>
                </a:solidFill>
              </a:rPr>
              <a:t> </a:t>
            </a:r>
            <a:r>
              <a:rPr lang="en-US" sz="2800" dirty="0" err="1">
                <a:solidFill>
                  <a:srgbClr val="000099"/>
                </a:solidFill>
              </a:rPr>
              <a:t>hề</a:t>
            </a:r>
            <a:r>
              <a:rPr lang="en-US" sz="2800" dirty="0">
                <a:solidFill>
                  <a:srgbClr val="000099"/>
                </a:solidFill>
              </a:rPr>
              <a:t> </a:t>
            </a:r>
            <a:r>
              <a:rPr lang="en-US" sz="2800" dirty="0" err="1">
                <a:solidFill>
                  <a:srgbClr val="000099"/>
                </a:solidFill>
              </a:rPr>
              <a:t>sợ</a:t>
            </a:r>
            <a:r>
              <a:rPr lang="en-US" sz="2800" dirty="0">
                <a:solidFill>
                  <a:srgbClr val="000099"/>
                </a:solidFill>
              </a:rPr>
              <a:t> </a:t>
            </a:r>
            <a:r>
              <a:rPr lang="en-US" sz="2800" dirty="0" err="1">
                <a:solidFill>
                  <a:srgbClr val="000099"/>
                </a:solidFill>
              </a:rPr>
              <a:t>bỏng</a:t>
            </a:r>
            <a:r>
              <a:rPr lang="en-US" sz="2800" dirty="0">
                <a:solidFill>
                  <a:srgbClr val="000099"/>
                </a:solidFill>
              </a:rPr>
              <a:t>.</a:t>
            </a:r>
            <a:endParaRPr lang="vi-VN" sz="2800" dirty="0">
              <a:solidFill>
                <a:srgbClr val="000099"/>
              </a:solidFill>
            </a:endParaRPr>
          </a:p>
          <a:p>
            <a:pPr algn="just" eaLnBrk="1" hangingPunct="1">
              <a:buFontTx/>
              <a:buNone/>
            </a:pPr>
            <a:r>
              <a:rPr lang="vi-VN" dirty="0">
                <a:solidFill>
                  <a:srgbClr val="000099"/>
                </a:solidFill>
              </a:rPr>
              <a:t>	5. </a:t>
            </a:r>
            <a:r>
              <a:rPr lang="en-US" dirty="0" err="1">
                <a:solidFill>
                  <a:srgbClr val="000099"/>
                </a:solidFill>
              </a:rPr>
              <a:t>Những</a:t>
            </a:r>
            <a:r>
              <a:rPr lang="en-US" dirty="0">
                <a:solidFill>
                  <a:srgbClr val="000099"/>
                </a:solidFill>
              </a:rPr>
              <a:t> c</a:t>
            </a:r>
            <a:r>
              <a:rPr lang="vi-VN" dirty="0">
                <a:solidFill>
                  <a:srgbClr val="000099"/>
                </a:solidFill>
              </a:rPr>
              <a:t>âu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trong</a:t>
            </a:r>
            <a:r>
              <a:rPr lang="vi-VN" dirty="0">
                <a:solidFill>
                  <a:srgbClr val="000099"/>
                </a:solidFill>
              </a:rPr>
              <a:t> chuyện nói </a:t>
            </a:r>
            <a:r>
              <a:rPr lang="en-US" dirty="0" err="1">
                <a:solidFill>
                  <a:srgbClr val="000099"/>
                </a:solidFill>
              </a:rPr>
              <a:t>lên</a:t>
            </a:r>
            <a:r>
              <a:rPr lang="en-US" dirty="0">
                <a:solidFill>
                  <a:srgbClr val="000099"/>
                </a:solidFill>
              </a:rPr>
              <a:t> ý </a:t>
            </a:r>
            <a:r>
              <a:rPr lang="en-US" dirty="0" err="1">
                <a:solidFill>
                  <a:srgbClr val="000099"/>
                </a:solidFill>
              </a:rPr>
              <a:t>nghĩa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của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truyện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này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là</a:t>
            </a:r>
            <a:r>
              <a:rPr lang="en-US" dirty="0">
                <a:solidFill>
                  <a:srgbClr val="000099"/>
                </a:solidFill>
              </a:rPr>
              <a:t> : </a:t>
            </a:r>
            <a:r>
              <a:rPr lang="en-US" dirty="0" err="1">
                <a:solidFill>
                  <a:srgbClr val="000099"/>
                </a:solidFill>
              </a:rPr>
              <a:t>Có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làm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lụng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vất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vả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người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ta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mới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biết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quý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đồng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tiền</a:t>
            </a:r>
            <a:r>
              <a:rPr lang="en-US" dirty="0">
                <a:solidFill>
                  <a:srgbClr val="000099"/>
                </a:solidFill>
              </a:rPr>
              <a:t>; </a:t>
            </a:r>
            <a:r>
              <a:rPr lang="en-US" dirty="0" err="1">
                <a:solidFill>
                  <a:srgbClr val="000099"/>
                </a:solidFill>
              </a:rPr>
              <a:t>Hũ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bạc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tiêu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không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bao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giờ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hết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chính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là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hai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bàn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tay</a:t>
            </a:r>
            <a:r>
              <a:rPr lang="en-US" dirty="0">
                <a:solidFill>
                  <a:srgbClr val="000099"/>
                </a:solidFill>
              </a:rPr>
              <a:t> con. </a:t>
            </a:r>
            <a:endParaRPr lang="vi-VN" dirty="0">
              <a:solidFill>
                <a:srgbClr val="000099"/>
              </a:solidFill>
            </a:endParaRPr>
          </a:p>
        </p:txBody>
      </p:sp>
      <p:sp>
        <p:nvSpPr>
          <p:cNvPr id="5" name="Action Button: End 4">
            <a:hlinkClick r:id="rId2" action="ppaction://hlinksldjump" highlightClick="1"/>
          </p:cNvPr>
          <p:cNvSpPr/>
          <p:nvPr/>
        </p:nvSpPr>
        <p:spPr>
          <a:xfrm>
            <a:off x="8229600" y="6400800"/>
            <a:ext cx="914400" cy="457200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133349" y="609600"/>
            <a:ext cx="9010651" cy="59055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just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Học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sinh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đọc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một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đoạn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trong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bài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tập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đọc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“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Nhà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rông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ở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Tây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Nguyên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”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trang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127 - 128.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Trả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lời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một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trong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các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câu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hỏi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sau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:</a:t>
            </a:r>
          </a:p>
          <a:p>
            <a:pPr marL="342900" marR="0" lvl="0" indent="-34290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1.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Vì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sao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nhà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rông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phải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chắc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và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cao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?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2.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Gian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đầu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của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nhà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rông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được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trang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trí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như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thế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nào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?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36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3</a:t>
            </a:r>
            <a:r>
              <a:rPr kumimoji="0" lang="vi-VN" sz="36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 </a:t>
            </a:r>
            <a:r>
              <a:rPr kumimoji="0" lang="vi-VN" sz="36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Cambria" pitchFamily="18" charset="0"/>
              </a:rPr>
              <a:t>Vì sao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nói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gian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giữa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là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trung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tâm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của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nhà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rông</a:t>
            </a:r>
            <a:r>
              <a:rPr kumimoji="0" lang="vi-VN" sz="36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?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36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</a:t>
            </a:r>
          </a:p>
        </p:txBody>
      </p:sp>
      <p:sp>
        <p:nvSpPr>
          <p:cNvPr id="5" name="Oval 4"/>
          <p:cNvSpPr>
            <a:spLocks noChangeArrowheads="1"/>
          </p:cNvSpPr>
          <p:nvPr/>
        </p:nvSpPr>
        <p:spPr bwMode="auto">
          <a:xfrm>
            <a:off x="0" y="0"/>
            <a:ext cx="611188" cy="61118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WordArt 5"/>
          <p:cNvSpPr>
            <a:spLocks noChangeArrowheads="1" noChangeShapeType="1" noTextEdit="1"/>
          </p:cNvSpPr>
          <p:nvPr/>
        </p:nvSpPr>
        <p:spPr bwMode="auto">
          <a:xfrm>
            <a:off x="77788" y="88900"/>
            <a:ext cx="360362" cy="431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12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0" y="381000"/>
            <a:ext cx="9010651" cy="590550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/>
          <a:p>
            <a:pPr marL="342900" marR="0" lvl="0" indent="-342900" algn="just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</a:t>
            </a:r>
            <a:r>
              <a:rPr lang="en-US" sz="3600" dirty="0">
                <a:solidFill>
                  <a:srgbClr val="000099"/>
                </a:solidFill>
              </a:rPr>
              <a:t>1.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hà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rông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phải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chắc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để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dùng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lâu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dài</a:t>
            </a:r>
            <a:r>
              <a:rPr lang="en-US" sz="3600" dirty="0">
                <a:solidFill>
                  <a:srgbClr val="000099"/>
                </a:solidFill>
              </a:rPr>
              <a:t>, </a:t>
            </a:r>
            <a:r>
              <a:rPr lang="en-US" sz="3600" dirty="0" err="1">
                <a:solidFill>
                  <a:srgbClr val="000099"/>
                </a:solidFill>
              </a:rPr>
              <a:t>chịu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được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gió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bão</a:t>
            </a:r>
            <a:r>
              <a:rPr lang="en-US" sz="3600" dirty="0">
                <a:solidFill>
                  <a:srgbClr val="000099"/>
                </a:solidFill>
              </a:rPr>
              <a:t>, </a:t>
            </a:r>
            <a:r>
              <a:rPr lang="en-US" sz="3600" dirty="0" err="1">
                <a:solidFill>
                  <a:srgbClr val="000099"/>
                </a:solidFill>
              </a:rPr>
              <a:t>chứa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được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nhiều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người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khi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hội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họp</a:t>
            </a:r>
            <a:r>
              <a:rPr lang="en-US" sz="3600" dirty="0">
                <a:solidFill>
                  <a:srgbClr val="000099"/>
                </a:solidFill>
              </a:rPr>
              <a:t>, </a:t>
            </a:r>
            <a:r>
              <a:rPr lang="en-US" sz="3600" dirty="0" err="1">
                <a:solidFill>
                  <a:srgbClr val="000099"/>
                </a:solidFill>
              </a:rPr>
              <a:t>tụ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tập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khi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nhảy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múa</a:t>
            </a:r>
            <a:r>
              <a:rPr lang="en-US" sz="3600" dirty="0">
                <a:solidFill>
                  <a:srgbClr val="000099"/>
                </a:solidFill>
              </a:rPr>
              <a:t>. </a:t>
            </a:r>
            <a:r>
              <a:rPr lang="en-US" sz="3600" dirty="0" err="1">
                <a:solidFill>
                  <a:srgbClr val="000099"/>
                </a:solidFill>
              </a:rPr>
              <a:t>Sàn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cao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để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voi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đi</a:t>
            </a:r>
            <a:r>
              <a:rPr lang="en-US" sz="3600" dirty="0">
                <a:solidFill>
                  <a:srgbClr val="000099"/>
                </a:solidFill>
              </a:rPr>
              <a:t> qua </a:t>
            </a:r>
            <a:r>
              <a:rPr lang="en-US" sz="3600" dirty="0" err="1">
                <a:solidFill>
                  <a:srgbClr val="000099"/>
                </a:solidFill>
              </a:rPr>
              <a:t>không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đụng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sàn</a:t>
            </a:r>
            <a:r>
              <a:rPr lang="en-US" sz="3600" dirty="0">
                <a:solidFill>
                  <a:srgbClr val="000099"/>
                </a:solidFill>
              </a:rPr>
              <a:t>. </a:t>
            </a:r>
            <a:r>
              <a:rPr lang="en-US" sz="3600" dirty="0" err="1">
                <a:solidFill>
                  <a:srgbClr val="000099"/>
                </a:solidFill>
              </a:rPr>
              <a:t>Mái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cao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để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khi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múa</a:t>
            </a:r>
            <a:r>
              <a:rPr lang="en-US" sz="3600" dirty="0">
                <a:solidFill>
                  <a:srgbClr val="000099"/>
                </a:solidFill>
              </a:rPr>
              <a:t>, </a:t>
            </a:r>
            <a:r>
              <a:rPr lang="en-US" sz="3600" dirty="0" err="1">
                <a:solidFill>
                  <a:srgbClr val="000099"/>
                </a:solidFill>
              </a:rPr>
              <a:t>ngọn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giáo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không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vướng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mái</a:t>
            </a:r>
            <a:r>
              <a:rPr lang="en-US" sz="3600" dirty="0">
                <a:solidFill>
                  <a:srgbClr val="000099"/>
                </a:solidFill>
              </a:rPr>
              <a:t>.</a:t>
            </a:r>
            <a:endParaRPr kumimoji="0" lang="en-US" sz="3600" b="0" i="0" u="none" strike="noStrike" kern="1200" cap="none" spc="0" normalizeH="0" baseline="0" noProof="0" dirty="0">
              <a:ln>
                <a:noFill/>
              </a:ln>
              <a:solidFill>
                <a:srgbClr val="000099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2.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Gian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đầu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là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nơi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thờ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thần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làng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nên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bài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trí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rất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trang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nghiêm</a:t>
            </a:r>
            <a:r>
              <a:rPr lang="en-US" sz="3600" dirty="0">
                <a:solidFill>
                  <a:srgbClr val="000099"/>
                </a:solidFill>
              </a:rPr>
              <a:t>, </a:t>
            </a:r>
            <a:r>
              <a:rPr lang="en-US" sz="3600" dirty="0" err="1">
                <a:solidFill>
                  <a:srgbClr val="000099"/>
                </a:solidFill>
              </a:rPr>
              <a:t>một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giỏ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mây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đựng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hòn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đá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thần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treo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trên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vách</a:t>
            </a:r>
            <a:r>
              <a:rPr lang="en-US" sz="3600" dirty="0">
                <a:solidFill>
                  <a:srgbClr val="000099"/>
                </a:solidFill>
              </a:rPr>
              <a:t>. </a:t>
            </a:r>
            <a:r>
              <a:rPr lang="en-US" sz="3600" dirty="0" err="1">
                <a:solidFill>
                  <a:srgbClr val="000099"/>
                </a:solidFill>
              </a:rPr>
              <a:t>Xung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quanh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hòn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đá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thần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treo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những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cành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hoa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đan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bằng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tre</a:t>
            </a:r>
            <a:r>
              <a:rPr lang="en-US" sz="3600" dirty="0">
                <a:solidFill>
                  <a:srgbClr val="000099"/>
                </a:solidFill>
              </a:rPr>
              <a:t>, </a:t>
            </a:r>
            <a:r>
              <a:rPr lang="en-US" sz="3600" dirty="0" err="1">
                <a:solidFill>
                  <a:srgbClr val="000099"/>
                </a:solidFill>
              </a:rPr>
              <a:t>vũ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khí</a:t>
            </a:r>
            <a:r>
              <a:rPr lang="en-US" sz="3600" dirty="0">
                <a:solidFill>
                  <a:srgbClr val="000099"/>
                </a:solidFill>
              </a:rPr>
              <a:t>, </a:t>
            </a:r>
            <a:r>
              <a:rPr lang="en-US" sz="3600" dirty="0" err="1">
                <a:solidFill>
                  <a:srgbClr val="000099"/>
                </a:solidFill>
              </a:rPr>
              <a:t>nông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cụ</a:t>
            </a:r>
            <a:r>
              <a:rPr lang="en-US" sz="3600" dirty="0">
                <a:solidFill>
                  <a:srgbClr val="000099"/>
                </a:solidFill>
              </a:rPr>
              <a:t>, </a:t>
            </a:r>
            <a:r>
              <a:rPr lang="en-US" sz="3600" dirty="0" err="1">
                <a:solidFill>
                  <a:srgbClr val="000099"/>
                </a:solidFill>
              </a:rPr>
              <a:t>chiêng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trống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dùng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khi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cúng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tế</a:t>
            </a:r>
            <a:r>
              <a:rPr lang="en-US" sz="3600" dirty="0">
                <a:solidFill>
                  <a:srgbClr val="000099"/>
                </a:solidFill>
              </a:rPr>
              <a:t>.</a:t>
            </a:r>
            <a:endParaRPr kumimoji="0" lang="en-US" sz="3600" b="0" i="0" u="none" strike="noStrike" kern="1200" cap="none" spc="0" normalizeH="0" baseline="0" noProof="0" dirty="0">
              <a:ln>
                <a:noFill/>
              </a:ln>
              <a:solidFill>
                <a:srgbClr val="000099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lvl="0" indent="-342900">
              <a:spcBef>
                <a:spcPct val="20000"/>
              </a:spcBef>
            </a:pPr>
            <a:r>
              <a:rPr kumimoji="0" lang="vi-VN" sz="36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3</a:t>
            </a:r>
            <a:r>
              <a:rPr kumimoji="0" lang="vi-VN" sz="36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</a:t>
            </a:r>
            <a:r>
              <a:rPr lang="en-US" sz="3600" dirty="0" err="1">
                <a:solidFill>
                  <a:srgbClr val="000099"/>
                </a:solidFill>
              </a:rPr>
              <a:t>ói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gian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giữa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là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trung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tâm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của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nhà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rông</a:t>
            </a:r>
            <a:r>
              <a:rPr lang="en-US" sz="3600" dirty="0">
                <a:solidFill>
                  <a:srgbClr val="000099"/>
                </a:solidFill>
              </a:rPr>
              <a:t> v</a:t>
            </a:r>
            <a:r>
              <a:rPr kumimoji="0" lang="vi-VN" sz="36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Cambria" pitchFamily="18" charset="0"/>
              </a:rPr>
              <a:t>ì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gian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giữa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là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là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nơi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có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bếp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lửa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nơi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các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già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làng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thường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tụ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họp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để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bàn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việc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lớn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nơi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tiếp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khách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của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làng</a:t>
            </a:r>
            <a:endParaRPr kumimoji="0" lang="vi-VN" sz="3600" b="0" i="0" u="none" strike="noStrike" kern="1200" cap="none" spc="0" normalizeH="0" baseline="0" noProof="0" dirty="0">
              <a:ln>
                <a:noFill/>
              </a:ln>
              <a:solidFill>
                <a:srgbClr val="000099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36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</a:t>
            </a:r>
          </a:p>
        </p:txBody>
      </p:sp>
      <p:sp>
        <p:nvSpPr>
          <p:cNvPr id="5" name="Action Button: End 4">
            <a:hlinkClick r:id="rId2" action="ppaction://hlinksldjump" highlightClick="1"/>
          </p:cNvPr>
          <p:cNvSpPr/>
          <p:nvPr/>
        </p:nvSpPr>
        <p:spPr>
          <a:xfrm>
            <a:off x="7848600" y="6248400"/>
            <a:ext cx="1524000" cy="609600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idx="1"/>
          </p:nvPr>
        </p:nvSpPr>
        <p:spPr>
          <a:xfrm>
            <a:off x="-36513" y="619125"/>
            <a:ext cx="9010651" cy="5905500"/>
          </a:xfrm>
        </p:spPr>
        <p:txBody>
          <a:bodyPr>
            <a:normAutofit/>
          </a:bodyPr>
          <a:lstStyle/>
          <a:p>
            <a:pPr algn="just" eaLnBrk="1" hangingPunct="1">
              <a:lnSpc>
                <a:spcPct val="90000"/>
              </a:lnSpc>
              <a:buFontTx/>
              <a:buNone/>
            </a:pPr>
            <a:r>
              <a:rPr lang="en-US" dirty="0"/>
              <a:t>	</a:t>
            </a:r>
            <a:r>
              <a:rPr lang="en-US" dirty="0" err="1">
                <a:solidFill>
                  <a:srgbClr val="FF0000"/>
                </a:solidFill>
              </a:rPr>
              <a:t>Học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sinh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đọc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một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đoạn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trong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bài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tập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đọc</a:t>
            </a:r>
            <a:r>
              <a:rPr lang="en-US" dirty="0">
                <a:solidFill>
                  <a:srgbClr val="FF0000"/>
                </a:solidFill>
              </a:rPr>
              <a:t> “</a:t>
            </a:r>
            <a:r>
              <a:rPr lang="en-US" dirty="0" err="1">
                <a:solidFill>
                  <a:srgbClr val="FF0000"/>
                </a:solidFill>
              </a:rPr>
              <a:t>Đôi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bạn</a:t>
            </a:r>
            <a:r>
              <a:rPr lang="en-US" dirty="0">
                <a:solidFill>
                  <a:srgbClr val="FF0000"/>
                </a:solidFill>
              </a:rPr>
              <a:t>” </a:t>
            </a:r>
            <a:r>
              <a:rPr lang="en-US" dirty="0" err="1">
                <a:solidFill>
                  <a:srgbClr val="FF0000"/>
                </a:solidFill>
              </a:rPr>
              <a:t>trang</a:t>
            </a:r>
            <a:r>
              <a:rPr lang="en-US" dirty="0">
                <a:solidFill>
                  <a:srgbClr val="FF0000"/>
                </a:solidFill>
              </a:rPr>
              <a:t> 130 -131. </a:t>
            </a:r>
            <a:r>
              <a:rPr lang="en-US" dirty="0" err="1">
                <a:solidFill>
                  <a:srgbClr val="FF0000"/>
                </a:solidFill>
              </a:rPr>
              <a:t>Trả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lời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một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trong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các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câu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hỏi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sau</a:t>
            </a:r>
            <a:r>
              <a:rPr lang="en-US" dirty="0">
                <a:solidFill>
                  <a:srgbClr val="FF0000"/>
                </a:solidFill>
              </a:rPr>
              <a:t>:</a:t>
            </a:r>
          </a:p>
          <a:p>
            <a:pPr algn="just" eaLnBrk="1" hangingPunct="1">
              <a:buFontTx/>
              <a:buNone/>
            </a:pPr>
            <a:r>
              <a:rPr lang="en-US" dirty="0"/>
              <a:t>	</a:t>
            </a:r>
            <a:r>
              <a:rPr lang="en-US" dirty="0">
                <a:solidFill>
                  <a:srgbClr val="000099"/>
                </a:solidFill>
              </a:rPr>
              <a:t>1. </a:t>
            </a:r>
            <a:r>
              <a:rPr lang="en-US" dirty="0" err="1">
                <a:solidFill>
                  <a:srgbClr val="000099"/>
                </a:solidFill>
              </a:rPr>
              <a:t>Thành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và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Mến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kết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bạn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vào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dịp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nào</a:t>
            </a:r>
            <a:r>
              <a:rPr lang="en-US" dirty="0">
                <a:solidFill>
                  <a:srgbClr val="000099"/>
                </a:solidFill>
              </a:rPr>
              <a:t> ?</a:t>
            </a:r>
          </a:p>
          <a:p>
            <a:pPr eaLnBrk="1" hangingPunct="1">
              <a:buFontTx/>
              <a:buNone/>
            </a:pPr>
            <a:r>
              <a:rPr lang="en-US" dirty="0">
                <a:solidFill>
                  <a:srgbClr val="000099"/>
                </a:solidFill>
              </a:rPr>
              <a:t>	2. </a:t>
            </a:r>
            <a:r>
              <a:rPr lang="en-US" dirty="0" err="1">
                <a:solidFill>
                  <a:srgbClr val="000099"/>
                </a:solidFill>
              </a:rPr>
              <a:t>Mến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thấy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thị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xã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có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gì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lạ</a:t>
            </a:r>
            <a:r>
              <a:rPr lang="en-US" dirty="0">
                <a:solidFill>
                  <a:srgbClr val="000099"/>
                </a:solidFill>
              </a:rPr>
              <a:t> ?</a:t>
            </a:r>
          </a:p>
          <a:p>
            <a:pPr eaLnBrk="1" hangingPunct="1">
              <a:buFontTx/>
              <a:buNone/>
            </a:pPr>
            <a:r>
              <a:rPr lang="vi-VN" dirty="0">
                <a:solidFill>
                  <a:srgbClr val="000099"/>
                </a:solidFill>
              </a:rPr>
              <a:t>	3. </a:t>
            </a:r>
            <a:r>
              <a:rPr lang="en-US" dirty="0" err="1">
                <a:solidFill>
                  <a:srgbClr val="000099"/>
                </a:solidFill>
              </a:rPr>
              <a:t>Mến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đã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có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hành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động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gì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đáng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khen</a:t>
            </a:r>
            <a:r>
              <a:rPr lang="vi-VN" dirty="0">
                <a:solidFill>
                  <a:srgbClr val="000099"/>
                </a:solidFill>
              </a:rPr>
              <a:t>?</a:t>
            </a:r>
          </a:p>
          <a:p>
            <a:pPr eaLnBrk="1" hangingPunct="1">
              <a:buFontTx/>
              <a:buNone/>
            </a:pPr>
            <a:r>
              <a:rPr lang="vi-VN" dirty="0">
                <a:solidFill>
                  <a:srgbClr val="000099"/>
                </a:solidFill>
              </a:rPr>
              <a:t>	4. </a:t>
            </a:r>
            <a:r>
              <a:rPr lang="en-US" dirty="0" err="1">
                <a:solidFill>
                  <a:srgbClr val="000099"/>
                </a:solidFill>
              </a:rPr>
              <a:t>Em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hiểu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câu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nói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của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người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bố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như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thế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nào</a:t>
            </a:r>
            <a:r>
              <a:rPr lang="vi-VN" dirty="0">
                <a:solidFill>
                  <a:srgbClr val="000099"/>
                </a:solidFill>
              </a:rPr>
              <a:t>?</a:t>
            </a:r>
          </a:p>
          <a:p>
            <a:pPr eaLnBrk="1" hangingPunct="1">
              <a:buFontTx/>
              <a:buNone/>
            </a:pPr>
            <a:r>
              <a:rPr lang="vi-VN" dirty="0">
                <a:solidFill>
                  <a:srgbClr val="000099"/>
                </a:solidFill>
              </a:rPr>
              <a:t>	5. </a:t>
            </a:r>
            <a:r>
              <a:rPr lang="en-US" dirty="0" err="1">
                <a:solidFill>
                  <a:srgbClr val="000099"/>
                </a:solidFill>
              </a:rPr>
              <a:t>Tìm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những</a:t>
            </a:r>
            <a:r>
              <a:rPr lang="en-US" dirty="0">
                <a:solidFill>
                  <a:srgbClr val="000099"/>
                </a:solidFill>
              </a:rPr>
              <a:t> chi </a:t>
            </a:r>
            <a:r>
              <a:rPr lang="en-US" dirty="0" err="1">
                <a:solidFill>
                  <a:srgbClr val="000099"/>
                </a:solidFill>
              </a:rPr>
              <a:t>tiết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nói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lên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tình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cảm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của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gia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đình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Thành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đối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với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những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người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đã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giúp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đỡ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mình</a:t>
            </a:r>
            <a:r>
              <a:rPr lang="en-US" dirty="0">
                <a:solidFill>
                  <a:srgbClr val="000099"/>
                </a:solidFill>
              </a:rPr>
              <a:t>?</a:t>
            </a:r>
            <a:r>
              <a:rPr lang="vi-VN" dirty="0">
                <a:solidFill>
                  <a:srgbClr val="000099"/>
                </a:solidFill>
              </a:rPr>
              <a:t>.</a:t>
            </a:r>
          </a:p>
        </p:txBody>
      </p:sp>
      <p:sp>
        <p:nvSpPr>
          <p:cNvPr id="5" name="Oval 4"/>
          <p:cNvSpPr>
            <a:spLocks noChangeArrowheads="1"/>
          </p:cNvSpPr>
          <p:nvPr/>
        </p:nvSpPr>
        <p:spPr bwMode="auto">
          <a:xfrm>
            <a:off x="0" y="0"/>
            <a:ext cx="611188" cy="61118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WordArt 5"/>
          <p:cNvSpPr>
            <a:spLocks noChangeArrowheads="1" noChangeShapeType="1" noTextEdit="1"/>
          </p:cNvSpPr>
          <p:nvPr/>
        </p:nvSpPr>
        <p:spPr bwMode="auto">
          <a:xfrm>
            <a:off x="77788" y="88900"/>
            <a:ext cx="360362" cy="431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13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idx="1"/>
          </p:nvPr>
        </p:nvSpPr>
        <p:spPr>
          <a:xfrm>
            <a:off x="-36513" y="619125"/>
            <a:ext cx="9010651" cy="5905500"/>
          </a:xfrm>
        </p:spPr>
        <p:txBody>
          <a:bodyPr>
            <a:normAutofit fontScale="85000" lnSpcReduction="10000"/>
          </a:bodyPr>
          <a:lstStyle/>
          <a:p>
            <a:pPr algn="just" eaLnBrk="1" hangingPunct="1">
              <a:lnSpc>
                <a:spcPct val="90000"/>
              </a:lnSpc>
              <a:buFontTx/>
              <a:buNone/>
            </a:pPr>
            <a:r>
              <a:rPr lang="en-US" dirty="0"/>
              <a:t>	</a:t>
            </a:r>
            <a:r>
              <a:rPr lang="en-US" dirty="0">
                <a:solidFill>
                  <a:srgbClr val="000099"/>
                </a:solidFill>
              </a:rPr>
              <a:t>1. </a:t>
            </a:r>
            <a:r>
              <a:rPr lang="en-US" dirty="0" err="1">
                <a:solidFill>
                  <a:srgbClr val="000099"/>
                </a:solidFill>
              </a:rPr>
              <a:t>Thành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và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Mến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kết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bạn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từ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ngày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nhỏ</a:t>
            </a:r>
            <a:r>
              <a:rPr lang="en-US" dirty="0">
                <a:solidFill>
                  <a:srgbClr val="000099"/>
                </a:solidFill>
              </a:rPr>
              <a:t>, </a:t>
            </a:r>
            <a:r>
              <a:rPr lang="en-US" dirty="0" err="1">
                <a:solidFill>
                  <a:srgbClr val="000099"/>
                </a:solidFill>
              </a:rPr>
              <a:t>khi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giặc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Mĩ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ném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bom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miền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Bắc</a:t>
            </a:r>
            <a:r>
              <a:rPr lang="en-US" dirty="0">
                <a:solidFill>
                  <a:srgbClr val="000099"/>
                </a:solidFill>
              </a:rPr>
              <a:t>, </a:t>
            </a:r>
            <a:r>
              <a:rPr lang="en-US" dirty="0" err="1">
                <a:solidFill>
                  <a:srgbClr val="000099"/>
                </a:solidFill>
              </a:rPr>
              <a:t>gia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đình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Thành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phải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rời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thành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phố</a:t>
            </a:r>
            <a:r>
              <a:rPr lang="en-US" dirty="0">
                <a:solidFill>
                  <a:srgbClr val="000099"/>
                </a:solidFill>
              </a:rPr>
              <a:t>, </a:t>
            </a:r>
            <a:r>
              <a:rPr lang="en-US" dirty="0" err="1">
                <a:solidFill>
                  <a:srgbClr val="000099"/>
                </a:solidFill>
              </a:rPr>
              <a:t>sơ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tán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về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quê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Mến</a:t>
            </a:r>
            <a:r>
              <a:rPr lang="en-US" dirty="0">
                <a:solidFill>
                  <a:srgbClr val="000099"/>
                </a:solidFill>
              </a:rPr>
              <a:t> ở </a:t>
            </a:r>
            <a:r>
              <a:rPr lang="en-US" dirty="0" err="1">
                <a:solidFill>
                  <a:srgbClr val="000099"/>
                </a:solidFill>
              </a:rPr>
              <a:t>nông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thôn</a:t>
            </a:r>
            <a:r>
              <a:rPr lang="en-US" dirty="0">
                <a:solidFill>
                  <a:srgbClr val="000099"/>
                </a:solidFill>
              </a:rPr>
              <a:t>. </a:t>
            </a:r>
          </a:p>
          <a:p>
            <a:pPr eaLnBrk="1" hangingPunct="1">
              <a:buFontTx/>
              <a:buNone/>
            </a:pPr>
            <a:r>
              <a:rPr lang="en-US" dirty="0">
                <a:solidFill>
                  <a:srgbClr val="000099"/>
                </a:solidFill>
              </a:rPr>
              <a:t>	2. </a:t>
            </a:r>
            <a:r>
              <a:rPr lang="en-US" dirty="0" err="1">
                <a:solidFill>
                  <a:srgbClr val="000099"/>
                </a:solidFill>
              </a:rPr>
              <a:t>Mến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thấy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thị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xã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có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thị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xã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có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nhiều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phố,phố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nào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cũng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nhà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ngói</a:t>
            </a:r>
            <a:r>
              <a:rPr lang="en-US" dirty="0">
                <a:solidFill>
                  <a:srgbClr val="000099"/>
                </a:solidFill>
              </a:rPr>
              <a:t> san </a:t>
            </a:r>
            <a:r>
              <a:rPr lang="en-US" dirty="0" err="1">
                <a:solidFill>
                  <a:srgbClr val="000099"/>
                </a:solidFill>
              </a:rPr>
              <a:t>sát</a:t>
            </a:r>
            <a:r>
              <a:rPr lang="en-US" dirty="0">
                <a:solidFill>
                  <a:srgbClr val="000099"/>
                </a:solidFill>
              </a:rPr>
              <a:t>, </a:t>
            </a:r>
            <a:r>
              <a:rPr lang="en-US" dirty="0" err="1">
                <a:solidFill>
                  <a:srgbClr val="000099"/>
                </a:solidFill>
              </a:rPr>
              <a:t>cái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cao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cái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thấp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không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giống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nhà</a:t>
            </a:r>
            <a:r>
              <a:rPr lang="en-US" dirty="0">
                <a:solidFill>
                  <a:srgbClr val="000099"/>
                </a:solidFill>
              </a:rPr>
              <a:t> ở </a:t>
            </a:r>
            <a:r>
              <a:rPr lang="en-US" dirty="0" err="1">
                <a:solidFill>
                  <a:srgbClr val="000099"/>
                </a:solidFill>
              </a:rPr>
              <a:t>quê</a:t>
            </a:r>
            <a:r>
              <a:rPr lang="en-US" dirty="0">
                <a:solidFill>
                  <a:srgbClr val="000099"/>
                </a:solidFill>
              </a:rPr>
              <a:t>, </a:t>
            </a:r>
            <a:r>
              <a:rPr lang="en-US" dirty="0" err="1">
                <a:solidFill>
                  <a:srgbClr val="000099"/>
                </a:solidFill>
              </a:rPr>
              <a:t>những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dòng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xe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cộ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đi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lại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nườm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nượp</a:t>
            </a:r>
            <a:r>
              <a:rPr lang="en-US" dirty="0">
                <a:solidFill>
                  <a:srgbClr val="000099"/>
                </a:solidFill>
              </a:rPr>
              <a:t>, ban </a:t>
            </a:r>
            <a:r>
              <a:rPr lang="en-US" dirty="0" err="1">
                <a:solidFill>
                  <a:srgbClr val="000099"/>
                </a:solidFill>
              </a:rPr>
              <a:t>đêm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đèn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điện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lấp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lánh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như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sao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sa</a:t>
            </a:r>
            <a:r>
              <a:rPr lang="en-US" dirty="0">
                <a:solidFill>
                  <a:srgbClr val="000099"/>
                </a:solidFill>
              </a:rPr>
              <a:t>.</a:t>
            </a:r>
          </a:p>
          <a:p>
            <a:pPr eaLnBrk="1" hangingPunct="1">
              <a:buFontTx/>
              <a:buNone/>
            </a:pPr>
            <a:r>
              <a:rPr lang="vi-VN" dirty="0">
                <a:solidFill>
                  <a:srgbClr val="000099"/>
                </a:solidFill>
              </a:rPr>
              <a:t>	3. </a:t>
            </a:r>
            <a:r>
              <a:rPr lang="en-US" dirty="0" err="1">
                <a:solidFill>
                  <a:srgbClr val="000099"/>
                </a:solidFill>
              </a:rPr>
              <a:t>Mến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đã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có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hành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động</a:t>
            </a:r>
            <a:r>
              <a:rPr lang="en-US" dirty="0">
                <a:solidFill>
                  <a:srgbClr val="000099"/>
                </a:solidFill>
              </a:rPr>
              <a:t>  </a:t>
            </a:r>
            <a:r>
              <a:rPr lang="en-US" dirty="0" err="1">
                <a:solidFill>
                  <a:srgbClr val="000099"/>
                </a:solidFill>
              </a:rPr>
              <a:t>đáng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khen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là</a:t>
            </a:r>
            <a:r>
              <a:rPr lang="en-US" dirty="0">
                <a:solidFill>
                  <a:srgbClr val="000099"/>
                </a:solidFill>
              </a:rPr>
              <a:t> : </a:t>
            </a:r>
            <a:r>
              <a:rPr lang="en-US" dirty="0" err="1">
                <a:solidFill>
                  <a:srgbClr val="000099"/>
                </a:solidFill>
              </a:rPr>
              <a:t>nghe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tiếng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kêu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cứu</a:t>
            </a:r>
            <a:r>
              <a:rPr lang="en-US" dirty="0">
                <a:solidFill>
                  <a:srgbClr val="000099"/>
                </a:solidFill>
              </a:rPr>
              <a:t>, </a:t>
            </a:r>
            <a:r>
              <a:rPr lang="en-US" dirty="0" err="1">
                <a:solidFill>
                  <a:srgbClr val="000099"/>
                </a:solidFill>
              </a:rPr>
              <a:t>Mến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lập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tức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lao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xuống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hồ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cứu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một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em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bé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đang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vùng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vẫy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tuyệt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vọng</a:t>
            </a:r>
            <a:r>
              <a:rPr lang="en-US" dirty="0">
                <a:solidFill>
                  <a:srgbClr val="000099"/>
                </a:solidFill>
              </a:rPr>
              <a:t>.</a:t>
            </a:r>
            <a:endParaRPr lang="vi-VN" dirty="0">
              <a:solidFill>
                <a:srgbClr val="000099"/>
              </a:solidFill>
            </a:endParaRPr>
          </a:p>
          <a:p>
            <a:pPr eaLnBrk="1" hangingPunct="1">
              <a:buFontTx/>
              <a:buNone/>
            </a:pPr>
            <a:r>
              <a:rPr lang="vi-VN" dirty="0">
                <a:solidFill>
                  <a:srgbClr val="000099"/>
                </a:solidFill>
              </a:rPr>
              <a:t>	4. </a:t>
            </a:r>
            <a:r>
              <a:rPr lang="en-US" dirty="0" err="1">
                <a:solidFill>
                  <a:srgbClr val="000099"/>
                </a:solidFill>
              </a:rPr>
              <a:t>Câu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nói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của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người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bố</a:t>
            </a:r>
            <a:r>
              <a:rPr lang="en-US" dirty="0">
                <a:solidFill>
                  <a:srgbClr val="000099"/>
                </a:solidFill>
              </a:rPr>
              <a:t> ca </a:t>
            </a:r>
            <a:r>
              <a:rPr lang="en-US" dirty="0" err="1">
                <a:solidFill>
                  <a:srgbClr val="000099"/>
                </a:solidFill>
              </a:rPr>
              <a:t>ngợi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phẩm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chất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tốt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đẹp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của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những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người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sống</a:t>
            </a:r>
            <a:r>
              <a:rPr lang="en-US" dirty="0">
                <a:solidFill>
                  <a:srgbClr val="000099"/>
                </a:solidFill>
              </a:rPr>
              <a:t> ở </a:t>
            </a:r>
            <a:r>
              <a:rPr lang="en-US" dirty="0" err="1">
                <a:solidFill>
                  <a:srgbClr val="000099"/>
                </a:solidFill>
              </a:rPr>
              <a:t>làng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quê</a:t>
            </a:r>
            <a:r>
              <a:rPr lang="en-US" dirty="0">
                <a:solidFill>
                  <a:srgbClr val="000099"/>
                </a:solidFill>
              </a:rPr>
              <a:t> – </a:t>
            </a:r>
            <a:r>
              <a:rPr lang="en-US" dirty="0" err="1">
                <a:solidFill>
                  <a:srgbClr val="000099"/>
                </a:solidFill>
              </a:rPr>
              <a:t>những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người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sẵn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sàng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giúp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đỡ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người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khác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khi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có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khó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khăn</a:t>
            </a:r>
            <a:r>
              <a:rPr lang="en-US" dirty="0">
                <a:solidFill>
                  <a:srgbClr val="000099"/>
                </a:solidFill>
              </a:rPr>
              <a:t>, </a:t>
            </a:r>
            <a:r>
              <a:rPr lang="en-US" dirty="0" err="1">
                <a:solidFill>
                  <a:srgbClr val="000099"/>
                </a:solidFill>
              </a:rPr>
              <a:t>không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ngại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khi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cứu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người</a:t>
            </a:r>
            <a:r>
              <a:rPr lang="en-US" dirty="0">
                <a:solidFill>
                  <a:srgbClr val="000099"/>
                </a:solidFill>
              </a:rPr>
              <a:t>.</a:t>
            </a:r>
            <a:endParaRPr lang="vi-VN" dirty="0">
              <a:solidFill>
                <a:srgbClr val="000099"/>
              </a:solidFill>
            </a:endParaRPr>
          </a:p>
          <a:p>
            <a:pPr eaLnBrk="1" hangingPunct="1">
              <a:buFontTx/>
              <a:buNone/>
            </a:pPr>
            <a:r>
              <a:rPr lang="vi-VN" dirty="0">
                <a:solidFill>
                  <a:srgbClr val="000099"/>
                </a:solidFill>
              </a:rPr>
              <a:t>	5. </a:t>
            </a:r>
            <a:r>
              <a:rPr lang="en-US" dirty="0">
                <a:solidFill>
                  <a:srgbClr val="000099"/>
                </a:solidFill>
              </a:rPr>
              <a:t>Chi </a:t>
            </a:r>
            <a:r>
              <a:rPr lang="en-US" dirty="0" err="1">
                <a:solidFill>
                  <a:srgbClr val="000099"/>
                </a:solidFill>
              </a:rPr>
              <a:t>tiết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đó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là</a:t>
            </a:r>
            <a:r>
              <a:rPr lang="en-US" dirty="0">
                <a:solidFill>
                  <a:srgbClr val="000099"/>
                </a:solidFill>
              </a:rPr>
              <a:t> : </a:t>
            </a:r>
            <a:r>
              <a:rPr lang="en-US" dirty="0" err="1">
                <a:solidFill>
                  <a:srgbClr val="000099"/>
                </a:solidFill>
              </a:rPr>
              <a:t>Bố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Thành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luôn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nhớ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ơn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gia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đình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Mến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và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có</a:t>
            </a:r>
            <a:r>
              <a:rPr lang="en-US" dirty="0">
                <a:solidFill>
                  <a:srgbClr val="000099"/>
                </a:solidFill>
              </a:rPr>
              <a:t>  </a:t>
            </a:r>
            <a:r>
              <a:rPr lang="en-US" dirty="0" err="1">
                <a:solidFill>
                  <a:srgbClr val="000099"/>
                </a:solidFill>
              </a:rPr>
              <a:t>những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suy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nghĩ</a:t>
            </a:r>
            <a:r>
              <a:rPr lang="en-US" dirty="0">
                <a:solidFill>
                  <a:srgbClr val="000099"/>
                </a:solidFill>
              </a:rPr>
              <a:t>  </a:t>
            </a:r>
            <a:r>
              <a:rPr lang="en-US" dirty="0" err="1">
                <a:solidFill>
                  <a:srgbClr val="000099"/>
                </a:solidFill>
              </a:rPr>
              <a:t>rất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tốt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đẹp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về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người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nông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dân</a:t>
            </a:r>
            <a:r>
              <a:rPr lang="en-US" dirty="0">
                <a:solidFill>
                  <a:srgbClr val="000099"/>
                </a:solidFill>
              </a:rPr>
              <a:t>.</a:t>
            </a:r>
            <a:endParaRPr lang="vi-VN" dirty="0">
              <a:solidFill>
                <a:srgbClr val="000099"/>
              </a:solidFill>
            </a:endParaRPr>
          </a:p>
        </p:txBody>
      </p:sp>
      <p:sp>
        <p:nvSpPr>
          <p:cNvPr id="3" name="Action Button: End 2">
            <a:hlinkClick r:id="rId2" action="ppaction://hlinksldjump" highlightClick="1"/>
          </p:cNvPr>
          <p:cNvSpPr/>
          <p:nvPr/>
        </p:nvSpPr>
        <p:spPr>
          <a:xfrm>
            <a:off x="7848600" y="6400800"/>
            <a:ext cx="914400" cy="457200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4" descr="hinh nen 10"/>
          <p:cNvPicPr>
            <a:picLocks noChangeAspect="1" noChangeArrowheads="1"/>
          </p:cNvPicPr>
          <p:nvPr/>
        </p:nvPicPr>
        <p:blipFill>
          <a:blip r:embed="rId2">
            <a:lum bright="24000"/>
          </a:blip>
          <a:srcRect/>
          <a:stretch>
            <a:fillRect/>
          </a:stretch>
        </p:blipFill>
        <p:spPr bwMode="auto">
          <a:xfrm>
            <a:off x="-323850" y="-242888"/>
            <a:ext cx="9753600" cy="73152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195" name="Oval 33">
            <a:hlinkClick r:id="rId3" action="ppaction://hlinksldjump"/>
          </p:cNvPr>
          <p:cNvSpPr>
            <a:spLocks noChangeArrowheads="1"/>
          </p:cNvSpPr>
          <p:nvPr/>
        </p:nvSpPr>
        <p:spPr bwMode="auto">
          <a:xfrm rot="1057462">
            <a:off x="6083300" y="1468438"/>
            <a:ext cx="936625" cy="1582737"/>
          </a:xfrm>
          <a:prstGeom prst="ellipse">
            <a:avLst/>
          </a:prstGeom>
          <a:gradFill rotWithShape="1">
            <a:gsLst>
              <a:gs pos="0">
                <a:srgbClr val="F97F49"/>
              </a:gs>
              <a:gs pos="100000">
                <a:schemeClr val="bg1"/>
              </a:gs>
            </a:gsLst>
            <a:lin ang="5400000" scaled="1"/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7200" b="1" dirty="0">
                <a:solidFill>
                  <a:schemeClr val="accent2"/>
                </a:solidFill>
              </a:rPr>
              <a:t>8</a:t>
            </a:r>
            <a:endParaRPr lang="vi-VN" sz="7200" b="1" dirty="0">
              <a:solidFill>
                <a:schemeClr val="accent2"/>
              </a:solidFill>
            </a:endParaRPr>
          </a:p>
        </p:txBody>
      </p:sp>
      <p:sp>
        <p:nvSpPr>
          <p:cNvPr id="8196" name="Freeform 34"/>
          <p:cNvSpPr>
            <a:spLocks/>
          </p:cNvSpPr>
          <p:nvPr/>
        </p:nvSpPr>
        <p:spPr bwMode="auto">
          <a:xfrm rot="1057462">
            <a:off x="4933950" y="2806700"/>
            <a:ext cx="781050" cy="4295775"/>
          </a:xfrm>
          <a:custGeom>
            <a:avLst/>
            <a:gdLst>
              <a:gd name="T0" fmla="*/ 2147483647 w 295"/>
              <a:gd name="T1" fmla="*/ 0 h 2087"/>
              <a:gd name="T2" fmla="*/ 2147483647 w 295"/>
              <a:gd name="T3" fmla="*/ 2147483647 h 2087"/>
              <a:gd name="T4" fmla="*/ 2147483647 w 295"/>
              <a:gd name="T5" fmla="*/ 2147483647 h 2087"/>
              <a:gd name="T6" fmla="*/ 0 w 295"/>
              <a:gd name="T7" fmla="*/ 2147483647 h 2087"/>
              <a:gd name="T8" fmla="*/ 0 60000 65536"/>
              <a:gd name="T9" fmla="*/ 0 60000 65536"/>
              <a:gd name="T10" fmla="*/ 0 60000 65536"/>
              <a:gd name="T11" fmla="*/ 0 60000 65536"/>
              <a:gd name="T12" fmla="*/ 0 w 295"/>
              <a:gd name="T13" fmla="*/ 0 h 2087"/>
              <a:gd name="T14" fmla="*/ 295 w 295"/>
              <a:gd name="T15" fmla="*/ 2087 h 208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95" h="2087">
                <a:moveTo>
                  <a:pt x="272" y="0"/>
                </a:moveTo>
                <a:cubicBezTo>
                  <a:pt x="204" y="125"/>
                  <a:pt x="136" y="250"/>
                  <a:pt x="136" y="499"/>
                </a:cubicBezTo>
                <a:cubicBezTo>
                  <a:pt x="136" y="748"/>
                  <a:pt x="295" y="1232"/>
                  <a:pt x="272" y="1497"/>
                </a:cubicBezTo>
                <a:cubicBezTo>
                  <a:pt x="249" y="1762"/>
                  <a:pt x="53" y="1989"/>
                  <a:pt x="0" y="2087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197" name="AutoShape 35"/>
          <p:cNvSpPr>
            <a:spLocks noChangeArrowheads="1"/>
          </p:cNvSpPr>
          <p:nvPr/>
        </p:nvSpPr>
        <p:spPr bwMode="auto">
          <a:xfrm rot="1057462">
            <a:off x="6173788" y="2998788"/>
            <a:ext cx="144462" cy="215900"/>
          </a:xfrm>
          <a:prstGeom prst="flowChartCollate">
            <a:avLst/>
          </a:prstGeom>
          <a:gradFill rotWithShape="1">
            <a:gsLst>
              <a:gs pos="0">
                <a:srgbClr val="F97F49"/>
              </a:gs>
              <a:gs pos="100000">
                <a:schemeClr val="bg1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198" name="Oval 4">
            <a:hlinkClick r:id="rId4" action="ppaction://hlinksldjump"/>
          </p:cNvPr>
          <p:cNvSpPr>
            <a:spLocks noChangeArrowheads="1"/>
          </p:cNvSpPr>
          <p:nvPr/>
        </p:nvSpPr>
        <p:spPr bwMode="auto">
          <a:xfrm rot="800344">
            <a:off x="5100638" y="1724025"/>
            <a:ext cx="936625" cy="1582738"/>
          </a:xfrm>
          <a:prstGeom prst="ellipse">
            <a:avLst/>
          </a:prstGeom>
          <a:gradFill rotWithShape="1">
            <a:gsLst>
              <a:gs pos="0">
                <a:srgbClr val="5AFE44"/>
              </a:gs>
              <a:gs pos="100000">
                <a:srgbClr val="2A761F"/>
              </a:gs>
            </a:gsLst>
            <a:path path="rect">
              <a:fillToRect r="100000" b="100000"/>
            </a:path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7200" b="1" dirty="0">
                <a:solidFill>
                  <a:schemeClr val="accent2"/>
                </a:solidFill>
              </a:rPr>
              <a:t>7</a:t>
            </a:r>
            <a:endParaRPr lang="vi-VN" sz="7200" b="1" dirty="0">
              <a:solidFill>
                <a:schemeClr val="accent2"/>
              </a:solidFill>
            </a:endParaRPr>
          </a:p>
        </p:txBody>
      </p:sp>
      <p:sp>
        <p:nvSpPr>
          <p:cNvPr id="8199" name="Freeform 5"/>
          <p:cNvSpPr>
            <a:spLocks/>
          </p:cNvSpPr>
          <p:nvPr/>
        </p:nvSpPr>
        <p:spPr bwMode="auto">
          <a:xfrm rot="800344">
            <a:off x="4578350" y="3194050"/>
            <a:ext cx="468313" cy="3313113"/>
          </a:xfrm>
          <a:custGeom>
            <a:avLst/>
            <a:gdLst>
              <a:gd name="T0" fmla="*/ 2147483647 w 295"/>
              <a:gd name="T1" fmla="*/ 0 h 2087"/>
              <a:gd name="T2" fmla="*/ 2147483647 w 295"/>
              <a:gd name="T3" fmla="*/ 2147483647 h 2087"/>
              <a:gd name="T4" fmla="*/ 2147483647 w 295"/>
              <a:gd name="T5" fmla="*/ 2147483647 h 2087"/>
              <a:gd name="T6" fmla="*/ 0 w 295"/>
              <a:gd name="T7" fmla="*/ 2147483647 h 2087"/>
              <a:gd name="T8" fmla="*/ 0 60000 65536"/>
              <a:gd name="T9" fmla="*/ 0 60000 65536"/>
              <a:gd name="T10" fmla="*/ 0 60000 65536"/>
              <a:gd name="T11" fmla="*/ 0 60000 65536"/>
              <a:gd name="T12" fmla="*/ 0 w 295"/>
              <a:gd name="T13" fmla="*/ 0 h 2087"/>
              <a:gd name="T14" fmla="*/ 295 w 295"/>
              <a:gd name="T15" fmla="*/ 2087 h 208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95" h="2087">
                <a:moveTo>
                  <a:pt x="272" y="0"/>
                </a:moveTo>
                <a:cubicBezTo>
                  <a:pt x="204" y="125"/>
                  <a:pt x="136" y="250"/>
                  <a:pt x="136" y="499"/>
                </a:cubicBezTo>
                <a:cubicBezTo>
                  <a:pt x="136" y="748"/>
                  <a:pt x="295" y="1232"/>
                  <a:pt x="272" y="1497"/>
                </a:cubicBezTo>
                <a:cubicBezTo>
                  <a:pt x="249" y="1762"/>
                  <a:pt x="53" y="1989"/>
                  <a:pt x="0" y="2087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200" name="AutoShape 6"/>
          <p:cNvSpPr>
            <a:spLocks noChangeArrowheads="1"/>
          </p:cNvSpPr>
          <p:nvPr/>
        </p:nvSpPr>
        <p:spPr bwMode="auto">
          <a:xfrm rot="800344">
            <a:off x="5254625" y="3273425"/>
            <a:ext cx="144463" cy="215900"/>
          </a:xfrm>
          <a:prstGeom prst="flowChartCollate">
            <a:avLst/>
          </a:prstGeom>
          <a:solidFill>
            <a:srgbClr val="5AFE44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201" name="Oval 9">
            <a:hlinkClick r:id="rId5" action="ppaction://hlinksldjump"/>
          </p:cNvPr>
          <p:cNvSpPr>
            <a:spLocks noChangeArrowheads="1"/>
          </p:cNvSpPr>
          <p:nvPr/>
        </p:nvSpPr>
        <p:spPr bwMode="auto">
          <a:xfrm rot="1198510">
            <a:off x="5500688" y="3146425"/>
            <a:ext cx="936625" cy="1582738"/>
          </a:xfrm>
          <a:prstGeom prst="ellipse">
            <a:avLst/>
          </a:prstGeom>
          <a:solidFill>
            <a:srgbClr val="FFFF6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5400" b="1" dirty="0">
                <a:solidFill>
                  <a:srgbClr val="000099"/>
                </a:solidFill>
              </a:rPr>
              <a:t>11</a:t>
            </a:r>
            <a:endParaRPr lang="vi-VN" sz="5400" b="1" dirty="0">
              <a:solidFill>
                <a:srgbClr val="000099"/>
              </a:solidFill>
            </a:endParaRPr>
          </a:p>
        </p:txBody>
      </p:sp>
      <p:sp>
        <p:nvSpPr>
          <p:cNvPr id="8202" name="Freeform 10"/>
          <p:cNvSpPr>
            <a:spLocks/>
          </p:cNvSpPr>
          <p:nvPr/>
        </p:nvSpPr>
        <p:spPr bwMode="auto">
          <a:xfrm rot="1198510">
            <a:off x="4711700" y="4514850"/>
            <a:ext cx="468313" cy="3313113"/>
          </a:xfrm>
          <a:custGeom>
            <a:avLst/>
            <a:gdLst>
              <a:gd name="T0" fmla="*/ 2147483647 w 295"/>
              <a:gd name="T1" fmla="*/ 0 h 2087"/>
              <a:gd name="T2" fmla="*/ 2147483647 w 295"/>
              <a:gd name="T3" fmla="*/ 2147483647 h 2087"/>
              <a:gd name="T4" fmla="*/ 2147483647 w 295"/>
              <a:gd name="T5" fmla="*/ 2147483647 h 2087"/>
              <a:gd name="T6" fmla="*/ 0 w 295"/>
              <a:gd name="T7" fmla="*/ 2147483647 h 2087"/>
              <a:gd name="T8" fmla="*/ 0 60000 65536"/>
              <a:gd name="T9" fmla="*/ 0 60000 65536"/>
              <a:gd name="T10" fmla="*/ 0 60000 65536"/>
              <a:gd name="T11" fmla="*/ 0 60000 65536"/>
              <a:gd name="T12" fmla="*/ 0 w 295"/>
              <a:gd name="T13" fmla="*/ 0 h 2087"/>
              <a:gd name="T14" fmla="*/ 295 w 295"/>
              <a:gd name="T15" fmla="*/ 2087 h 208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95" h="2087">
                <a:moveTo>
                  <a:pt x="272" y="0"/>
                </a:moveTo>
                <a:cubicBezTo>
                  <a:pt x="204" y="125"/>
                  <a:pt x="136" y="250"/>
                  <a:pt x="136" y="499"/>
                </a:cubicBezTo>
                <a:cubicBezTo>
                  <a:pt x="136" y="748"/>
                  <a:pt x="295" y="1232"/>
                  <a:pt x="272" y="1497"/>
                </a:cubicBezTo>
                <a:cubicBezTo>
                  <a:pt x="249" y="1762"/>
                  <a:pt x="53" y="1989"/>
                  <a:pt x="0" y="2087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203" name="AutoShape 11"/>
          <p:cNvSpPr>
            <a:spLocks noChangeArrowheads="1"/>
          </p:cNvSpPr>
          <p:nvPr/>
        </p:nvSpPr>
        <p:spPr bwMode="auto">
          <a:xfrm rot="1198510">
            <a:off x="5556250" y="4664075"/>
            <a:ext cx="144463" cy="215900"/>
          </a:xfrm>
          <a:prstGeom prst="flowChartCollate">
            <a:avLst/>
          </a:prstGeom>
          <a:solidFill>
            <a:srgbClr val="5AFE44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204" name="Oval 21">
            <a:hlinkClick r:id="rId6" action="ppaction://hlinksldjump"/>
          </p:cNvPr>
          <p:cNvSpPr>
            <a:spLocks noChangeArrowheads="1"/>
          </p:cNvSpPr>
          <p:nvPr/>
        </p:nvSpPr>
        <p:spPr bwMode="auto">
          <a:xfrm>
            <a:off x="3711575" y="122238"/>
            <a:ext cx="936625" cy="1582737"/>
          </a:xfrm>
          <a:prstGeom prst="ellipse">
            <a:avLst/>
          </a:prstGeom>
          <a:gradFill rotWithShape="1">
            <a:gsLst>
              <a:gs pos="0">
                <a:srgbClr val="5AFE44"/>
              </a:gs>
              <a:gs pos="100000">
                <a:srgbClr val="2A761F"/>
              </a:gs>
            </a:gsLst>
            <a:path path="rect">
              <a:fillToRect r="100000" b="100000"/>
            </a:path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7200" b="1" dirty="0">
                <a:solidFill>
                  <a:schemeClr val="accent2"/>
                </a:solidFill>
              </a:rPr>
              <a:t>2</a:t>
            </a:r>
            <a:endParaRPr lang="vi-VN" sz="7200" b="1" dirty="0">
              <a:solidFill>
                <a:schemeClr val="accent2"/>
              </a:solidFill>
            </a:endParaRPr>
          </a:p>
        </p:txBody>
      </p:sp>
      <p:sp>
        <p:nvSpPr>
          <p:cNvPr id="8205" name="Freeform 22"/>
          <p:cNvSpPr>
            <a:spLocks/>
          </p:cNvSpPr>
          <p:nvPr/>
        </p:nvSpPr>
        <p:spPr bwMode="auto">
          <a:xfrm>
            <a:off x="3748088" y="1704975"/>
            <a:ext cx="468312" cy="3313113"/>
          </a:xfrm>
          <a:custGeom>
            <a:avLst/>
            <a:gdLst>
              <a:gd name="T0" fmla="*/ 2147483647 w 295"/>
              <a:gd name="T1" fmla="*/ 0 h 2087"/>
              <a:gd name="T2" fmla="*/ 2147483647 w 295"/>
              <a:gd name="T3" fmla="*/ 2147483647 h 2087"/>
              <a:gd name="T4" fmla="*/ 2147483647 w 295"/>
              <a:gd name="T5" fmla="*/ 2147483647 h 2087"/>
              <a:gd name="T6" fmla="*/ 0 w 295"/>
              <a:gd name="T7" fmla="*/ 2147483647 h 2087"/>
              <a:gd name="T8" fmla="*/ 0 60000 65536"/>
              <a:gd name="T9" fmla="*/ 0 60000 65536"/>
              <a:gd name="T10" fmla="*/ 0 60000 65536"/>
              <a:gd name="T11" fmla="*/ 0 60000 65536"/>
              <a:gd name="T12" fmla="*/ 0 w 295"/>
              <a:gd name="T13" fmla="*/ 0 h 2087"/>
              <a:gd name="T14" fmla="*/ 295 w 295"/>
              <a:gd name="T15" fmla="*/ 2087 h 208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95" h="2087">
                <a:moveTo>
                  <a:pt x="272" y="0"/>
                </a:moveTo>
                <a:cubicBezTo>
                  <a:pt x="204" y="125"/>
                  <a:pt x="136" y="250"/>
                  <a:pt x="136" y="499"/>
                </a:cubicBezTo>
                <a:cubicBezTo>
                  <a:pt x="136" y="748"/>
                  <a:pt x="295" y="1232"/>
                  <a:pt x="272" y="1497"/>
                </a:cubicBezTo>
                <a:cubicBezTo>
                  <a:pt x="249" y="1762"/>
                  <a:pt x="53" y="1989"/>
                  <a:pt x="0" y="2087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206" name="AutoShape 23"/>
          <p:cNvSpPr>
            <a:spLocks noChangeArrowheads="1"/>
          </p:cNvSpPr>
          <p:nvPr/>
        </p:nvSpPr>
        <p:spPr bwMode="auto">
          <a:xfrm>
            <a:off x="4071938" y="1704975"/>
            <a:ext cx="144462" cy="215900"/>
          </a:xfrm>
          <a:prstGeom prst="flowChartCollate">
            <a:avLst/>
          </a:prstGeom>
          <a:solidFill>
            <a:srgbClr val="5AFE44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21" name="Oval 25">
            <a:hlinkClick r:id="rId7" action="ppaction://hlinksldjump"/>
          </p:cNvPr>
          <p:cNvSpPr>
            <a:spLocks noChangeArrowheads="1"/>
          </p:cNvSpPr>
          <p:nvPr/>
        </p:nvSpPr>
        <p:spPr bwMode="auto">
          <a:xfrm rot="-864877">
            <a:off x="2578100" y="577850"/>
            <a:ext cx="936625" cy="1582738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chemeClr val="bg1">
                  <a:gamma/>
                  <a:shade val="76078"/>
                  <a:invGamma/>
                </a:schemeClr>
              </a:gs>
            </a:gsLst>
            <a:path path="rect">
              <a:fillToRect r="100000" b="100000"/>
            </a:path>
          </a:gra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7200" b="1" dirty="0">
                <a:solidFill>
                  <a:schemeClr val="accent2"/>
                </a:solidFill>
              </a:rPr>
              <a:t>1</a:t>
            </a:r>
            <a:endParaRPr lang="vi-VN" sz="7200" b="1" dirty="0">
              <a:solidFill>
                <a:schemeClr val="accent2"/>
              </a:solidFill>
            </a:endParaRPr>
          </a:p>
        </p:txBody>
      </p:sp>
      <p:sp>
        <p:nvSpPr>
          <p:cNvPr id="8208" name="Freeform 26"/>
          <p:cNvSpPr>
            <a:spLocks/>
          </p:cNvSpPr>
          <p:nvPr/>
        </p:nvSpPr>
        <p:spPr bwMode="auto">
          <a:xfrm rot="-864877">
            <a:off x="3230563" y="2133600"/>
            <a:ext cx="468312" cy="3313113"/>
          </a:xfrm>
          <a:custGeom>
            <a:avLst/>
            <a:gdLst>
              <a:gd name="T0" fmla="*/ 2147483647 w 295"/>
              <a:gd name="T1" fmla="*/ 0 h 2087"/>
              <a:gd name="T2" fmla="*/ 2147483647 w 295"/>
              <a:gd name="T3" fmla="*/ 2147483647 h 2087"/>
              <a:gd name="T4" fmla="*/ 2147483647 w 295"/>
              <a:gd name="T5" fmla="*/ 2147483647 h 2087"/>
              <a:gd name="T6" fmla="*/ 0 w 295"/>
              <a:gd name="T7" fmla="*/ 2147483647 h 2087"/>
              <a:gd name="T8" fmla="*/ 0 60000 65536"/>
              <a:gd name="T9" fmla="*/ 0 60000 65536"/>
              <a:gd name="T10" fmla="*/ 0 60000 65536"/>
              <a:gd name="T11" fmla="*/ 0 60000 65536"/>
              <a:gd name="T12" fmla="*/ 0 w 295"/>
              <a:gd name="T13" fmla="*/ 0 h 2087"/>
              <a:gd name="T14" fmla="*/ 295 w 295"/>
              <a:gd name="T15" fmla="*/ 2087 h 208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95" h="2087">
                <a:moveTo>
                  <a:pt x="272" y="0"/>
                </a:moveTo>
                <a:cubicBezTo>
                  <a:pt x="204" y="125"/>
                  <a:pt x="136" y="250"/>
                  <a:pt x="136" y="499"/>
                </a:cubicBezTo>
                <a:cubicBezTo>
                  <a:pt x="136" y="748"/>
                  <a:pt x="295" y="1232"/>
                  <a:pt x="272" y="1497"/>
                </a:cubicBezTo>
                <a:cubicBezTo>
                  <a:pt x="249" y="1762"/>
                  <a:pt x="53" y="1989"/>
                  <a:pt x="0" y="2087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209" name="AutoShape 27"/>
          <p:cNvSpPr>
            <a:spLocks noChangeArrowheads="1"/>
          </p:cNvSpPr>
          <p:nvPr/>
        </p:nvSpPr>
        <p:spPr bwMode="auto">
          <a:xfrm rot="-864877">
            <a:off x="3162300" y="2141538"/>
            <a:ext cx="144463" cy="215900"/>
          </a:xfrm>
          <a:prstGeom prst="flowChartCollate">
            <a:avLst/>
          </a:prstGeom>
          <a:solidFill>
            <a:srgbClr val="5AFE44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210" name="Oval 29">
            <a:hlinkClick r:id="rId8" action="ppaction://hlinksldjump"/>
          </p:cNvPr>
          <p:cNvSpPr>
            <a:spLocks noChangeArrowheads="1"/>
          </p:cNvSpPr>
          <p:nvPr/>
        </p:nvSpPr>
        <p:spPr bwMode="auto">
          <a:xfrm>
            <a:off x="4791075" y="311150"/>
            <a:ext cx="936625" cy="1582738"/>
          </a:xfrm>
          <a:prstGeom prst="ellipse">
            <a:avLst/>
          </a:prstGeom>
          <a:solidFill>
            <a:srgbClr val="FF00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7200" b="1" dirty="0">
                <a:solidFill>
                  <a:srgbClr val="000099"/>
                </a:solidFill>
              </a:rPr>
              <a:t>3</a:t>
            </a:r>
            <a:endParaRPr lang="vi-VN" sz="7200" b="1" dirty="0">
              <a:solidFill>
                <a:srgbClr val="000099"/>
              </a:solidFill>
            </a:endParaRPr>
          </a:p>
        </p:txBody>
      </p:sp>
      <p:sp>
        <p:nvSpPr>
          <p:cNvPr id="8211" name="Freeform 30"/>
          <p:cNvSpPr>
            <a:spLocks/>
          </p:cNvSpPr>
          <p:nvPr/>
        </p:nvSpPr>
        <p:spPr bwMode="auto">
          <a:xfrm>
            <a:off x="4827588" y="1893888"/>
            <a:ext cx="468312" cy="3313112"/>
          </a:xfrm>
          <a:custGeom>
            <a:avLst/>
            <a:gdLst>
              <a:gd name="T0" fmla="*/ 2147483647 w 295"/>
              <a:gd name="T1" fmla="*/ 0 h 2087"/>
              <a:gd name="T2" fmla="*/ 2147483647 w 295"/>
              <a:gd name="T3" fmla="*/ 2147483647 h 2087"/>
              <a:gd name="T4" fmla="*/ 2147483647 w 295"/>
              <a:gd name="T5" fmla="*/ 2147483647 h 2087"/>
              <a:gd name="T6" fmla="*/ 0 w 295"/>
              <a:gd name="T7" fmla="*/ 2147483647 h 2087"/>
              <a:gd name="T8" fmla="*/ 0 60000 65536"/>
              <a:gd name="T9" fmla="*/ 0 60000 65536"/>
              <a:gd name="T10" fmla="*/ 0 60000 65536"/>
              <a:gd name="T11" fmla="*/ 0 60000 65536"/>
              <a:gd name="T12" fmla="*/ 0 w 295"/>
              <a:gd name="T13" fmla="*/ 0 h 2087"/>
              <a:gd name="T14" fmla="*/ 295 w 295"/>
              <a:gd name="T15" fmla="*/ 2087 h 208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95" h="2087">
                <a:moveTo>
                  <a:pt x="272" y="0"/>
                </a:moveTo>
                <a:cubicBezTo>
                  <a:pt x="204" y="125"/>
                  <a:pt x="136" y="250"/>
                  <a:pt x="136" y="499"/>
                </a:cubicBezTo>
                <a:cubicBezTo>
                  <a:pt x="136" y="748"/>
                  <a:pt x="295" y="1232"/>
                  <a:pt x="272" y="1497"/>
                </a:cubicBezTo>
                <a:cubicBezTo>
                  <a:pt x="249" y="1762"/>
                  <a:pt x="53" y="1989"/>
                  <a:pt x="0" y="2087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212" name="AutoShape 31"/>
          <p:cNvSpPr>
            <a:spLocks noChangeArrowheads="1"/>
          </p:cNvSpPr>
          <p:nvPr/>
        </p:nvSpPr>
        <p:spPr bwMode="auto">
          <a:xfrm>
            <a:off x="5151438" y="1893888"/>
            <a:ext cx="144462" cy="215900"/>
          </a:xfrm>
          <a:prstGeom prst="flowChartCollate">
            <a:avLst/>
          </a:prstGeom>
          <a:solidFill>
            <a:srgbClr val="5AFE44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213" name="Oval 45">
            <a:hlinkClick r:id="rId9" action="ppaction://hlinksldjump"/>
          </p:cNvPr>
          <p:cNvSpPr>
            <a:spLocks noChangeArrowheads="1"/>
          </p:cNvSpPr>
          <p:nvPr/>
        </p:nvSpPr>
        <p:spPr bwMode="auto">
          <a:xfrm>
            <a:off x="4143375" y="1606550"/>
            <a:ext cx="936625" cy="1582738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7200" b="1" dirty="0">
                <a:solidFill>
                  <a:schemeClr val="accent2"/>
                </a:solidFill>
              </a:rPr>
              <a:t>6</a:t>
            </a:r>
            <a:endParaRPr lang="vi-VN" sz="7200" b="1" dirty="0">
              <a:solidFill>
                <a:schemeClr val="accent2"/>
              </a:solidFill>
            </a:endParaRPr>
          </a:p>
        </p:txBody>
      </p:sp>
      <p:sp>
        <p:nvSpPr>
          <p:cNvPr id="8214" name="Freeform 46"/>
          <p:cNvSpPr>
            <a:spLocks/>
          </p:cNvSpPr>
          <p:nvPr/>
        </p:nvSpPr>
        <p:spPr bwMode="auto">
          <a:xfrm>
            <a:off x="4179888" y="3189288"/>
            <a:ext cx="468312" cy="3313112"/>
          </a:xfrm>
          <a:custGeom>
            <a:avLst/>
            <a:gdLst>
              <a:gd name="T0" fmla="*/ 2147483647 w 295"/>
              <a:gd name="T1" fmla="*/ 0 h 2087"/>
              <a:gd name="T2" fmla="*/ 2147483647 w 295"/>
              <a:gd name="T3" fmla="*/ 2147483647 h 2087"/>
              <a:gd name="T4" fmla="*/ 2147483647 w 295"/>
              <a:gd name="T5" fmla="*/ 2147483647 h 2087"/>
              <a:gd name="T6" fmla="*/ 0 w 295"/>
              <a:gd name="T7" fmla="*/ 2147483647 h 2087"/>
              <a:gd name="T8" fmla="*/ 0 60000 65536"/>
              <a:gd name="T9" fmla="*/ 0 60000 65536"/>
              <a:gd name="T10" fmla="*/ 0 60000 65536"/>
              <a:gd name="T11" fmla="*/ 0 60000 65536"/>
              <a:gd name="T12" fmla="*/ 0 w 295"/>
              <a:gd name="T13" fmla="*/ 0 h 2087"/>
              <a:gd name="T14" fmla="*/ 295 w 295"/>
              <a:gd name="T15" fmla="*/ 2087 h 208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95" h="2087">
                <a:moveTo>
                  <a:pt x="272" y="0"/>
                </a:moveTo>
                <a:cubicBezTo>
                  <a:pt x="204" y="125"/>
                  <a:pt x="136" y="250"/>
                  <a:pt x="136" y="499"/>
                </a:cubicBezTo>
                <a:cubicBezTo>
                  <a:pt x="136" y="748"/>
                  <a:pt x="295" y="1232"/>
                  <a:pt x="272" y="1497"/>
                </a:cubicBezTo>
                <a:cubicBezTo>
                  <a:pt x="249" y="1762"/>
                  <a:pt x="53" y="1989"/>
                  <a:pt x="0" y="2087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215" name="AutoShape 47"/>
          <p:cNvSpPr>
            <a:spLocks noChangeArrowheads="1"/>
          </p:cNvSpPr>
          <p:nvPr/>
        </p:nvSpPr>
        <p:spPr bwMode="auto">
          <a:xfrm>
            <a:off x="4503738" y="3189288"/>
            <a:ext cx="144462" cy="215900"/>
          </a:xfrm>
          <a:prstGeom prst="flowChartCollate">
            <a:avLst/>
          </a:prstGeom>
          <a:solidFill>
            <a:srgbClr val="5AFE44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216" name="Oval 49">
            <a:hlinkClick r:id="rId10" action="ppaction://hlinksldjump"/>
          </p:cNvPr>
          <p:cNvSpPr>
            <a:spLocks noChangeArrowheads="1"/>
          </p:cNvSpPr>
          <p:nvPr/>
        </p:nvSpPr>
        <p:spPr bwMode="auto">
          <a:xfrm rot="-539169">
            <a:off x="3379788" y="1843088"/>
            <a:ext cx="936625" cy="1582737"/>
          </a:xfrm>
          <a:prstGeom prst="ellipse">
            <a:avLst/>
          </a:prstGeom>
          <a:solidFill>
            <a:srgbClr val="00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7200" b="1" dirty="0">
                <a:solidFill>
                  <a:srgbClr val="000099"/>
                </a:solidFill>
              </a:rPr>
              <a:t>5</a:t>
            </a:r>
            <a:endParaRPr lang="vi-VN" sz="7200" b="1" dirty="0">
              <a:solidFill>
                <a:srgbClr val="000099"/>
              </a:solidFill>
            </a:endParaRPr>
          </a:p>
        </p:txBody>
      </p:sp>
      <p:sp>
        <p:nvSpPr>
          <p:cNvPr id="8217" name="Freeform 50"/>
          <p:cNvSpPr>
            <a:spLocks/>
          </p:cNvSpPr>
          <p:nvPr/>
        </p:nvSpPr>
        <p:spPr bwMode="auto">
          <a:xfrm rot="-539169">
            <a:off x="3800475" y="3427413"/>
            <a:ext cx="468313" cy="3313112"/>
          </a:xfrm>
          <a:custGeom>
            <a:avLst/>
            <a:gdLst>
              <a:gd name="T0" fmla="*/ 2147483647 w 295"/>
              <a:gd name="T1" fmla="*/ 0 h 2087"/>
              <a:gd name="T2" fmla="*/ 2147483647 w 295"/>
              <a:gd name="T3" fmla="*/ 2147483647 h 2087"/>
              <a:gd name="T4" fmla="*/ 2147483647 w 295"/>
              <a:gd name="T5" fmla="*/ 2147483647 h 2087"/>
              <a:gd name="T6" fmla="*/ 0 w 295"/>
              <a:gd name="T7" fmla="*/ 2147483647 h 2087"/>
              <a:gd name="T8" fmla="*/ 0 60000 65536"/>
              <a:gd name="T9" fmla="*/ 0 60000 65536"/>
              <a:gd name="T10" fmla="*/ 0 60000 65536"/>
              <a:gd name="T11" fmla="*/ 0 60000 65536"/>
              <a:gd name="T12" fmla="*/ 0 w 295"/>
              <a:gd name="T13" fmla="*/ 0 h 2087"/>
              <a:gd name="T14" fmla="*/ 295 w 295"/>
              <a:gd name="T15" fmla="*/ 2087 h 208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95" h="2087">
                <a:moveTo>
                  <a:pt x="272" y="0"/>
                </a:moveTo>
                <a:cubicBezTo>
                  <a:pt x="204" y="125"/>
                  <a:pt x="136" y="250"/>
                  <a:pt x="136" y="499"/>
                </a:cubicBezTo>
                <a:cubicBezTo>
                  <a:pt x="136" y="748"/>
                  <a:pt x="295" y="1232"/>
                  <a:pt x="272" y="1497"/>
                </a:cubicBezTo>
                <a:cubicBezTo>
                  <a:pt x="249" y="1762"/>
                  <a:pt x="53" y="1989"/>
                  <a:pt x="0" y="2087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218" name="AutoShape 51"/>
          <p:cNvSpPr>
            <a:spLocks noChangeArrowheads="1"/>
          </p:cNvSpPr>
          <p:nvPr/>
        </p:nvSpPr>
        <p:spPr bwMode="auto">
          <a:xfrm rot="-539169">
            <a:off x="3879850" y="3421063"/>
            <a:ext cx="144463" cy="215900"/>
          </a:xfrm>
          <a:prstGeom prst="flowChartCollate">
            <a:avLst/>
          </a:prstGeom>
          <a:solidFill>
            <a:srgbClr val="5AFE44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219" name="Oval 53">
            <a:hlinkClick r:id="rId11" action="ppaction://hlinksldjump"/>
          </p:cNvPr>
          <p:cNvSpPr>
            <a:spLocks noChangeArrowheads="1"/>
          </p:cNvSpPr>
          <p:nvPr/>
        </p:nvSpPr>
        <p:spPr bwMode="auto">
          <a:xfrm rot="-1165290">
            <a:off x="2368550" y="1989138"/>
            <a:ext cx="936625" cy="1582737"/>
          </a:xfrm>
          <a:prstGeom prst="ellipse">
            <a:avLst/>
          </a:prstGeom>
          <a:gradFill rotWithShape="1">
            <a:gsLst>
              <a:gs pos="0">
                <a:srgbClr val="5AFE44"/>
              </a:gs>
              <a:gs pos="100000">
                <a:srgbClr val="2A761F"/>
              </a:gs>
            </a:gsLst>
            <a:path path="rect">
              <a:fillToRect r="100000" b="100000"/>
            </a:path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7200" b="1" dirty="0">
                <a:solidFill>
                  <a:schemeClr val="accent2"/>
                </a:solidFill>
              </a:rPr>
              <a:t>4</a:t>
            </a:r>
            <a:endParaRPr lang="vi-VN" sz="7200" b="1" dirty="0">
              <a:solidFill>
                <a:schemeClr val="accent2"/>
              </a:solidFill>
            </a:endParaRPr>
          </a:p>
        </p:txBody>
      </p:sp>
      <p:sp>
        <p:nvSpPr>
          <p:cNvPr id="8220" name="Freeform 54"/>
          <p:cNvSpPr>
            <a:spLocks/>
          </p:cNvSpPr>
          <p:nvPr/>
        </p:nvSpPr>
        <p:spPr bwMode="auto">
          <a:xfrm rot="-1165290">
            <a:off x="3228975" y="3497263"/>
            <a:ext cx="468313" cy="3313112"/>
          </a:xfrm>
          <a:custGeom>
            <a:avLst/>
            <a:gdLst>
              <a:gd name="T0" fmla="*/ 2147483647 w 295"/>
              <a:gd name="T1" fmla="*/ 0 h 2087"/>
              <a:gd name="T2" fmla="*/ 2147483647 w 295"/>
              <a:gd name="T3" fmla="*/ 2147483647 h 2087"/>
              <a:gd name="T4" fmla="*/ 2147483647 w 295"/>
              <a:gd name="T5" fmla="*/ 2147483647 h 2087"/>
              <a:gd name="T6" fmla="*/ 0 w 295"/>
              <a:gd name="T7" fmla="*/ 2147483647 h 2087"/>
              <a:gd name="T8" fmla="*/ 0 60000 65536"/>
              <a:gd name="T9" fmla="*/ 0 60000 65536"/>
              <a:gd name="T10" fmla="*/ 0 60000 65536"/>
              <a:gd name="T11" fmla="*/ 0 60000 65536"/>
              <a:gd name="T12" fmla="*/ 0 w 295"/>
              <a:gd name="T13" fmla="*/ 0 h 2087"/>
              <a:gd name="T14" fmla="*/ 295 w 295"/>
              <a:gd name="T15" fmla="*/ 2087 h 208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95" h="2087">
                <a:moveTo>
                  <a:pt x="272" y="0"/>
                </a:moveTo>
                <a:cubicBezTo>
                  <a:pt x="204" y="125"/>
                  <a:pt x="136" y="250"/>
                  <a:pt x="136" y="499"/>
                </a:cubicBezTo>
                <a:cubicBezTo>
                  <a:pt x="136" y="748"/>
                  <a:pt x="295" y="1232"/>
                  <a:pt x="272" y="1497"/>
                </a:cubicBezTo>
                <a:cubicBezTo>
                  <a:pt x="249" y="1762"/>
                  <a:pt x="53" y="1989"/>
                  <a:pt x="0" y="2087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221" name="AutoShape 55"/>
          <p:cNvSpPr>
            <a:spLocks noChangeArrowheads="1"/>
          </p:cNvSpPr>
          <p:nvPr/>
        </p:nvSpPr>
        <p:spPr bwMode="auto">
          <a:xfrm rot="-1165290">
            <a:off x="3028950" y="3532188"/>
            <a:ext cx="144463" cy="215900"/>
          </a:xfrm>
          <a:prstGeom prst="flowChartCollate">
            <a:avLst/>
          </a:prstGeom>
          <a:solidFill>
            <a:srgbClr val="5AFE44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222" name="Oval 41">
            <a:hlinkClick r:id="rId12" action="ppaction://hlinksldjump"/>
          </p:cNvPr>
          <p:cNvSpPr>
            <a:spLocks noChangeArrowheads="1"/>
          </p:cNvSpPr>
          <p:nvPr/>
        </p:nvSpPr>
        <p:spPr bwMode="auto">
          <a:xfrm rot="632288">
            <a:off x="4516438" y="3074988"/>
            <a:ext cx="936625" cy="1582737"/>
          </a:xfrm>
          <a:prstGeom prst="ellipse">
            <a:avLst/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6600" b="1" dirty="0">
                <a:solidFill>
                  <a:schemeClr val="accent2"/>
                </a:solidFill>
              </a:rPr>
              <a:t>10</a:t>
            </a:r>
            <a:endParaRPr lang="vi-VN" sz="6600" b="1" dirty="0">
              <a:solidFill>
                <a:schemeClr val="accent2"/>
              </a:solidFill>
            </a:endParaRPr>
          </a:p>
        </p:txBody>
      </p:sp>
      <p:sp>
        <p:nvSpPr>
          <p:cNvPr id="8223" name="Freeform 42"/>
          <p:cNvSpPr>
            <a:spLocks/>
          </p:cNvSpPr>
          <p:nvPr/>
        </p:nvSpPr>
        <p:spPr bwMode="auto">
          <a:xfrm rot="632288">
            <a:off x="4108450" y="4579938"/>
            <a:ext cx="468313" cy="3313112"/>
          </a:xfrm>
          <a:custGeom>
            <a:avLst/>
            <a:gdLst>
              <a:gd name="T0" fmla="*/ 2147483647 w 295"/>
              <a:gd name="T1" fmla="*/ 0 h 2087"/>
              <a:gd name="T2" fmla="*/ 2147483647 w 295"/>
              <a:gd name="T3" fmla="*/ 2147483647 h 2087"/>
              <a:gd name="T4" fmla="*/ 2147483647 w 295"/>
              <a:gd name="T5" fmla="*/ 2147483647 h 2087"/>
              <a:gd name="T6" fmla="*/ 0 w 295"/>
              <a:gd name="T7" fmla="*/ 2147483647 h 2087"/>
              <a:gd name="T8" fmla="*/ 0 60000 65536"/>
              <a:gd name="T9" fmla="*/ 0 60000 65536"/>
              <a:gd name="T10" fmla="*/ 0 60000 65536"/>
              <a:gd name="T11" fmla="*/ 0 60000 65536"/>
              <a:gd name="T12" fmla="*/ 0 w 295"/>
              <a:gd name="T13" fmla="*/ 0 h 2087"/>
              <a:gd name="T14" fmla="*/ 295 w 295"/>
              <a:gd name="T15" fmla="*/ 2087 h 208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95" h="2087">
                <a:moveTo>
                  <a:pt x="272" y="0"/>
                </a:moveTo>
                <a:cubicBezTo>
                  <a:pt x="204" y="125"/>
                  <a:pt x="136" y="250"/>
                  <a:pt x="136" y="499"/>
                </a:cubicBezTo>
                <a:cubicBezTo>
                  <a:pt x="136" y="748"/>
                  <a:pt x="295" y="1232"/>
                  <a:pt x="272" y="1497"/>
                </a:cubicBezTo>
                <a:cubicBezTo>
                  <a:pt x="249" y="1762"/>
                  <a:pt x="53" y="1989"/>
                  <a:pt x="0" y="2087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224" name="AutoShape 43"/>
          <p:cNvSpPr>
            <a:spLocks noChangeArrowheads="1"/>
          </p:cNvSpPr>
          <p:nvPr/>
        </p:nvSpPr>
        <p:spPr bwMode="auto">
          <a:xfrm rot="632288">
            <a:off x="4713288" y="4637088"/>
            <a:ext cx="144462" cy="215900"/>
          </a:xfrm>
          <a:prstGeom prst="flowChartCollate">
            <a:avLst/>
          </a:prstGeom>
          <a:solidFill>
            <a:srgbClr val="5AFE44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225" name="Oval 13">
            <a:hlinkClick r:id="rId13" action="ppaction://hlinksldjump"/>
          </p:cNvPr>
          <p:cNvSpPr>
            <a:spLocks noChangeArrowheads="1"/>
          </p:cNvSpPr>
          <p:nvPr/>
        </p:nvSpPr>
        <p:spPr bwMode="auto">
          <a:xfrm rot="-672914">
            <a:off x="3244850" y="3294063"/>
            <a:ext cx="936625" cy="1582737"/>
          </a:xfrm>
          <a:prstGeom prst="ellipse">
            <a:avLst/>
          </a:prstGeom>
          <a:gradFill rotWithShape="1">
            <a:gsLst>
              <a:gs pos="0">
                <a:srgbClr val="FF0000"/>
              </a:gs>
              <a:gs pos="100000">
                <a:srgbClr val="920000"/>
              </a:gs>
            </a:gsLst>
            <a:path path="rect">
              <a:fillToRect r="100000" b="100000"/>
            </a:path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7200" b="1">
                <a:solidFill>
                  <a:schemeClr val="accent2"/>
                </a:solidFill>
              </a:rPr>
              <a:t>9</a:t>
            </a:r>
            <a:endParaRPr lang="vi-VN" sz="7200" b="1">
              <a:solidFill>
                <a:schemeClr val="accent2"/>
              </a:solidFill>
            </a:endParaRPr>
          </a:p>
        </p:txBody>
      </p:sp>
      <p:sp>
        <p:nvSpPr>
          <p:cNvPr id="8226" name="Freeform 14"/>
          <p:cNvSpPr>
            <a:spLocks/>
          </p:cNvSpPr>
          <p:nvPr/>
        </p:nvSpPr>
        <p:spPr bwMode="auto">
          <a:xfrm rot="-672914">
            <a:off x="3760788" y="4868863"/>
            <a:ext cx="468312" cy="3313112"/>
          </a:xfrm>
          <a:custGeom>
            <a:avLst/>
            <a:gdLst>
              <a:gd name="T0" fmla="*/ 2147483647 w 295"/>
              <a:gd name="T1" fmla="*/ 0 h 2087"/>
              <a:gd name="T2" fmla="*/ 2147483647 w 295"/>
              <a:gd name="T3" fmla="*/ 2147483647 h 2087"/>
              <a:gd name="T4" fmla="*/ 2147483647 w 295"/>
              <a:gd name="T5" fmla="*/ 2147483647 h 2087"/>
              <a:gd name="T6" fmla="*/ 0 w 295"/>
              <a:gd name="T7" fmla="*/ 2147483647 h 2087"/>
              <a:gd name="T8" fmla="*/ 0 60000 65536"/>
              <a:gd name="T9" fmla="*/ 0 60000 65536"/>
              <a:gd name="T10" fmla="*/ 0 60000 65536"/>
              <a:gd name="T11" fmla="*/ 0 60000 65536"/>
              <a:gd name="T12" fmla="*/ 0 w 295"/>
              <a:gd name="T13" fmla="*/ 0 h 2087"/>
              <a:gd name="T14" fmla="*/ 295 w 295"/>
              <a:gd name="T15" fmla="*/ 2087 h 208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95" h="2087">
                <a:moveTo>
                  <a:pt x="272" y="0"/>
                </a:moveTo>
                <a:cubicBezTo>
                  <a:pt x="204" y="125"/>
                  <a:pt x="136" y="250"/>
                  <a:pt x="136" y="499"/>
                </a:cubicBezTo>
                <a:cubicBezTo>
                  <a:pt x="136" y="748"/>
                  <a:pt x="295" y="1232"/>
                  <a:pt x="272" y="1497"/>
                </a:cubicBezTo>
                <a:cubicBezTo>
                  <a:pt x="249" y="1762"/>
                  <a:pt x="53" y="1989"/>
                  <a:pt x="0" y="2087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227" name="AutoShape 15"/>
          <p:cNvSpPr>
            <a:spLocks noChangeArrowheads="1"/>
          </p:cNvSpPr>
          <p:nvPr/>
        </p:nvSpPr>
        <p:spPr bwMode="auto">
          <a:xfrm rot="-672914">
            <a:off x="3779838" y="4867275"/>
            <a:ext cx="144462" cy="215900"/>
          </a:xfrm>
          <a:prstGeom prst="flowChartCollate">
            <a:avLst/>
          </a:prstGeom>
          <a:solidFill>
            <a:srgbClr val="5AFE44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228" name="Oval 37">
            <a:hlinkClick r:id="rId14" action="ppaction://hlinksldjump"/>
          </p:cNvPr>
          <p:cNvSpPr>
            <a:spLocks noChangeArrowheads="1"/>
          </p:cNvSpPr>
          <p:nvPr/>
        </p:nvSpPr>
        <p:spPr bwMode="auto">
          <a:xfrm rot="265461">
            <a:off x="4052888" y="4060825"/>
            <a:ext cx="936625" cy="1582738"/>
          </a:xfrm>
          <a:prstGeom prst="ellipse">
            <a:avLst/>
          </a:prstGeom>
          <a:gradFill rotWithShape="1">
            <a:gsLst>
              <a:gs pos="0">
                <a:srgbClr val="5AFE44"/>
              </a:gs>
              <a:gs pos="100000">
                <a:srgbClr val="2A761F"/>
              </a:gs>
            </a:gsLst>
            <a:path path="rect">
              <a:fillToRect r="100000" b="100000"/>
            </a:path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4800" b="1" dirty="0">
                <a:solidFill>
                  <a:schemeClr val="accent2"/>
                </a:solidFill>
              </a:rPr>
              <a:t>12</a:t>
            </a:r>
            <a:endParaRPr lang="vi-VN" sz="4800" b="1" dirty="0">
              <a:solidFill>
                <a:schemeClr val="accent2"/>
              </a:solidFill>
            </a:endParaRPr>
          </a:p>
        </p:txBody>
      </p:sp>
      <p:sp>
        <p:nvSpPr>
          <p:cNvPr id="8229" name="AutoShape 39"/>
          <p:cNvSpPr>
            <a:spLocks noChangeArrowheads="1"/>
          </p:cNvSpPr>
          <p:nvPr/>
        </p:nvSpPr>
        <p:spPr bwMode="auto">
          <a:xfrm rot="265461">
            <a:off x="4343400" y="5637213"/>
            <a:ext cx="144463" cy="215900"/>
          </a:xfrm>
          <a:prstGeom prst="flowChartCollate">
            <a:avLst/>
          </a:prstGeom>
          <a:solidFill>
            <a:srgbClr val="5AFE44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8" name="Oval 37">
            <a:hlinkClick r:id="rId15" action="ppaction://hlinksldjump"/>
          </p:cNvPr>
          <p:cNvSpPr>
            <a:spLocks noChangeArrowheads="1"/>
          </p:cNvSpPr>
          <p:nvPr/>
        </p:nvSpPr>
        <p:spPr bwMode="auto">
          <a:xfrm rot="1692273">
            <a:off x="6676477" y="2854587"/>
            <a:ext cx="853501" cy="1521103"/>
          </a:xfrm>
          <a:prstGeom prst="ellipse">
            <a:avLst/>
          </a:prstGeom>
          <a:ln>
            <a:headEnd/>
            <a:tailEnd/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r>
              <a:rPr lang="en-US" sz="6600" b="1" dirty="0">
                <a:solidFill>
                  <a:srgbClr val="FFFF00"/>
                </a:solidFill>
              </a:rPr>
              <a:t>13</a:t>
            </a:r>
            <a:endParaRPr lang="vi-VN" sz="6600" b="1" dirty="0">
              <a:solidFill>
                <a:srgbClr val="FFFF00"/>
              </a:solidFill>
            </a:endParaRPr>
          </a:p>
        </p:txBody>
      </p:sp>
      <p:sp>
        <p:nvSpPr>
          <p:cNvPr id="39" name="AutoShape 39"/>
          <p:cNvSpPr>
            <a:spLocks noChangeArrowheads="1"/>
          </p:cNvSpPr>
          <p:nvPr/>
        </p:nvSpPr>
        <p:spPr bwMode="auto">
          <a:xfrm rot="265461">
            <a:off x="6637513" y="4196251"/>
            <a:ext cx="144463" cy="215900"/>
          </a:xfrm>
          <a:prstGeom prst="flowChartCollate">
            <a:avLst/>
          </a:prstGeom>
          <a:solidFill>
            <a:srgbClr val="5AFE44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0" name="Freeform 42"/>
          <p:cNvSpPr>
            <a:spLocks/>
          </p:cNvSpPr>
          <p:nvPr/>
        </p:nvSpPr>
        <p:spPr bwMode="auto">
          <a:xfrm rot="632288">
            <a:off x="5293060" y="4206104"/>
            <a:ext cx="1224879" cy="2998422"/>
          </a:xfrm>
          <a:custGeom>
            <a:avLst/>
            <a:gdLst>
              <a:gd name="T0" fmla="*/ 2147483647 w 295"/>
              <a:gd name="T1" fmla="*/ 0 h 2087"/>
              <a:gd name="T2" fmla="*/ 2147483647 w 295"/>
              <a:gd name="T3" fmla="*/ 2147483647 h 2087"/>
              <a:gd name="T4" fmla="*/ 2147483647 w 295"/>
              <a:gd name="T5" fmla="*/ 2147483647 h 2087"/>
              <a:gd name="T6" fmla="*/ 0 w 295"/>
              <a:gd name="T7" fmla="*/ 2147483647 h 2087"/>
              <a:gd name="T8" fmla="*/ 0 60000 65536"/>
              <a:gd name="T9" fmla="*/ 0 60000 65536"/>
              <a:gd name="T10" fmla="*/ 0 60000 65536"/>
              <a:gd name="T11" fmla="*/ 0 60000 65536"/>
              <a:gd name="T12" fmla="*/ 0 w 295"/>
              <a:gd name="T13" fmla="*/ 0 h 2087"/>
              <a:gd name="T14" fmla="*/ 295 w 295"/>
              <a:gd name="T15" fmla="*/ 2087 h 208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95" h="2087">
                <a:moveTo>
                  <a:pt x="272" y="0"/>
                </a:moveTo>
                <a:cubicBezTo>
                  <a:pt x="204" y="125"/>
                  <a:pt x="136" y="250"/>
                  <a:pt x="136" y="499"/>
                </a:cubicBezTo>
                <a:cubicBezTo>
                  <a:pt x="136" y="748"/>
                  <a:pt x="295" y="1232"/>
                  <a:pt x="272" y="1497"/>
                </a:cubicBezTo>
                <a:cubicBezTo>
                  <a:pt x="249" y="1762"/>
                  <a:pt x="53" y="1989"/>
                  <a:pt x="0" y="2087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1" name="Oval 53">
            <a:hlinkClick r:id="rId16" action="ppaction://hlinksldjump"/>
          </p:cNvPr>
          <p:cNvSpPr>
            <a:spLocks noChangeArrowheads="1"/>
          </p:cNvSpPr>
          <p:nvPr/>
        </p:nvSpPr>
        <p:spPr bwMode="auto">
          <a:xfrm rot="20389942">
            <a:off x="1609497" y="2266724"/>
            <a:ext cx="936625" cy="1582737"/>
          </a:xfrm>
          <a:prstGeom prst="ellipse">
            <a:avLst/>
          </a:prstGeom>
          <a:solidFill>
            <a:srgbClr val="0000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7200" b="1" dirty="0">
                <a:solidFill>
                  <a:srgbClr val="FFFF00"/>
                </a:solidFill>
              </a:rPr>
              <a:t>14</a:t>
            </a:r>
            <a:endParaRPr lang="vi-VN" sz="7200" b="1" dirty="0">
              <a:solidFill>
                <a:srgbClr val="FFFF00"/>
              </a:solidFill>
            </a:endParaRPr>
          </a:p>
        </p:txBody>
      </p:sp>
      <p:sp>
        <p:nvSpPr>
          <p:cNvPr id="42" name="Freeform 54"/>
          <p:cNvSpPr>
            <a:spLocks/>
          </p:cNvSpPr>
          <p:nvPr/>
        </p:nvSpPr>
        <p:spPr bwMode="auto">
          <a:xfrm rot="19295598">
            <a:off x="2972835" y="3649663"/>
            <a:ext cx="468313" cy="3313112"/>
          </a:xfrm>
          <a:custGeom>
            <a:avLst/>
            <a:gdLst>
              <a:gd name="T0" fmla="*/ 2147483647 w 295"/>
              <a:gd name="T1" fmla="*/ 0 h 2087"/>
              <a:gd name="T2" fmla="*/ 2147483647 w 295"/>
              <a:gd name="T3" fmla="*/ 2147483647 h 2087"/>
              <a:gd name="T4" fmla="*/ 2147483647 w 295"/>
              <a:gd name="T5" fmla="*/ 2147483647 h 2087"/>
              <a:gd name="T6" fmla="*/ 0 w 295"/>
              <a:gd name="T7" fmla="*/ 2147483647 h 2087"/>
              <a:gd name="T8" fmla="*/ 0 60000 65536"/>
              <a:gd name="T9" fmla="*/ 0 60000 65536"/>
              <a:gd name="T10" fmla="*/ 0 60000 65536"/>
              <a:gd name="T11" fmla="*/ 0 60000 65536"/>
              <a:gd name="T12" fmla="*/ 0 w 295"/>
              <a:gd name="T13" fmla="*/ 0 h 2087"/>
              <a:gd name="T14" fmla="*/ 295 w 295"/>
              <a:gd name="T15" fmla="*/ 2087 h 208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95" h="2087">
                <a:moveTo>
                  <a:pt x="272" y="0"/>
                </a:moveTo>
                <a:cubicBezTo>
                  <a:pt x="204" y="125"/>
                  <a:pt x="136" y="250"/>
                  <a:pt x="136" y="499"/>
                </a:cubicBezTo>
                <a:cubicBezTo>
                  <a:pt x="136" y="748"/>
                  <a:pt x="295" y="1232"/>
                  <a:pt x="272" y="1497"/>
                </a:cubicBezTo>
                <a:cubicBezTo>
                  <a:pt x="249" y="1762"/>
                  <a:pt x="53" y="1989"/>
                  <a:pt x="0" y="2087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3" name="AutoShape 55"/>
          <p:cNvSpPr>
            <a:spLocks noChangeArrowheads="1"/>
          </p:cNvSpPr>
          <p:nvPr/>
        </p:nvSpPr>
        <p:spPr bwMode="auto">
          <a:xfrm rot="19295598">
            <a:off x="2261234" y="3684588"/>
            <a:ext cx="144463" cy="215900"/>
          </a:xfrm>
          <a:prstGeom prst="flowChartCollate">
            <a:avLst/>
          </a:prstGeom>
          <a:solidFill>
            <a:srgbClr val="5AFE44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" name="Oval 49">
            <a:hlinkClick r:id="rId17" action="ppaction://hlinksldjump"/>
          </p:cNvPr>
          <p:cNvSpPr>
            <a:spLocks noChangeArrowheads="1"/>
          </p:cNvSpPr>
          <p:nvPr/>
        </p:nvSpPr>
        <p:spPr bwMode="auto">
          <a:xfrm rot="18865385">
            <a:off x="1794261" y="3644835"/>
            <a:ext cx="936625" cy="1582737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7200" b="1" dirty="0">
                <a:solidFill>
                  <a:srgbClr val="FF0000"/>
                </a:solidFill>
              </a:rPr>
              <a:t>15</a:t>
            </a:r>
            <a:endParaRPr lang="vi-VN" sz="7200" b="1" dirty="0">
              <a:solidFill>
                <a:srgbClr val="FF0000"/>
              </a:solidFill>
            </a:endParaRPr>
          </a:p>
        </p:txBody>
      </p:sp>
      <p:sp>
        <p:nvSpPr>
          <p:cNvPr id="45" name="AutoShape 55"/>
          <p:cNvSpPr>
            <a:spLocks noChangeArrowheads="1"/>
          </p:cNvSpPr>
          <p:nvPr/>
        </p:nvSpPr>
        <p:spPr bwMode="auto">
          <a:xfrm rot="-1165290">
            <a:off x="2871752" y="4818476"/>
            <a:ext cx="144463" cy="215900"/>
          </a:xfrm>
          <a:prstGeom prst="flowChartCollate">
            <a:avLst/>
          </a:prstGeom>
          <a:solidFill>
            <a:srgbClr val="5AFE44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6" name="Oval 45">
            <a:hlinkClick r:id="rId18" action="ppaction://hlinksldjump"/>
          </p:cNvPr>
          <p:cNvSpPr>
            <a:spLocks noChangeArrowheads="1"/>
          </p:cNvSpPr>
          <p:nvPr/>
        </p:nvSpPr>
        <p:spPr bwMode="auto">
          <a:xfrm rot="1287110">
            <a:off x="6858000" y="1219200"/>
            <a:ext cx="936625" cy="1582738"/>
          </a:xfrm>
          <a:prstGeom prst="ellipse">
            <a:avLst/>
          </a:prstGeom>
          <a:blipFill>
            <a:blip r:embed="rId19"/>
            <a:tile tx="0" ty="0" sx="100000" sy="100000" flip="none" algn="tl"/>
          </a:blip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7200" b="1" dirty="0">
                <a:solidFill>
                  <a:srgbClr val="C00000"/>
                </a:solidFill>
              </a:rPr>
              <a:t>16</a:t>
            </a:r>
            <a:endParaRPr lang="vi-VN" sz="7200" b="1" dirty="0">
              <a:solidFill>
                <a:srgbClr val="C00000"/>
              </a:solidFill>
            </a:endParaRPr>
          </a:p>
        </p:txBody>
      </p:sp>
      <p:sp>
        <p:nvSpPr>
          <p:cNvPr id="47" name="Freeform 10"/>
          <p:cNvSpPr>
            <a:spLocks/>
          </p:cNvSpPr>
          <p:nvPr/>
        </p:nvSpPr>
        <p:spPr bwMode="auto">
          <a:xfrm rot="1198510">
            <a:off x="5741289" y="2532262"/>
            <a:ext cx="468313" cy="4605375"/>
          </a:xfrm>
          <a:custGeom>
            <a:avLst/>
            <a:gdLst>
              <a:gd name="T0" fmla="*/ 2147483647 w 295"/>
              <a:gd name="T1" fmla="*/ 0 h 2087"/>
              <a:gd name="T2" fmla="*/ 2147483647 w 295"/>
              <a:gd name="T3" fmla="*/ 2147483647 h 2087"/>
              <a:gd name="T4" fmla="*/ 2147483647 w 295"/>
              <a:gd name="T5" fmla="*/ 2147483647 h 2087"/>
              <a:gd name="T6" fmla="*/ 0 w 295"/>
              <a:gd name="T7" fmla="*/ 2147483647 h 2087"/>
              <a:gd name="T8" fmla="*/ 0 60000 65536"/>
              <a:gd name="T9" fmla="*/ 0 60000 65536"/>
              <a:gd name="T10" fmla="*/ 0 60000 65536"/>
              <a:gd name="T11" fmla="*/ 0 60000 65536"/>
              <a:gd name="T12" fmla="*/ 0 w 295"/>
              <a:gd name="T13" fmla="*/ 0 h 2087"/>
              <a:gd name="T14" fmla="*/ 295 w 295"/>
              <a:gd name="T15" fmla="*/ 2087 h 208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95" h="2087">
                <a:moveTo>
                  <a:pt x="272" y="0"/>
                </a:moveTo>
                <a:cubicBezTo>
                  <a:pt x="204" y="125"/>
                  <a:pt x="136" y="250"/>
                  <a:pt x="136" y="499"/>
                </a:cubicBezTo>
                <a:cubicBezTo>
                  <a:pt x="136" y="748"/>
                  <a:pt x="295" y="1232"/>
                  <a:pt x="272" y="1497"/>
                </a:cubicBezTo>
                <a:cubicBezTo>
                  <a:pt x="249" y="1762"/>
                  <a:pt x="53" y="1989"/>
                  <a:pt x="0" y="2087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8" name="AutoShape 11"/>
          <p:cNvSpPr>
            <a:spLocks noChangeArrowheads="1"/>
          </p:cNvSpPr>
          <p:nvPr/>
        </p:nvSpPr>
        <p:spPr bwMode="auto">
          <a:xfrm rot="1198510">
            <a:off x="6890532" y="2685181"/>
            <a:ext cx="144463" cy="215900"/>
          </a:xfrm>
          <a:prstGeom prst="flowChartCollate">
            <a:avLst/>
          </a:prstGeom>
          <a:solidFill>
            <a:srgbClr val="5AFE44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9" name="Rectangle 48"/>
          <p:cNvSpPr/>
          <p:nvPr/>
        </p:nvSpPr>
        <p:spPr>
          <a:xfrm>
            <a:off x="-381000" y="-152400"/>
            <a:ext cx="3429000" cy="7620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rgbClr val="000099"/>
                </a:solidFill>
              </a:rPr>
              <a:t>1. </a:t>
            </a:r>
            <a:r>
              <a:rPr lang="en-US" sz="2800" b="1" dirty="0" err="1">
                <a:solidFill>
                  <a:srgbClr val="000099"/>
                </a:solidFill>
              </a:rPr>
              <a:t>Ôn</a:t>
            </a:r>
            <a:r>
              <a:rPr lang="en-US" sz="2800" b="1" dirty="0">
                <a:solidFill>
                  <a:srgbClr val="000099"/>
                </a:solidFill>
              </a:rPr>
              <a:t> </a:t>
            </a:r>
            <a:r>
              <a:rPr lang="en-US" sz="2800" b="1" dirty="0" err="1">
                <a:solidFill>
                  <a:srgbClr val="000099"/>
                </a:solidFill>
              </a:rPr>
              <a:t>luyện</a:t>
            </a:r>
            <a:r>
              <a:rPr lang="en-US" sz="2800" b="1" dirty="0">
                <a:solidFill>
                  <a:srgbClr val="000099"/>
                </a:solidFill>
              </a:rPr>
              <a:t> </a:t>
            </a:r>
            <a:r>
              <a:rPr lang="en-US" sz="2800" b="1" dirty="0" err="1">
                <a:solidFill>
                  <a:srgbClr val="000099"/>
                </a:solidFill>
              </a:rPr>
              <a:t>tập</a:t>
            </a:r>
            <a:r>
              <a:rPr lang="en-US" sz="2800" b="1" dirty="0">
                <a:solidFill>
                  <a:srgbClr val="000099"/>
                </a:solidFill>
              </a:rPr>
              <a:t> </a:t>
            </a:r>
            <a:r>
              <a:rPr lang="en-US" sz="2800" b="1" dirty="0" err="1">
                <a:solidFill>
                  <a:srgbClr val="000099"/>
                </a:solidFill>
              </a:rPr>
              <a:t>đọc</a:t>
            </a:r>
            <a:endParaRPr lang="en-US" sz="2800" b="1" dirty="0">
              <a:solidFill>
                <a:srgbClr val="00009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idx="1"/>
          </p:nvPr>
        </p:nvSpPr>
        <p:spPr>
          <a:xfrm>
            <a:off x="-304800" y="619125"/>
            <a:ext cx="9485313" cy="5905500"/>
          </a:xfrm>
        </p:spPr>
        <p:txBody>
          <a:bodyPr>
            <a:normAutofit/>
          </a:bodyPr>
          <a:lstStyle/>
          <a:p>
            <a:pPr algn="just" eaLnBrk="1" hangingPunct="1">
              <a:lnSpc>
                <a:spcPct val="90000"/>
              </a:lnSpc>
              <a:buFontTx/>
              <a:buNone/>
            </a:pPr>
            <a:r>
              <a:rPr lang="en-US" sz="3600" dirty="0"/>
              <a:t>	</a:t>
            </a:r>
            <a:r>
              <a:rPr lang="en-US" sz="3600" dirty="0" err="1">
                <a:solidFill>
                  <a:srgbClr val="FF0000"/>
                </a:solidFill>
              </a:rPr>
              <a:t>Học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sinh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đọc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một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đoạn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trong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bài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tập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đọc</a:t>
            </a:r>
            <a:r>
              <a:rPr lang="en-US" sz="3600" dirty="0">
                <a:solidFill>
                  <a:srgbClr val="FF0000"/>
                </a:solidFill>
              </a:rPr>
              <a:t> “ </a:t>
            </a:r>
            <a:r>
              <a:rPr lang="en-US" sz="3600" dirty="0" err="1">
                <a:solidFill>
                  <a:srgbClr val="FF0000"/>
                </a:solidFill>
              </a:rPr>
              <a:t>Về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quê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ngoại</a:t>
            </a:r>
            <a:r>
              <a:rPr lang="en-US" sz="3600" dirty="0">
                <a:solidFill>
                  <a:srgbClr val="FF0000"/>
                </a:solidFill>
              </a:rPr>
              <a:t>” </a:t>
            </a:r>
            <a:r>
              <a:rPr lang="en-US" sz="3600" dirty="0" err="1">
                <a:solidFill>
                  <a:srgbClr val="FF0000"/>
                </a:solidFill>
              </a:rPr>
              <a:t>trang</a:t>
            </a:r>
            <a:r>
              <a:rPr lang="en-US" sz="3600" dirty="0">
                <a:solidFill>
                  <a:srgbClr val="FF0000"/>
                </a:solidFill>
              </a:rPr>
              <a:t> 133 -134. </a:t>
            </a:r>
            <a:r>
              <a:rPr lang="en-US" sz="3600" dirty="0" err="1">
                <a:solidFill>
                  <a:srgbClr val="FF0000"/>
                </a:solidFill>
              </a:rPr>
              <a:t>Trả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lời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một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trong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các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câu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hỏi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sau</a:t>
            </a:r>
            <a:r>
              <a:rPr lang="en-US" sz="3600" dirty="0">
                <a:solidFill>
                  <a:srgbClr val="FF0000"/>
                </a:solidFill>
              </a:rPr>
              <a:t>:</a:t>
            </a:r>
          </a:p>
          <a:p>
            <a:pPr algn="just" eaLnBrk="1" hangingPunct="1">
              <a:buFontTx/>
              <a:buNone/>
            </a:pPr>
            <a:r>
              <a:rPr lang="en-US" sz="3600" dirty="0"/>
              <a:t>	</a:t>
            </a:r>
            <a:r>
              <a:rPr lang="en-US" sz="3600" dirty="0">
                <a:solidFill>
                  <a:srgbClr val="000099"/>
                </a:solidFill>
              </a:rPr>
              <a:t>1. </a:t>
            </a:r>
            <a:r>
              <a:rPr lang="en-US" sz="3600" dirty="0" err="1">
                <a:solidFill>
                  <a:srgbClr val="000099"/>
                </a:solidFill>
              </a:rPr>
              <a:t>Bạn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nhỏ</a:t>
            </a:r>
            <a:r>
              <a:rPr lang="en-US" sz="3600" dirty="0">
                <a:solidFill>
                  <a:srgbClr val="000099"/>
                </a:solidFill>
              </a:rPr>
              <a:t> ở </a:t>
            </a:r>
            <a:r>
              <a:rPr lang="en-US" sz="3600" dirty="0" err="1">
                <a:solidFill>
                  <a:srgbClr val="000099"/>
                </a:solidFill>
              </a:rPr>
              <a:t>đâu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về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thăm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quê</a:t>
            </a:r>
            <a:r>
              <a:rPr lang="en-US" sz="3600" dirty="0">
                <a:solidFill>
                  <a:srgbClr val="000099"/>
                </a:solidFill>
              </a:rPr>
              <a:t> ?</a:t>
            </a:r>
          </a:p>
          <a:p>
            <a:pPr eaLnBrk="1" hangingPunct="1">
              <a:buFontTx/>
              <a:buNone/>
            </a:pPr>
            <a:r>
              <a:rPr lang="en-US" sz="3600" dirty="0">
                <a:solidFill>
                  <a:srgbClr val="000099"/>
                </a:solidFill>
              </a:rPr>
              <a:t>	2. </a:t>
            </a:r>
            <a:r>
              <a:rPr lang="en-US" sz="3600" dirty="0" err="1">
                <a:solidFill>
                  <a:srgbClr val="000099"/>
                </a:solidFill>
              </a:rPr>
              <a:t>Quê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ngoại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bạn</a:t>
            </a:r>
            <a:r>
              <a:rPr lang="en-US" sz="3600" dirty="0">
                <a:solidFill>
                  <a:srgbClr val="000099"/>
                </a:solidFill>
              </a:rPr>
              <a:t> ở </a:t>
            </a:r>
            <a:r>
              <a:rPr lang="en-US" sz="3600" dirty="0" err="1">
                <a:solidFill>
                  <a:srgbClr val="000099"/>
                </a:solidFill>
              </a:rPr>
              <a:t>đâu</a:t>
            </a:r>
            <a:r>
              <a:rPr lang="en-US" sz="3600" dirty="0">
                <a:solidFill>
                  <a:srgbClr val="000099"/>
                </a:solidFill>
              </a:rPr>
              <a:t>?</a:t>
            </a:r>
          </a:p>
          <a:p>
            <a:pPr eaLnBrk="1" hangingPunct="1">
              <a:buFontTx/>
              <a:buNone/>
            </a:pPr>
            <a:r>
              <a:rPr lang="vi-VN" sz="3600" dirty="0">
                <a:solidFill>
                  <a:srgbClr val="000099"/>
                </a:solidFill>
              </a:rPr>
              <a:t>	3. </a:t>
            </a:r>
            <a:r>
              <a:rPr lang="en-US" sz="3600" dirty="0" err="1">
                <a:solidFill>
                  <a:srgbClr val="000099"/>
                </a:solidFill>
              </a:rPr>
              <a:t>Bạn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thấy</a:t>
            </a:r>
            <a:r>
              <a:rPr lang="en-US" sz="3600" dirty="0">
                <a:solidFill>
                  <a:srgbClr val="000099"/>
                </a:solidFill>
              </a:rPr>
              <a:t> ở </a:t>
            </a:r>
            <a:r>
              <a:rPr lang="en-US" sz="3600" dirty="0" err="1">
                <a:solidFill>
                  <a:srgbClr val="000099"/>
                </a:solidFill>
              </a:rPr>
              <a:t>quê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có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những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gì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lạ</a:t>
            </a:r>
            <a:r>
              <a:rPr lang="vi-VN" sz="3600" dirty="0">
                <a:solidFill>
                  <a:srgbClr val="000099"/>
                </a:solidFill>
              </a:rPr>
              <a:t>?</a:t>
            </a:r>
          </a:p>
          <a:p>
            <a:pPr eaLnBrk="1" hangingPunct="1">
              <a:buFontTx/>
              <a:buNone/>
            </a:pPr>
            <a:r>
              <a:rPr lang="vi-VN" sz="3600" dirty="0">
                <a:solidFill>
                  <a:srgbClr val="000099"/>
                </a:solidFill>
              </a:rPr>
              <a:t>	4. </a:t>
            </a:r>
            <a:r>
              <a:rPr lang="en-US" sz="3600" dirty="0" err="1">
                <a:solidFill>
                  <a:srgbClr val="000099"/>
                </a:solidFill>
              </a:rPr>
              <a:t>Bạnnhỏ</a:t>
            </a:r>
            <a:r>
              <a:rPr lang="en-US" sz="3600" dirty="0">
                <a:solidFill>
                  <a:srgbClr val="000099"/>
                </a:solidFill>
              </a:rPr>
              <a:t>  </a:t>
            </a:r>
            <a:r>
              <a:rPr lang="en-US" sz="3600" dirty="0" err="1">
                <a:solidFill>
                  <a:srgbClr val="000099"/>
                </a:solidFill>
              </a:rPr>
              <a:t>nghĩ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gì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về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những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người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làm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ra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hạt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gạo</a:t>
            </a:r>
            <a:r>
              <a:rPr lang="en-US" sz="3600" dirty="0">
                <a:solidFill>
                  <a:srgbClr val="000099"/>
                </a:solidFill>
              </a:rPr>
              <a:t> ?</a:t>
            </a:r>
            <a:endParaRPr lang="vi-VN" sz="3600" dirty="0">
              <a:solidFill>
                <a:srgbClr val="000099"/>
              </a:solidFill>
            </a:endParaRPr>
          </a:p>
          <a:p>
            <a:pPr eaLnBrk="1" hangingPunct="1">
              <a:buFontTx/>
              <a:buNone/>
            </a:pPr>
            <a:r>
              <a:rPr lang="vi-VN" sz="3600" dirty="0">
                <a:solidFill>
                  <a:srgbClr val="000099"/>
                </a:solidFill>
              </a:rPr>
              <a:t>	</a:t>
            </a:r>
          </a:p>
        </p:txBody>
      </p:sp>
      <p:sp>
        <p:nvSpPr>
          <p:cNvPr id="5" name="Oval 4"/>
          <p:cNvSpPr>
            <a:spLocks noChangeArrowheads="1"/>
          </p:cNvSpPr>
          <p:nvPr/>
        </p:nvSpPr>
        <p:spPr bwMode="auto">
          <a:xfrm>
            <a:off x="0" y="0"/>
            <a:ext cx="611188" cy="61118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WordArt 5"/>
          <p:cNvSpPr>
            <a:spLocks noChangeArrowheads="1" noChangeShapeType="1" noTextEdit="1"/>
          </p:cNvSpPr>
          <p:nvPr/>
        </p:nvSpPr>
        <p:spPr bwMode="auto">
          <a:xfrm>
            <a:off x="77788" y="88900"/>
            <a:ext cx="360362" cy="431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14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-304800" y="619125"/>
            <a:ext cx="9485313" cy="590550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/>
          <a:p>
            <a:pPr marL="342900" marR="0" lvl="0" indent="-342900" algn="just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1.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Bạn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nhỏ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ở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thành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phố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về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thăm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quê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2.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Quê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ngoại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bạn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ở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nông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thôn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</a:t>
            </a:r>
            <a:endParaRPr kumimoji="0" lang="en-US" sz="3600" b="0" i="0" u="none" strike="noStrike" kern="1200" cap="none" spc="0" normalizeH="0" baseline="0" noProof="0" dirty="0">
              <a:ln>
                <a:noFill/>
              </a:ln>
              <a:solidFill>
                <a:srgbClr val="000099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36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3.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Bạn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thấy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ở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quê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có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những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điều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lạ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là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: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Đầm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sen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nở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ngát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hương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/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gặp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trăng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gặp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gió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bất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ngờ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/ con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đường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đấ</a:t>
            </a:r>
            <a:r>
              <a:rPr lang="en-US" sz="3600" dirty="0">
                <a:solidFill>
                  <a:srgbClr val="000099"/>
                </a:solidFill>
              </a:rPr>
              <a:t>t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rực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màu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rơm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phơi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/ 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bóng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tre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mát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rợp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vai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người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/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vầng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trăng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như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lá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thuyền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trôi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êm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đềm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</a:t>
            </a:r>
            <a:endParaRPr kumimoji="0" lang="vi-VN" sz="3600" b="0" i="0" u="none" strike="noStrike" kern="1200" cap="none" spc="0" normalizeH="0" baseline="0" noProof="0" dirty="0">
              <a:ln>
                <a:noFill/>
              </a:ln>
              <a:solidFill>
                <a:srgbClr val="000099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36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4.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Bạnnhỏ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nghĩ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về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những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người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làm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ra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hạt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gạo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là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: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Bạn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ăn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hạt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gạo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đã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lâu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nay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mới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gặp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những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người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làm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ra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hạt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gạo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Bạn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thương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họ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như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thương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người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ruột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thịt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thương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bà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ngoại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mình</a:t>
            </a:r>
            <a:r>
              <a:rPr kumimoji="0" lang="en-US" sz="3600" b="0" i="0" u="none" strike="noStrike" kern="1200" cap="none" spc="0" normalizeH="0" noProof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 </a:t>
            </a:r>
            <a:r>
              <a:rPr kumimoji="0" lang="vi-VN" sz="36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</a:t>
            </a:r>
          </a:p>
        </p:txBody>
      </p:sp>
      <p:sp>
        <p:nvSpPr>
          <p:cNvPr id="3" name="Action Button: End 2">
            <a:hlinkClick r:id="rId2" action="ppaction://hlinksldjump" highlightClick="1"/>
          </p:cNvPr>
          <p:cNvSpPr/>
          <p:nvPr/>
        </p:nvSpPr>
        <p:spPr>
          <a:xfrm>
            <a:off x="7924800" y="6096000"/>
            <a:ext cx="990600" cy="762000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idx="1"/>
          </p:nvPr>
        </p:nvSpPr>
        <p:spPr>
          <a:xfrm>
            <a:off x="-304800" y="619125"/>
            <a:ext cx="9485313" cy="5905500"/>
          </a:xfrm>
        </p:spPr>
        <p:txBody>
          <a:bodyPr>
            <a:normAutofit/>
          </a:bodyPr>
          <a:lstStyle/>
          <a:p>
            <a:pPr algn="just" eaLnBrk="1" hangingPunct="1">
              <a:lnSpc>
                <a:spcPct val="90000"/>
              </a:lnSpc>
              <a:buFontTx/>
              <a:buNone/>
            </a:pPr>
            <a:r>
              <a:rPr lang="en-US" sz="3600" dirty="0"/>
              <a:t>	</a:t>
            </a:r>
            <a:r>
              <a:rPr lang="en-US" sz="3600" dirty="0" err="1">
                <a:solidFill>
                  <a:srgbClr val="FF0000"/>
                </a:solidFill>
              </a:rPr>
              <a:t>Học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sinh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đọc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một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đoạn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trong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bài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tập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đọc</a:t>
            </a:r>
            <a:r>
              <a:rPr lang="en-US" sz="3600" dirty="0">
                <a:solidFill>
                  <a:srgbClr val="FF0000"/>
                </a:solidFill>
              </a:rPr>
              <a:t> “ </a:t>
            </a:r>
            <a:r>
              <a:rPr lang="en-US" sz="3600" dirty="0" err="1">
                <a:solidFill>
                  <a:srgbClr val="FF0000"/>
                </a:solidFill>
              </a:rPr>
              <a:t>Mồ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Côi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xử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kiện</a:t>
            </a:r>
            <a:r>
              <a:rPr lang="en-US" sz="3600" dirty="0">
                <a:solidFill>
                  <a:srgbClr val="FF0000"/>
                </a:solidFill>
              </a:rPr>
              <a:t>” </a:t>
            </a:r>
            <a:r>
              <a:rPr lang="en-US" sz="3600" dirty="0" err="1">
                <a:solidFill>
                  <a:srgbClr val="FF0000"/>
                </a:solidFill>
              </a:rPr>
              <a:t>trang</a:t>
            </a:r>
            <a:r>
              <a:rPr lang="en-US" sz="3600" dirty="0">
                <a:solidFill>
                  <a:srgbClr val="FF0000"/>
                </a:solidFill>
              </a:rPr>
              <a:t> 139 -140. </a:t>
            </a:r>
            <a:r>
              <a:rPr lang="en-US" sz="3600" dirty="0" err="1">
                <a:solidFill>
                  <a:srgbClr val="FF0000"/>
                </a:solidFill>
              </a:rPr>
              <a:t>Trả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lời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một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trong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các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câu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hỏi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sau</a:t>
            </a:r>
            <a:r>
              <a:rPr lang="en-US" sz="3600" dirty="0">
                <a:solidFill>
                  <a:srgbClr val="FF0000"/>
                </a:solidFill>
              </a:rPr>
              <a:t>:</a:t>
            </a:r>
          </a:p>
          <a:p>
            <a:pPr algn="just" eaLnBrk="1" hangingPunct="1">
              <a:buFontTx/>
              <a:buNone/>
            </a:pPr>
            <a:r>
              <a:rPr lang="en-US" sz="3600" dirty="0"/>
              <a:t>	</a:t>
            </a:r>
            <a:r>
              <a:rPr lang="en-US" sz="3600" dirty="0">
                <a:solidFill>
                  <a:srgbClr val="000099"/>
                </a:solidFill>
              </a:rPr>
              <a:t>1. </a:t>
            </a:r>
            <a:r>
              <a:rPr lang="en-US" sz="3600" dirty="0" err="1">
                <a:solidFill>
                  <a:srgbClr val="000099"/>
                </a:solidFill>
              </a:rPr>
              <a:t>Chủ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quán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kiện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bác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nông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dân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về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việc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gì</a:t>
            </a:r>
            <a:r>
              <a:rPr lang="en-US" sz="3600" dirty="0">
                <a:solidFill>
                  <a:srgbClr val="000099"/>
                </a:solidFill>
              </a:rPr>
              <a:t> ?</a:t>
            </a:r>
          </a:p>
          <a:p>
            <a:pPr eaLnBrk="1" hangingPunct="1">
              <a:buFontTx/>
              <a:buNone/>
            </a:pPr>
            <a:r>
              <a:rPr lang="en-US" sz="3600" dirty="0">
                <a:solidFill>
                  <a:srgbClr val="000099"/>
                </a:solidFill>
              </a:rPr>
              <a:t>	2. </a:t>
            </a:r>
            <a:r>
              <a:rPr lang="en-US" sz="3600" dirty="0" err="1">
                <a:solidFill>
                  <a:srgbClr val="000099"/>
                </a:solidFill>
              </a:rPr>
              <a:t>Tìm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câu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nêu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rõ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lí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lẽ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của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bác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nông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dân</a:t>
            </a:r>
            <a:r>
              <a:rPr lang="en-US" sz="3600" dirty="0">
                <a:solidFill>
                  <a:srgbClr val="000099"/>
                </a:solidFill>
              </a:rPr>
              <a:t>?</a:t>
            </a:r>
          </a:p>
          <a:p>
            <a:pPr eaLnBrk="1" hangingPunct="1">
              <a:buFontTx/>
              <a:buNone/>
            </a:pPr>
            <a:r>
              <a:rPr lang="vi-VN" sz="3600" dirty="0">
                <a:solidFill>
                  <a:srgbClr val="000099"/>
                </a:solidFill>
              </a:rPr>
              <a:t>	3. </a:t>
            </a:r>
            <a:r>
              <a:rPr lang="en-US" sz="3600" dirty="0" err="1">
                <a:solidFill>
                  <a:srgbClr val="000099"/>
                </a:solidFill>
              </a:rPr>
              <a:t>Tại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sao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Mồ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Côi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bảo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bác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nông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dân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xóc</a:t>
            </a:r>
            <a:r>
              <a:rPr lang="en-US" sz="3600" dirty="0">
                <a:solidFill>
                  <a:srgbClr val="000099"/>
                </a:solidFill>
              </a:rPr>
              <a:t> 2 </a:t>
            </a:r>
            <a:r>
              <a:rPr lang="en-US" sz="3600" dirty="0" err="1">
                <a:solidFill>
                  <a:srgbClr val="000099"/>
                </a:solidFill>
              </a:rPr>
              <a:t>đồng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bạc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đủ</a:t>
            </a:r>
            <a:r>
              <a:rPr lang="en-US" sz="3600" dirty="0">
                <a:solidFill>
                  <a:srgbClr val="000099"/>
                </a:solidFill>
              </a:rPr>
              <a:t> 10 </a:t>
            </a:r>
            <a:r>
              <a:rPr lang="en-US" sz="3600" dirty="0" err="1">
                <a:solidFill>
                  <a:srgbClr val="000099"/>
                </a:solidFill>
              </a:rPr>
              <a:t>lần</a:t>
            </a:r>
            <a:r>
              <a:rPr lang="vi-VN" sz="3600" dirty="0">
                <a:solidFill>
                  <a:srgbClr val="000099"/>
                </a:solidFill>
              </a:rPr>
              <a:t>?</a:t>
            </a:r>
          </a:p>
          <a:p>
            <a:pPr eaLnBrk="1" hangingPunct="1">
              <a:buFontTx/>
              <a:buNone/>
            </a:pPr>
            <a:r>
              <a:rPr lang="vi-VN" sz="3600" dirty="0">
                <a:solidFill>
                  <a:srgbClr val="000099"/>
                </a:solidFill>
              </a:rPr>
              <a:t>	4. </a:t>
            </a:r>
            <a:r>
              <a:rPr lang="en-US" sz="3600" dirty="0" err="1">
                <a:solidFill>
                  <a:srgbClr val="000099"/>
                </a:solidFill>
              </a:rPr>
              <a:t>Em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hãy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thử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đặt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một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tên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khác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cho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truyện</a:t>
            </a:r>
            <a:r>
              <a:rPr lang="en-US" sz="3600" dirty="0">
                <a:solidFill>
                  <a:srgbClr val="000099"/>
                </a:solidFill>
              </a:rPr>
              <a:t>.</a:t>
            </a:r>
            <a:endParaRPr lang="vi-VN" sz="3600" dirty="0">
              <a:solidFill>
                <a:srgbClr val="000099"/>
              </a:solidFill>
            </a:endParaRPr>
          </a:p>
          <a:p>
            <a:pPr eaLnBrk="1" hangingPunct="1">
              <a:buFontTx/>
              <a:buNone/>
            </a:pPr>
            <a:r>
              <a:rPr lang="vi-VN" sz="3600" dirty="0">
                <a:solidFill>
                  <a:srgbClr val="000099"/>
                </a:solidFill>
              </a:rPr>
              <a:t>	</a:t>
            </a:r>
          </a:p>
        </p:txBody>
      </p:sp>
      <p:sp>
        <p:nvSpPr>
          <p:cNvPr id="5" name="Oval 4"/>
          <p:cNvSpPr>
            <a:spLocks noChangeArrowheads="1"/>
          </p:cNvSpPr>
          <p:nvPr/>
        </p:nvSpPr>
        <p:spPr bwMode="auto">
          <a:xfrm>
            <a:off x="0" y="0"/>
            <a:ext cx="611188" cy="61118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WordArt 5"/>
          <p:cNvSpPr>
            <a:spLocks noChangeArrowheads="1" noChangeShapeType="1" noTextEdit="1"/>
          </p:cNvSpPr>
          <p:nvPr/>
        </p:nvSpPr>
        <p:spPr bwMode="auto">
          <a:xfrm>
            <a:off x="77788" y="88900"/>
            <a:ext cx="360362" cy="431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15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idx="1"/>
          </p:nvPr>
        </p:nvSpPr>
        <p:spPr>
          <a:xfrm>
            <a:off x="-304800" y="619125"/>
            <a:ext cx="9485313" cy="5905500"/>
          </a:xfrm>
        </p:spPr>
        <p:txBody>
          <a:bodyPr>
            <a:normAutofit fontScale="92500" lnSpcReduction="10000"/>
          </a:bodyPr>
          <a:lstStyle/>
          <a:p>
            <a:pPr algn="just" eaLnBrk="1" hangingPunct="1">
              <a:lnSpc>
                <a:spcPct val="90000"/>
              </a:lnSpc>
              <a:buFontTx/>
              <a:buNone/>
            </a:pPr>
            <a:r>
              <a:rPr lang="en-US" sz="3600" dirty="0"/>
              <a:t>	</a:t>
            </a:r>
            <a:r>
              <a:rPr lang="en-US" sz="3600" dirty="0">
                <a:solidFill>
                  <a:srgbClr val="000099"/>
                </a:solidFill>
              </a:rPr>
              <a:t>1. </a:t>
            </a:r>
            <a:r>
              <a:rPr lang="en-US" sz="3600" dirty="0" err="1">
                <a:solidFill>
                  <a:srgbClr val="000099"/>
                </a:solidFill>
              </a:rPr>
              <a:t>Chủ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quán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kiện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bác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nông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dân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về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tội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bác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vào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quán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hít</a:t>
            </a:r>
            <a:r>
              <a:rPr lang="en-US" sz="3600" dirty="0">
                <a:solidFill>
                  <a:srgbClr val="000099"/>
                </a:solidFill>
              </a:rPr>
              <a:t>  </a:t>
            </a:r>
            <a:r>
              <a:rPr lang="en-US" sz="3600" dirty="0" err="1">
                <a:solidFill>
                  <a:srgbClr val="000099"/>
                </a:solidFill>
              </a:rPr>
              <a:t>mùi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thơm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của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lợn</a:t>
            </a:r>
            <a:r>
              <a:rPr lang="en-US" sz="3600" dirty="0">
                <a:solidFill>
                  <a:srgbClr val="000099"/>
                </a:solidFill>
              </a:rPr>
              <a:t> quay, </a:t>
            </a:r>
            <a:r>
              <a:rPr lang="en-US" sz="3600" dirty="0" err="1">
                <a:solidFill>
                  <a:srgbClr val="000099"/>
                </a:solidFill>
              </a:rPr>
              <a:t>gà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luộc</a:t>
            </a:r>
            <a:r>
              <a:rPr lang="en-US" sz="3600" dirty="0">
                <a:solidFill>
                  <a:srgbClr val="000099"/>
                </a:solidFill>
              </a:rPr>
              <a:t>, </a:t>
            </a:r>
            <a:r>
              <a:rPr lang="en-US" sz="3600" dirty="0" err="1">
                <a:solidFill>
                  <a:srgbClr val="000099"/>
                </a:solidFill>
              </a:rPr>
              <a:t>vịt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rán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mà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không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trả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tiền</a:t>
            </a:r>
            <a:r>
              <a:rPr lang="en-US" sz="3600" dirty="0">
                <a:solidFill>
                  <a:srgbClr val="000099"/>
                </a:solidFill>
              </a:rPr>
              <a:t>.</a:t>
            </a:r>
          </a:p>
          <a:p>
            <a:pPr eaLnBrk="1" hangingPunct="1">
              <a:buFontTx/>
              <a:buNone/>
            </a:pPr>
            <a:r>
              <a:rPr lang="en-US" sz="3600" dirty="0">
                <a:solidFill>
                  <a:srgbClr val="000099"/>
                </a:solidFill>
              </a:rPr>
              <a:t>	2. </a:t>
            </a:r>
            <a:r>
              <a:rPr lang="en-US" sz="3600" dirty="0" err="1">
                <a:solidFill>
                  <a:srgbClr val="000099"/>
                </a:solidFill>
              </a:rPr>
              <a:t>Câu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nêu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rõ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lí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lẽ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của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bác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nông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dân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là</a:t>
            </a:r>
            <a:r>
              <a:rPr lang="en-US" sz="3600" dirty="0">
                <a:solidFill>
                  <a:srgbClr val="000099"/>
                </a:solidFill>
              </a:rPr>
              <a:t> : </a:t>
            </a:r>
            <a:r>
              <a:rPr lang="en-US" sz="3600" b="1" i="1" dirty="0" err="1">
                <a:solidFill>
                  <a:srgbClr val="000099"/>
                </a:solidFill>
              </a:rPr>
              <a:t>Tôi</a:t>
            </a:r>
            <a:r>
              <a:rPr lang="en-US" sz="3600" b="1" i="1" dirty="0">
                <a:solidFill>
                  <a:srgbClr val="000099"/>
                </a:solidFill>
              </a:rPr>
              <a:t> </a:t>
            </a:r>
            <a:r>
              <a:rPr lang="en-US" sz="3600" b="1" i="1" dirty="0" err="1">
                <a:solidFill>
                  <a:srgbClr val="000099"/>
                </a:solidFill>
              </a:rPr>
              <a:t>chỉ</a:t>
            </a:r>
            <a:r>
              <a:rPr lang="en-US" sz="3600" b="1" i="1" dirty="0">
                <a:solidFill>
                  <a:srgbClr val="000099"/>
                </a:solidFill>
              </a:rPr>
              <a:t> </a:t>
            </a:r>
            <a:r>
              <a:rPr lang="en-US" sz="3600" b="1" i="1" dirty="0" err="1">
                <a:solidFill>
                  <a:srgbClr val="000099"/>
                </a:solidFill>
              </a:rPr>
              <a:t>vào</a:t>
            </a:r>
            <a:r>
              <a:rPr lang="en-US" sz="3600" b="1" i="1" dirty="0">
                <a:solidFill>
                  <a:srgbClr val="000099"/>
                </a:solidFill>
              </a:rPr>
              <a:t> </a:t>
            </a:r>
            <a:r>
              <a:rPr lang="en-US" sz="3600" b="1" i="1" dirty="0" err="1">
                <a:solidFill>
                  <a:srgbClr val="000099"/>
                </a:solidFill>
              </a:rPr>
              <a:t>quán</a:t>
            </a:r>
            <a:r>
              <a:rPr lang="en-US" sz="3600" b="1" i="1" dirty="0">
                <a:solidFill>
                  <a:srgbClr val="000099"/>
                </a:solidFill>
              </a:rPr>
              <a:t> </a:t>
            </a:r>
            <a:r>
              <a:rPr lang="en-US" sz="3600" b="1" i="1" dirty="0" err="1">
                <a:solidFill>
                  <a:srgbClr val="000099"/>
                </a:solidFill>
              </a:rPr>
              <a:t>ngồi</a:t>
            </a:r>
            <a:r>
              <a:rPr lang="en-US" sz="3600" b="1" i="1" dirty="0">
                <a:solidFill>
                  <a:srgbClr val="000099"/>
                </a:solidFill>
              </a:rPr>
              <a:t> </a:t>
            </a:r>
            <a:r>
              <a:rPr lang="en-US" sz="3600" b="1" i="1" dirty="0" err="1">
                <a:solidFill>
                  <a:srgbClr val="000099"/>
                </a:solidFill>
              </a:rPr>
              <a:t>nhờ</a:t>
            </a:r>
            <a:r>
              <a:rPr lang="en-US" sz="3600" b="1" i="1" dirty="0">
                <a:solidFill>
                  <a:srgbClr val="000099"/>
                </a:solidFill>
              </a:rPr>
              <a:t> </a:t>
            </a:r>
            <a:r>
              <a:rPr lang="en-US" sz="3600" b="1" i="1" dirty="0" err="1">
                <a:solidFill>
                  <a:srgbClr val="000099"/>
                </a:solidFill>
              </a:rPr>
              <a:t>để</a:t>
            </a:r>
            <a:r>
              <a:rPr lang="en-US" sz="3600" b="1" i="1" dirty="0">
                <a:solidFill>
                  <a:srgbClr val="000099"/>
                </a:solidFill>
              </a:rPr>
              <a:t> </a:t>
            </a:r>
            <a:r>
              <a:rPr lang="en-US" sz="3600" b="1" i="1" dirty="0" err="1">
                <a:solidFill>
                  <a:srgbClr val="000099"/>
                </a:solidFill>
              </a:rPr>
              <a:t>ăn</a:t>
            </a:r>
            <a:r>
              <a:rPr lang="en-US" sz="3600" b="1" i="1" dirty="0">
                <a:solidFill>
                  <a:srgbClr val="000099"/>
                </a:solidFill>
              </a:rPr>
              <a:t> </a:t>
            </a:r>
            <a:r>
              <a:rPr lang="en-US" sz="3600" b="1" i="1" dirty="0" err="1">
                <a:solidFill>
                  <a:srgbClr val="000099"/>
                </a:solidFill>
              </a:rPr>
              <a:t>miếng</a:t>
            </a:r>
            <a:r>
              <a:rPr lang="en-US" sz="3600" b="1" i="1" dirty="0">
                <a:solidFill>
                  <a:srgbClr val="000099"/>
                </a:solidFill>
              </a:rPr>
              <a:t> </a:t>
            </a:r>
            <a:r>
              <a:rPr lang="en-US" sz="3600" b="1" i="1" dirty="0" err="1">
                <a:solidFill>
                  <a:srgbClr val="000099"/>
                </a:solidFill>
              </a:rPr>
              <a:t>cơm</a:t>
            </a:r>
            <a:r>
              <a:rPr lang="en-US" sz="3600" b="1" i="1" dirty="0">
                <a:solidFill>
                  <a:srgbClr val="000099"/>
                </a:solidFill>
              </a:rPr>
              <a:t> </a:t>
            </a:r>
            <a:r>
              <a:rPr lang="en-US" sz="3600" b="1" i="1" dirty="0" err="1">
                <a:solidFill>
                  <a:srgbClr val="000099"/>
                </a:solidFill>
              </a:rPr>
              <a:t>nắm</a:t>
            </a:r>
            <a:r>
              <a:rPr lang="en-US" sz="3600" b="1" i="1" dirty="0">
                <a:solidFill>
                  <a:srgbClr val="000099"/>
                </a:solidFill>
              </a:rPr>
              <a:t>. </a:t>
            </a:r>
            <a:r>
              <a:rPr lang="en-US" sz="3600" b="1" i="1" dirty="0" err="1">
                <a:solidFill>
                  <a:srgbClr val="000099"/>
                </a:solidFill>
              </a:rPr>
              <a:t>Tôi</a:t>
            </a:r>
            <a:r>
              <a:rPr lang="en-US" sz="3600" b="1" i="1" dirty="0">
                <a:solidFill>
                  <a:srgbClr val="000099"/>
                </a:solidFill>
              </a:rPr>
              <a:t> </a:t>
            </a:r>
            <a:r>
              <a:rPr lang="en-US" sz="3600" b="1" i="1" dirty="0" err="1">
                <a:solidFill>
                  <a:srgbClr val="000099"/>
                </a:solidFill>
              </a:rPr>
              <a:t>không</a:t>
            </a:r>
            <a:r>
              <a:rPr lang="en-US" sz="3600" b="1" i="1" dirty="0">
                <a:solidFill>
                  <a:srgbClr val="000099"/>
                </a:solidFill>
              </a:rPr>
              <a:t> </a:t>
            </a:r>
            <a:r>
              <a:rPr lang="en-US" sz="3600" b="1" i="1" dirty="0" err="1">
                <a:solidFill>
                  <a:srgbClr val="000099"/>
                </a:solidFill>
              </a:rPr>
              <a:t>mua</a:t>
            </a:r>
            <a:r>
              <a:rPr lang="en-US" sz="3600" b="1" i="1" dirty="0">
                <a:solidFill>
                  <a:srgbClr val="000099"/>
                </a:solidFill>
              </a:rPr>
              <a:t> </a:t>
            </a:r>
            <a:r>
              <a:rPr lang="en-US" sz="3600" b="1" i="1" dirty="0" err="1">
                <a:solidFill>
                  <a:srgbClr val="000099"/>
                </a:solidFill>
              </a:rPr>
              <a:t>gì</a:t>
            </a:r>
            <a:r>
              <a:rPr lang="en-US" sz="3600" b="1" i="1" dirty="0">
                <a:solidFill>
                  <a:srgbClr val="000099"/>
                </a:solidFill>
              </a:rPr>
              <a:t> </a:t>
            </a:r>
            <a:r>
              <a:rPr lang="en-US" sz="3600" b="1" i="1" dirty="0" err="1">
                <a:solidFill>
                  <a:srgbClr val="000099"/>
                </a:solidFill>
              </a:rPr>
              <a:t>cả</a:t>
            </a:r>
            <a:r>
              <a:rPr lang="en-US" sz="3600" b="1" i="1" dirty="0">
                <a:solidFill>
                  <a:srgbClr val="000099"/>
                </a:solidFill>
              </a:rPr>
              <a:t>.</a:t>
            </a:r>
          </a:p>
          <a:p>
            <a:pPr eaLnBrk="1" hangingPunct="1">
              <a:buFontTx/>
              <a:buNone/>
            </a:pPr>
            <a:r>
              <a:rPr lang="vi-VN" sz="3600" dirty="0">
                <a:solidFill>
                  <a:srgbClr val="000099"/>
                </a:solidFill>
              </a:rPr>
              <a:t>	3. </a:t>
            </a:r>
            <a:r>
              <a:rPr lang="en-US" sz="3600" dirty="0" err="1">
                <a:solidFill>
                  <a:srgbClr val="000099"/>
                </a:solidFill>
              </a:rPr>
              <a:t>Mồ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Côi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bảo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bác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nông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dân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xóc</a:t>
            </a:r>
            <a:r>
              <a:rPr lang="en-US" sz="3600" dirty="0">
                <a:solidFill>
                  <a:srgbClr val="000099"/>
                </a:solidFill>
              </a:rPr>
              <a:t> 2 </a:t>
            </a:r>
            <a:r>
              <a:rPr lang="en-US" sz="3600" dirty="0" err="1">
                <a:solidFill>
                  <a:srgbClr val="000099"/>
                </a:solidFill>
              </a:rPr>
              <a:t>đồng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bạc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đủ</a:t>
            </a:r>
            <a:r>
              <a:rPr lang="en-US" sz="3600" dirty="0">
                <a:solidFill>
                  <a:srgbClr val="000099"/>
                </a:solidFill>
              </a:rPr>
              <a:t> 10 </a:t>
            </a:r>
            <a:r>
              <a:rPr lang="en-US" sz="3600" dirty="0" err="1">
                <a:solidFill>
                  <a:srgbClr val="000099"/>
                </a:solidFill>
              </a:rPr>
              <a:t>lần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thì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mới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đủ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số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tiền</a:t>
            </a:r>
            <a:r>
              <a:rPr lang="en-US" sz="3600" dirty="0">
                <a:solidFill>
                  <a:srgbClr val="000099"/>
                </a:solidFill>
              </a:rPr>
              <a:t> 20 </a:t>
            </a:r>
            <a:r>
              <a:rPr lang="en-US" sz="3600" dirty="0" err="1">
                <a:solidFill>
                  <a:srgbClr val="000099"/>
                </a:solidFill>
              </a:rPr>
              <a:t>đồng</a:t>
            </a:r>
            <a:r>
              <a:rPr lang="en-US" sz="3600" dirty="0">
                <a:solidFill>
                  <a:srgbClr val="000099"/>
                </a:solidFill>
              </a:rPr>
              <a:t>.</a:t>
            </a:r>
            <a:endParaRPr lang="vi-VN" sz="3600" dirty="0">
              <a:solidFill>
                <a:srgbClr val="000099"/>
              </a:solidFill>
            </a:endParaRPr>
          </a:p>
          <a:p>
            <a:pPr eaLnBrk="1" hangingPunct="1">
              <a:buFontTx/>
              <a:buNone/>
            </a:pPr>
            <a:r>
              <a:rPr lang="vi-VN" sz="3600" dirty="0">
                <a:solidFill>
                  <a:srgbClr val="000099"/>
                </a:solidFill>
              </a:rPr>
              <a:t>	4. </a:t>
            </a:r>
            <a:r>
              <a:rPr lang="en-US" sz="3600" dirty="0" err="1">
                <a:solidFill>
                  <a:srgbClr val="000099"/>
                </a:solidFill>
              </a:rPr>
              <a:t>Em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đặt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một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tên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khác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cho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truyện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là</a:t>
            </a:r>
            <a:r>
              <a:rPr lang="en-US" sz="3600" dirty="0">
                <a:solidFill>
                  <a:srgbClr val="000099"/>
                </a:solidFill>
              </a:rPr>
              <a:t> : </a:t>
            </a:r>
            <a:r>
              <a:rPr lang="en-US" sz="3600" dirty="0" err="1">
                <a:solidFill>
                  <a:srgbClr val="000099"/>
                </a:solidFill>
              </a:rPr>
              <a:t>Vị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quan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tòa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thông</a:t>
            </a:r>
            <a:r>
              <a:rPr lang="en-US" sz="3600" dirty="0">
                <a:solidFill>
                  <a:srgbClr val="000099"/>
                </a:solidFill>
              </a:rPr>
              <a:t> minh / </a:t>
            </a:r>
            <a:r>
              <a:rPr lang="en-US" sz="3600" dirty="0" err="1">
                <a:solidFill>
                  <a:srgbClr val="000099"/>
                </a:solidFill>
              </a:rPr>
              <a:t>Phiên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xử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thú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vị</a:t>
            </a:r>
            <a:r>
              <a:rPr lang="en-US" sz="3600" dirty="0">
                <a:solidFill>
                  <a:srgbClr val="000099"/>
                </a:solidFill>
              </a:rPr>
              <a:t> / </a:t>
            </a:r>
            <a:r>
              <a:rPr lang="en-US" sz="3600" dirty="0" err="1">
                <a:solidFill>
                  <a:srgbClr val="000099"/>
                </a:solidFill>
              </a:rPr>
              <a:t>Bẽ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mặt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kẻ</a:t>
            </a:r>
            <a:r>
              <a:rPr lang="en-US" sz="3600" dirty="0">
                <a:solidFill>
                  <a:srgbClr val="000099"/>
                </a:solidFill>
              </a:rPr>
              <a:t> </a:t>
            </a:r>
            <a:r>
              <a:rPr lang="en-US" sz="3600" dirty="0" err="1">
                <a:solidFill>
                  <a:srgbClr val="000099"/>
                </a:solidFill>
              </a:rPr>
              <a:t>tham</a:t>
            </a:r>
            <a:r>
              <a:rPr lang="en-US" sz="3600" dirty="0">
                <a:solidFill>
                  <a:srgbClr val="000099"/>
                </a:solidFill>
              </a:rPr>
              <a:t> lam / </a:t>
            </a:r>
            <a:r>
              <a:rPr lang="en-US" sz="3600" dirty="0" err="1">
                <a:solidFill>
                  <a:srgbClr val="000099"/>
                </a:solidFill>
              </a:rPr>
              <a:t>Ăn</a:t>
            </a:r>
            <a:r>
              <a:rPr lang="en-US" sz="3600" dirty="0">
                <a:solidFill>
                  <a:srgbClr val="000099"/>
                </a:solidFill>
              </a:rPr>
              <a:t> “</a:t>
            </a:r>
            <a:r>
              <a:rPr lang="en-US" sz="3600" dirty="0" err="1">
                <a:solidFill>
                  <a:srgbClr val="000099"/>
                </a:solidFill>
              </a:rPr>
              <a:t>hơi</a:t>
            </a:r>
            <a:r>
              <a:rPr lang="en-US" sz="3600" dirty="0">
                <a:solidFill>
                  <a:srgbClr val="000099"/>
                </a:solidFill>
              </a:rPr>
              <a:t>” </a:t>
            </a:r>
            <a:r>
              <a:rPr lang="en-US" sz="3600" dirty="0" err="1">
                <a:solidFill>
                  <a:srgbClr val="000099"/>
                </a:solidFill>
              </a:rPr>
              <a:t>trả</a:t>
            </a:r>
            <a:r>
              <a:rPr lang="en-US" sz="3600" dirty="0">
                <a:solidFill>
                  <a:srgbClr val="000099"/>
                </a:solidFill>
              </a:rPr>
              <a:t> “</a:t>
            </a:r>
            <a:r>
              <a:rPr lang="en-US" sz="3600" dirty="0" err="1">
                <a:solidFill>
                  <a:srgbClr val="000099"/>
                </a:solidFill>
              </a:rPr>
              <a:t>tiếng</a:t>
            </a:r>
            <a:r>
              <a:rPr lang="en-US" sz="3600" dirty="0">
                <a:solidFill>
                  <a:srgbClr val="000099"/>
                </a:solidFill>
              </a:rPr>
              <a:t>”.</a:t>
            </a:r>
            <a:endParaRPr lang="vi-VN" sz="3600" dirty="0">
              <a:solidFill>
                <a:srgbClr val="000099"/>
              </a:solidFill>
            </a:endParaRPr>
          </a:p>
          <a:p>
            <a:pPr eaLnBrk="1" hangingPunct="1">
              <a:buFontTx/>
              <a:buNone/>
            </a:pPr>
            <a:r>
              <a:rPr lang="vi-VN" sz="3600" dirty="0">
                <a:solidFill>
                  <a:srgbClr val="000099"/>
                </a:solidFill>
              </a:rPr>
              <a:t>	</a:t>
            </a:r>
          </a:p>
        </p:txBody>
      </p:sp>
      <p:sp>
        <p:nvSpPr>
          <p:cNvPr id="5" name="Action Button: End 4">
            <a:hlinkClick r:id="rId2" action="ppaction://hlinksldjump" highlightClick="1"/>
          </p:cNvPr>
          <p:cNvSpPr/>
          <p:nvPr/>
        </p:nvSpPr>
        <p:spPr>
          <a:xfrm>
            <a:off x="7848600" y="6324600"/>
            <a:ext cx="1295400" cy="533400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idx="1"/>
          </p:nvPr>
        </p:nvSpPr>
        <p:spPr>
          <a:xfrm>
            <a:off x="-304800" y="619125"/>
            <a:ext cx="9485313" cy="5905500"/>
          </a:xfrm>
        </p:spPr>
        <p:txBody>
          <a:bodyPr>
            <a:normAutofit/>
          </a:bodyPr>
          <a:lstStyle/>
          <a:p>
            <a:pPr algn="just" eaLnBrk="1" hangingPunct="1">
              <a:lnSpc>
                <a:spcPct val="90000"/>
              </a:lnSpc>
              <a:buFontTx/>
              <a:buNone/>
            </a:pPr>
            <a:r>
              <a:rPr lang="en-US" sz="4000" dirty="0"/>
              <a:t>	</a:t>
            </a:r>
            <a:r>
              <a:rPr lang="en-US" sz="4000" dirty="0" err="1">
                <a:solidFill>
                  <a:srgbClr val="FF0000"/>
                </a:solidFill>
              </a:rPr>
              <a:t>Học</a:t>
            </a:r>
            <a:r>
              <a:rPr lang="en-US" sz="4000" dirty="0">
                <a:solidFill>
                  <a:srgbClr val="FF0000"/>
                </a:solidFill>
              </a:rPr>
              <a:t> </a:t>
            </a:r>
            <a:r>
              <a:rPr lang="en-US" sz="4000" dirty="0" err="1">
                <a:solidFill>
                  <a:srgbClr val="FF0000"/>
                </a:solidFill>
              </a:rPr>
              <a:t>sinh</a:t>
            </a:r>
            <a:r>
              <a:rPr lang="en-US" sz="4000" dirty="0">
                <a:solidFill>
                  <a:srgbClr val="FF0000"/>
                </a:solidFill>
              </a:rPr>
              <a:t> </a:t>
            </a:r>
            <a:r>
              <a:rPr lang="en-US" sz="4000" dirty="0" err="1">
                <a:solidFill>
                  <a:srgbClr val="FF0000"/>
                </a:solidFill>
              </a:rPr>
              <a:t>đọc</a:t>
            </a:r>
            <a:r>
              <a:rPr lang="en-US" sz="4000" dirty="0">
                <a:solidFill>
                  <a:srgbClr val="FF0000"/>
                </a:solidFill>
              </a:rPr>
              <a:t> </a:t>
            </a:r>
            <a:r>
              <a:rPr lang="en-US" sz="4000" dirty="0" err="1">
                <a:solidFill>
                  <a:srgbClr val="FF0000"/>
                </a:solidFill>
              </a:rPr>
              <a:t>một</a:t>
            </a:r>
            <a:r>
              <a:rPr lang="en-US" sz="4000" dirty="0">
                <a:solidFill>
                  <a:srgbClr val="FF0000"/>
                </a:solidFill>
              </a:rPr>
              <a:t> </a:t>
            </a:r>
            <a:r>
              <a:rPr lang="en-US" sz="4000" dirty="0" err="1">
                <a:solidFill>
                  <a:srgbClr val="FF0000"/>
                </a:solidFill>
              </a:rPr>
              <a:t>đoạn</a:t>
            </a:r>
            <a:r>
              <a:rPr lang="en-US" sz="4000" dirty="0">
                <a:solidFill>
                  <a:srgbClr val="FF0000"/>
                </a:solidFill>
              </a:rPr>
              <a:t> </a:t>
            </a:r>
            <a:r>
              <a:rPr lang="en-US" sz="4000" dirty="0" err="1">
                <a:solidFill>
                  <a:srgbClr val="FF0000"/>
                </a:solidFill>
              </a:rPr>
              <a:t>trong</a:t>
            </a:r>
            <a:r>
              <a:rPr lang="en-US" sz="4000" dirty="0">
                <a:solidFill>
                  <a:srgbClr val="FF0000"/>
                </a:solidFill>
              </a:rPr>
              <a:t> </a:t>
            </a:r>
            <a:r>
              <a:rPr lang="en-US" sz="4000" dirty="0" err="1">
                <a:solidFill>
                  <a:srgbClr val="FF0000"/>
                </a:solidFill>
              </a:rPr>
              <a:t>bài</a:t>
            </a:r>
            <a:r>
              <a:rPr lang="en-US" sz="4000" dirty="0">
                <a:solidFill>
                  <a:srgbClr val="FF0000"/>
                </a:solidFill>
              </a:rPr>
              <a:t> </a:t>
            </a:r>
            <a:r>
              <a:rPr lang="en-US" sz="4000" dirty="0" err="1">
                <a:solidFill>
                  <a:srgbClr val="FF0000"/>
                </a:solidFill>
              </a:rPr>
              <a:t>tập</a:t>
            </a:r>
            <a:r>
              <a:rPr lang="en-US" sz="4000" dirty="0">
                <a:solidFill>
                  <a:srgbClr val="FF0000"/>
                </a:solidFill>
              </a:rPr>
              <a:t> </a:t>
            </a:r>
            <a:r>
              <a:rPr lang="en-US" sz="4000" dirty="0" err="1">
                <a:solidFill>
                  <a:srgbClr val="FF0000"/>
                </a:solidFill>
              </a:rPr>
              <a:t>đọc</a:t>
            </a:r>
            <a:r>
              <a:rPr lang="en-US" sz="4000" dirty="0">
                <a:solidFill>
                  <a:srgbClr val="FF0000"/>
                </a:solidFill>
              </a:rPr>
              <a:t> “ </a:t>
            </a:r>
            <a:r>
              <a:rPr lang="en-US" sz="4000" dirty="0" err="1">
                <a:solidFill>
                  <a:srgbClr val="FF0000"/>
                </a:solidFill>
              </a:rPr>
              <a:t>Anh</a:t>
            </a:r>
            <a:r>
              <a:rPr lang="en-US" sz="4000" dirty="0">
                <a:solidFill>
                  <a:srgbClr val="FF0000"/>
                </a:solidFill>
              </a:rPr>
              <a:t> </a:t>
            </a:r>
            <a:r>
              <a:rPr lang="en-US" sz="4000" dirty="0" err="1">
                <a:solidFill>
                  <a:srgbClr val="FF0000"/>
                </a:solidFill>
              </a:rPr>
              <a:t>Đom</a:t>
            </a:r>
            <a:r>
              <a:rPr lang="en-US" sz="4000" dirty="0">
                <a:solidFill>
                  <a:srgbClr val="FF0000"/>
                </a:solidFill>
              </a:rPr>
              <a:t> </a:t>
            </a:r>
            <a:r>
              <a:rPr lang="en-US" sz="4000" dirty="0" err="1">
                <a:solidFill>
                  <a:srgbClr val="FF0000"/>
                </a:solidFill>
              </a:rPr>
              <a:t>Đóm</a:t>
            </a:r>
            <a:r>
              <a:rPr lang="en-US" sz="4000" dirty="0">
                <a:solidFill>
                  <a:srgbClr val="FF0000"/>
                </a:solidFill>
              </a:rPr>
              <a:t> ” </a:t>
            </a:r>
            <a:r>
              <a:rPr lang="en-US" sz="4000" dirty="0" err="1">
                <a:solidFill>
                  <a:srgbClr val="FF0000"/>
                </a:solidFill>
              </a:rPr>
              <a:t>trang</a:t>
            </a:r>
            <a:r>
              <a:rPr lang="en-US" sz="4000" dirty="0">
                <a:solidFill>
                  <a:srgbClr val="FF0000"/>
                </a:solidFill>
              </a:rPr>
              <a:t> 143 -144. </a:t>
            </a:r>
            <a:r>
              <a:rPr lang="en-US" sz="4000" dirty="0" err="1">
                <a:solidFill>
                  <a:srgbClr val="FF0000"/>
                </a:solidFill>
              </a:rPr>
              <a:t>Trả</a:t>
            </a:r>
            <a:r>
              <a:rPr lang="en-US" sz="4000" dirty="0">
                <a:solidFill>
                  <a:srgbClr val="FF0000"/>
                </a:solidFill>
              </a:rPr>
              <a:t> </a:t>
            </a:r>
            <a:r>
              <a:rPr lang="en-US" sz="4000" dirty="0" err="1">
                <a:solidFill>
                  <a:srgbClr val="FF0000"/>
                </a:solidFill>
              </a:rPr>
              <a:t>lời</a:t>
            </a:r>
            <a:r>
              <a:rPr lang="en-US" sz="4000" dirty="0">
                <a:solidFill>
                  <a:srgbClr val="FF0000"/>
                </a:solidFill>
              </a:rPr>
              <a:t> </a:t>
            </a:r>
            <a:r>
              <a:rPr lang="en-US" sz="4000" dirty="0" err="1">
                <a:solidFill>
                  <a:srgbClr val="FF0000"/>
                </a:solidFill>
              </a:rPr>
              <a:t>một</a:t>
            </a:r>
            <a:r>
              <a:rPr lang="en-US" sz="4000" dirty="0">
                <a:solidFill>
                  <a:srgbClr val="FF0000"/>
                </a:solidFill>
              </a:rPr>
              <a:t> </a:t>
            </a:r>
            <a:r>
              <a:rPr lang="en-US" sz="4000" dirty="0" err="1">
                <a:solidFill>
                  <a:srgbClr val="FF0000"/>
                </a:solidFill>
              </a:rPr>
              <a:t>trong</a:t>
            </a:r>
            <a:r>
              <a:rPr lang="en-US" sz="4000" dirty="0">
                <a:solidFill>
                  <a:srgbClr val="FF0000"/>
                </a:solidFill>
              </a:rPr>
              <a:t> </a:t>
            </a:r>
            <a:r>
              <a:rPr lang="en-US" sz="4000" dirty="0" err="1">
                <a:solidFill>
                  <a:srgbClr val="FF0000"/>
                </a:solidFill>
              </a:rPr>
              <a:t>các</a:t>
            </a:r>
            <a:r>
              <a:rPr lang="en-US" sz="4000" dirty="0">
                <a:solidFill>
                  <a:srgbClr val="FF0000"/>
                </a:solidFill>
              </a:rPr>
              <a:t> </a:t>
            </a:r>
            <a:r>
              <a:rPr lang="en-US" sz="4000" dirty="0" err="1">
                <a:solidFill>
                  <a:srgbClr val="FF0000"/>
                </a:solidFill>
              </a:rPr>
              <a:t>câu</a:t>
            </a:r>
            <a:r>
              <a:rPr lang="en-US" sz="4000" dirty="0">
                <a:solidFill>
                  <a:srgbClr val="FF0000"/>
                </a:solidFill>
              </a:rPr>
              <a:t> </a:t>
            </a:r>
            <a:r>
              <a:rPr lang="en-US" sz="4000" dirty="0" err="1">
                <a:solidFill>
                  <a:srgbClr val="FF0000"/>
                </a:solidFill>
              </a:rPr>
              <a:t>hỏi</a:t>
            </a:r>
            <a:r>
              <a:rPr lang="en-US" sz="4000" dirty="0">
                <a:solidFill>
                  <a:srgbClr val="FF0000"/>
                </a:solidFill>
              </a:rPr>
              <a:t> </a:t>
            </a:r>
            <a:r>
              <a:rPr lang="en-US" sz="4000" dirty="0" err="1">
                <a:solidFill>
                  <a:srgbClr val="FF0000"/>
                </a:solidFill>
              </a:rPr>
              <a:t>sau</a:t>
            </a:r>
            <a:r>
              <a:rPr lang="en-US" sz="4000" dirty="0">
                <a:solidFill>
                  <a:srgbClr val="FF0000"/>
                </a:solidFill>
              </a:rPr>
              <a:t>:</a:t>
            </a:r>
          </a:p>
          <a:p>
            <a:pPr algn="just" eaLnBrk="1" hangingPunct="1">
              <a:buFontTx/>
              <a:buNone/>
            </a:pPr>
            <a:r>
              <a:rPr lang="en-US" sz="4000" dirty="0"/>
              <a:t>	</a:t>
            </a:r>
            <a:r>
              <a:rPr lang="en-US" sz="4000" dirty="0">
                <a:solidFill>
                  <a:srgbClr val="000099"/>
                </a:solidFill>
              </a:rPr>
              <a:t>1. </a:t>
            </a:r>
            <a:r>
              <a:rPr lang="en-US" sz="4000" dirty="0" err="1">
                <a:solidFill>
                  <a:srgbClr val="000099"/>
                </a:solidFill>
              </a:rPr>
              <a:t>Anh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Đóm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lên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đèn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đi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đâu</a:t>
            </a:r>
            <a:r>
              <a:rPr lang="en-US" sz="4000" dirty="0">
                <a:solidFill>
                  <a:srgbClr val="000099"/>
                </a:solidFill>
              </a:rPr>
              <a:t> ?</a:t>
            </a:r>
          </a:p>
          <a:p>
            <a:pPr eaLnBrk="1" hangingPunct="1">
              <a:buFontTx/>
              <a:buNone/>
            </a:pPr>
            <a:r>
              <a:rPr lang="en-US" sz="4000" dirty="0">
                <a:solidFill>
                  <a:srgbClr val="000099"/>
                </a:solidFill>
              </a:rPr>
              <a:t>	2. </a:t>
            </a:r>
            <a:r>
              <a:rPr lang="en-US" sz="4000" dirty="0" err="1">
                <a:solidFill>
                  <a:srgbClr val="000099"/>
                </a:solidFill>
              </a:rPr>
              <a:t>Anh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Đóm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thấy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những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cảnh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gì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trong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đêm</a:t>
            </a:r>
            <a:r>
              <a:rPr lang="en-US" sz="4000" dirty="0">
                <a:solidFill>
                  <a:srgbClr val="000099"/>
                </a:solidFill>
              </a:rPr>
              <a:t>?</a:t>
            </a:r>
          </a:p>
          <a:p>
            <a:pPr eaLnBrk="1" hangingPunct="1">
              <a:buFontTx/>
              <a:buNone/>
            </a:pPr>
            <a:r>
              <a:rPr lang="vi-VN" sz="4000" dirty="0">
                <a:solidFill>
                  <a:srgbClr val="000099"/>
                </a:solidFill>
              </a:rPr>
              <a:t>	3. </a:t>
            </a:r>
            <a:r>
              <a:rPr lang="en-US" sz="4000" dirty="0" err="1">
                <a:solidFill>
                  <a:srgbClr val="000099"/>
                </a:solidFill>
              </a:rPr>
              <a:t>Tìm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một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hình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ảnh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đẹp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của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anh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Đóm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trong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bài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thơ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vi-VN" sz="4000" dirty="0">
                <a:solidFill>
                  <a:srgbClr val="000099"/>
                </a:solidFill>
              </a:rPr>
              <a:t>?</a:t>
            </a:r>
          </a:p>
          <a:p>
            <a:pPr eaLnBrk="1" hangingPunct="1">
              <a:buFontTx/>
              <a:buNone/>
            </a:pPr>
            <a:r>
              <a:rPr lang="vi-VN" sz="4000" dirty="0">
                <a:solidFill>
                  <a:srgbClr val="000099"/>
                </a:solidFill>
              </a:rPr>
              <a:t>	</a:t>
            </a:r>
          </a:p>
        </p:txBody>
      </p:sp>
      <p:sp>
        <p:nvSpPr>
          <p:cNvPr id="5" name="Oval 4"/>
          <p:cNvSpPr>
            <a:spLocks noChangeArrowheads="1"/>
          </p:cNvSpPr>
          <p:nvPr/>
        </p:nvSpPr>
        <p:spPr bwMode="auto">
          <a:xfrm>
            <a:off x="0" y="0"/>
            <a:ext cx="611188" cy="61118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WordArt 5"/>
          <p:cNvSpPr>
            <a:spLocks noChangeArrowheads="1" noChangeShapeType="1" noTextEdit="1"/>
          </p:cNvSpPr>
          <p:nvPr/>
        </p:nvSpPr>
        <p:spPr bwMode="auto">
          <a:xfrm>
            <a:off x="77788" y="88900"/>
            <a:ext cx="360362" cy="431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16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idx="1"/>
          </p:nvPr>
        </p:nvSpPr>
        <p:spPr>
          <a:xfrm>
            <a:off x="-304800" y="619125"/>
            <a:ext cx="9485313" cy="5905500"/>
          </a:xfrm>
        </p:spPr>
        <p:txBody>
          <a:bodyPr>
            <a:normAutofit/>
          </a:bodyPr>
          <a:lstStyle/>
          <a:p>
            <a:pPr algn="just" eaLnBrk="1" hangingPunct="1">
              <a:lnSpc>
                <a:spcPct val="90000"/>
              </a:lnSpc>
              <a:buFontTx/>
              <a:buNone/>
            </a:pPr>
            <a:r>
              <a:rPr lang="en-US" sz="4000" dirty="0"/>
              <a:t>	</a:t>
            </a:r>
            <a:r>
              <a:rPr lang="en-US" sz="4000" dirty="0">
                <a:solidFill>
                  <a:srgbClr val="000099"/>
                </a:solidFill>
              </a:rPr>
              <a:t>1. </a:t>
            </a:r>
            <a:r>
              <a:rPr lang="en-US" sz="4000" dirty="0" err="1">
                <a:solidFill>
                  <a:srgbClr val="000099"/>
                </a:solidFill>
              </a:rPr>
              <a:t>Anh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Đóm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lên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đèn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đi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gác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cho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mọi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người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ngủ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yên</a:t>
            </a:r>
            <a:r>
              <a:rPr lang="en-US" sz="4000" dirty="0">
                <a:solidFill>
                  <a:srgbClr val="000099"/>
                </a:solidFill>
              </a:rPr>
              <a:t>.</a:t>
            </a:r>
          </a:p>
          <a:p>
            <a:pPr eaLnBrk="1" hangingPunct="1">
              <a:buFontTx/>
              <a:buNone/>
            </a:pPr>
            <a:r>
              <a:rPr lang="en-US" sz="4000" dirty="0">
                <a:solidFill>
                  <a:srgbClr val="000099"/>
                </a:solidFill>
              </a:rPr>
              <a:t>	2. </a:t>
            </a:r>
            <a:r>
              <a:rPr lang="en-US" sz="4000" dirty="0" err="1">
                <a:solidFill>
                  <a:srgbClr val="000099"/>
                </a:solidFill>
              </a:rPr>
              <a:t>Anh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Đóm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thấy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những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cảnh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trong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đêm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là</a:t>
            </a:r>
            <a:r>
              <a:rPr lang="en-US" sz="4000" dirty="0">
                <a:solidFill>
                  <a:srgbClr val="000099"/>
                </a:solidFill>
              </a:rPr>
              <a:t>: </a:t>
            </a:r>
            <a:r>
              <a:rPr lang="en-US" sz="4000" dirty="0" err="1">
                <a:solidFill>
                  <a:srgbClr val="000099"/>
                </a:solidFill>
              </a:rPr>
              <a:t>Chị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Cò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Bợ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ru</a:t>
            </a:r>
            <a:r>
              <a:rPr lang="en-US" sz="4000" dirty="0">
                <a:solidFill>
                  <a:srgbClr val="000099"/>
                </a:solidFill>
              </a:rPr>
              <a:t> con, </a:t>
            </a:r>
            <a:r>
              <a:rPr lang="en-US" sz="4000" dirty="0" err="1">
                <a:solidFill>
                  <a:srgbClr val="000099"/>
                </a:solidFill>
              </a:rPr>
              <a:t>thím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Vạc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lặng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lẽ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mò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tôm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bên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sông</a:t>
            </a:r>
            <a:r>
              <a:rPr lang="en-US" sz="4000" dirty="0">
                <a:solidFill>
                  <a:srgbClr val="000099"/>
                </a:solidFill>
              </a:rPr>
              <a:t>.</a:t>
            </a:r>
          </a:p>
          <a:p>
            <a:pPr eaLnBrk="1" hangingPunct="1">
              <a:buFontTx/>
              <a:buNone/>
            </a:pPr>
            <a:r>
              <a:rPr lang="vi-VN" sz="4000" dirty="0">
                <a:solidFill>
                  <a:srgbClr val="000099"/>
                </a:solidFill>
              </a:rPr>
              <a:t>	3. </a:t>
            </a:r>
            <a:r>
              <a:rPr lang="en-US" sz="4000" dirty="0" err="1">
                <a:solidFill>
                  <a:srgbClr val="000099"/>
                </a:solidFill>
              </a:rPr>
              <a:t>Một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hình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ảnh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đẹp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của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anh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Đóm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trong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bài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thơ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là</a:t>
            </a:r>
            <a:r>
              <a:rPr lang="en-US" sz="4000" dirty="0">
                <a:solidFill>
                  <a:srgbClr val="000099"/>
                </a:solidFill>
              </a:rPr>
              <a:t> : </a:t>
            </a:r>
            <a:r>
              <a:rPr lang="en-US" sz="4000" dirty="0" err="1">
                <a:solidFill>
                  <a:srgbClr val="000099"/>
                </a:solidFill>
              </a:rPr>
              <a:t>Đóm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đi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rất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êm</a:t>
            </a:r>
            <a:r>
              <a:rPr lang="en-US" sz="4000" dirty="0">
                <a:solidFill>
                  <a:srgbClr val="000099"/>
                </a:solidFill>
              </a:rPr>
              <a:t>, </a:t>
            </a:r>
            <a:r>
              <a:rPr lang="en-US" sz="4000" dirty="0" err="1">
                <a:solidFill>
                  <a:srgbClr val="000099"/>
                </a:solidFill>
              </a:rPr>
              <a:t>đi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suốt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một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đêm</a:t>
            </a:r>
            <a:r>
              <a:rPr lang="en-US" sz="4000" dirty="0">
                <a:solidFill>
                  <a:srgbClr val="000099"/>
                </a:solidFill>
              </a:rPr>
              <a:t>, lo </a:t>
            </a:r>
            <a:r>
              <a:rPr lang="en-US" sz="4000" dirty="0" err="1">
                <a:solidFill>
                  <a:srgbClr val="000099"/>
                </a:solidFill>
              </a:rPr>
              <a:t>cho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người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ngủ</a:t>
            </a:r>
            <a:r>
              <a:rPr lang="en-US" sz="4000" dirty="0">
                <a:solidFill>
                  <a:srgbClr val="000099"/>
                </a:solidFill>
              </a:rPr>
              <a:t>.</a:t>
            </a:r>
            <a:endParaRPr lang="vi-VN" sz="4000" dirty="0">
              <a:solidFill>
                <a:srgbClr val="000099"/>
              </a:solidFill>
            </a:endParaRPr>
          </a:p>
          <a:p>
            <a:pPr eaLnBrk="1" hangingPunct="1">
              <a:buFontTx/>
              <a:buNone/>
            </a:pPr>
            <a:r>
              <a:rPr lang="vi-VN" sz="4000" dirty="0">
                <a:solidFill>
                  <a:srgbClr val="000099"/>
                </a:solidFill>
              </a:rPr>
              <a:t>	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304800" y="0"/>
            <a:ext cx="8686800" cy="1447800"/>
          </a:xfrm>
          <a:prstGeom prst="round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3200" dirty="0" err="1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Bài</a:t>
            </a:r>
            <a:r>
              <a:rPr lang="en-US" sz="3200" dirty="0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2(</a:t>
            </a:r>
            <a:r>
              <a:rPr lang="en-US" sz="3200" dirty="0" err="1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trang</a:t>
            </a:r>
            <a:r>
              <a:rPr lang="en-US" sz="3200" smtClean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149).  </a:t>
            </a:r>
            <a:r>
              <a:rPr lang="en-US" sz="3200" dirty="0" err="1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Em</a:t>
            </a:r>
            <a:r>
              <a:rPr lang="en-US" sz="3200" dirty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dirty="0" err="1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điền</a:t>
            </a:r>
            <a:r>
              <a:rPr lang="en-US" sz="3200" dirty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b="1" i="1" dirty="0" err="1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dấu</a:t>
            </a:r>
            <a:r>
              <a:rPr lang="en-US" sz="3200" b="1" i="1" dirty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b="1" i="1" dirty="0" err="1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chấm</a:t>
            </a:r>
            <a:r>
              <a:rPr lang="en-US" sz="3200" b="1" i="1" dirty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b="1" i="1" dirty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hay </a:t>
            </a:r>
            <a:r>
              <a:rPr lang="en-US" sz="3200" b="1" i="1" dirty="0" err="1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dấu</a:t>
            </a:r>
            <a:r>
              <a:rPr lang="en-US" sz="3200" b="1" i="1" dirty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b="1" i="1" dirty="0" err="1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phẩy</a:t>
            </a:r>
            <a:r>
              <a:rPr lang="en-US" sz="3200" b="1" i="1" dirty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dirty="0" err="1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vào</a:t>
            </a:r>
            <a:r>
              <a:rPr lang="en-US" sz="3200" dirty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dirty="0" err="1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mỗi</a:t>
            </a:r>
            <a:r>
              <a:rPr lang="en-US" sz="3200" dirty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ô </a:t>
            </a:r>
            <a:r>
              <a:rPr lang="en-US" sz="3200" dirty="0" err="1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trống</a:t>
            </a:r>
            <a:r>
              <a:rPr lang="en-US" sz="3200" dirty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dirty="0" err="1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trong</a:t>
            </a:r>
            <a:r>
              <a:rPr lang="en-US" sz="3200" dirty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dirty="0" err="1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đoạn</a:t>
            </a:r>
            <a:r>
              <a:rPr lang="en-US" sz="3200" dirty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dirty="0" err="1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văn</a:t>
            </a:r>
            <a:r>
              <a:rPr lang="en-US" sz="3200" dirty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dirty="0" err="1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sau</a:t>
            </a:r>
            <a:r>
              <a:rPr lang="en-US" sz="3200" dirty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?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228600" y="1371600"/>
            <a:ext cx="8686800" cy="4648200"/>
          </a:xfrm>
          <a:prstGeom prst="round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en-US" sz="3200" dirty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        </a:t>
            </a:r>
            <a:r>
              <a:rPr lang="en-US" sz="3200" dirty="0" err="1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Cà</a:t>
            </a:r>
            <a:r>
              <a:rPr lang="en-US" sz="3200" dirty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Mau </a:t>
            </a:r>
            <a:r>
              <a:rPr lang="en-US" sz="3200" dirty="0" err="1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đất</a:t>
            </a:r>
            <a:r>
              <a:rPr lang="en-US" sz="3200" dirty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dirty="0" err="1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xốp</a:t>
            </a:r>
            <a:r>
              <a:rPr lang="en-US" sz="3200" dirty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                 </a:t>
            </a:r>
            <a:r>
              <a:rPr lang="en-US" sz="3200" dirty="0" err="1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đất</a:t>
            </a:r>
            <a:r>
              <a:rPr lang="en-US" sz="3200" dirty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dirty="0" err="1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nẻ</a:t>
            </a:r>
            <a:r>
              <a:rPr lang="en-US" sz="3200" dirty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dirty="0" err="1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chân</a:t>
            </a:r>
            <a:r>
              <a:rPr lang="en-US" sz="3200" dirty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dirty="0" err="1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chim</a:t>
            </a:r>
            <a:r>
              <a:rPr lang="en-US" sz="3200" dirty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, </a:t>
            </a:r>
            <a:r>
              <a:rPr lang="en-US" sz="3200" dirty="0" err="1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nền</a:t>
            </a:r>
            <a:r>
              <a:rPr lang="en-US" sz="3200" dirty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dirty="0" err="1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nhà</a:t>
            </a:r>
            <a:r>
              <a:rPr lang="en-US" sz="3200" dirty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dirty="0" err="1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cũng</a:t>
            </a:r>
            <a:r>
              <a:rPr lang="en-US" sz="3200" dirty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dirty="0" err="1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rạn</a:t>
            </a:r>
            <a:r>
              <a:rPr lang="en-US" sz="3200" dirty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dirty="0" err="1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nứt</a:t>
            </a:r>
            <a:r>
              <a:rPr lang="en-US" sz="3200" dirty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              	</a:t>
            </a:r>
            <a:r>
              <a:rPr lang="en-US" sz="3200" dirty="0" err="1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cái</a:t>
            </a:r>
            <a:r>
              <a:rPr lang="en-US" sz="3200" dirty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dirty="0" err="1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đất</a:t>
            </a:r>
            <a:r>
              <a:rPr lang="en-US" sz="3200" dirty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dirty="0" err="1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phập</a:t>
            </a:r>
            <a:r>
              <a:rPr lang="en-US" sz="3200" dirty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dirty="0" err="1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phều</a:t>
            </a:r>
            <a:r>
              <a:rPr lang="en-US" sz="3200" dirty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dirty="0" err="1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và</a:t>
            </a:r>
            <a:r>
              <a:rPr lang="en-US" sz="3200" dirty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dirty="0" err="1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lắm</a:t>
            </a:r>
            <a:r>
              <a:rPr lang="en-US" sz="3200" dirty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dirty="0" err="1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gió</a:t>
            </a:r>
            <a:r>
              <a:rPr lang="en-US" sz="3200" dirty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dirty="0" err="1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lắm</a:t>
            </a:r>
            <a:r>
              <a:rPr lang="en-US" sz="3200" dirty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dirty="0" err="1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dông</a:t>
            </a:r>
            <a:r>
              <a:rPr lang="en-US" sz="3200" dirty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dirty="0" err="1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như</a:t>
            </a:r>
            <a:r>
              <a:rPr lang="en-US" sz="3200" dirty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dirty="0" err="1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thế</a:t>
            </a:r>
            <a:r>
              <a:rPr lang="en-US" sz="3200" dirty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      </a:t>
            </a:r>
            <a:r>
              <a:rPr lang="en-US" sz="3200" dirty="0" err="1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đứng</a:t>
            </a:r>
            <a:r>
              <a:rPr lang="en-US" sz="3200" dirty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dirty="0" err="1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lẻ</a:t>
            </a:r>
            <a:r>
              <a:rPr lang="en-US" sz="3200" dirty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dirty="0" err="1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khó</a:t>
            </a:r>
            <a:r>
              <a:rPr lang="en-US" sz="3200" dirty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dirty="0" err="1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mà</a:t>
            </a:r>
            <a:r>
              <a:rPr lang="en-US" sz="3200" dirty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dirty="0" err="1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chống</a:t>
            </a:r>
            <a:r>
              <a:rPr lang="en-US" sz="3200" dirty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dirty="0" err="1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chọi</a:t>
            </a:r>
            <a:r>
              <a:rPr lang="en-US" sz="3200" dirty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dirty="0" err="1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nổi</a:t>
            </a:r>
            <a:r>
              <a:rPr lang="en-US" sz="3200" dirty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. </a:t>
            </a:r>
            <a:r>
              <a:rPr lang="en-US" sz="3200" dirty="0" err="1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Cây</a:t>
            </a:r>
            <a:r>
              <a:rPr lang="en-US" sz="3200" dirty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dirty="0" err="1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bình</a:t>
            </a:r>
            <a:r>
              <a:rPr lang="en-US" sz="3200" dirty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dirty="0" err="1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bát</a:t>
            </a:r>
            <a:r>
              <a:rPr lang="en-US" sz="3200" dirty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   </a:t>
            </a:r>
            <a:r>
              <a:rPr lang="en-US" sz="3200" dirty="0" err="1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cây</a:t>
            </a:r>
            <a:r>
              <a:rPr lang="en-US" sz="3200" dirty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dirty="0" err="1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bần</a:t>
            </a:r>
            <a:r>
              <a:rPr lang="en-US" sz="3200" dirty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dirty="0" err="1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cũng</a:t>
            </a:r>
            <a:r>
              <a:rPr lang="en-US" sz="3200" dirty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dirty="0" err="1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phải</a:t>
            </a:r>
            <a:r>
              <a:rPr lang="en-US" sz="3200" dirty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dirty="0" err="1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quây</a:t>
            </a:r>
            <a:r>
              <a:rPr lang="en-US" sz="3200" dirty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dirty="0" err="1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quần</a:t>
            </a:r>
            <a:r>
              <a:rPr lang="en-US" sz="3200" dirty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dirty="0" err="1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thành</a:t>
            </a:r>
            <a:r>
              <a:rPr lang="en-US" sz="3200" dirty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dirty="0" err="1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chòm</a:t>
            </a:r>
            <a:r>
              <a:rPr lang="en-US" sz="3200" dirty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    </a:t>
            </a:r>
            <a:r>
              <a:rPr lang="en-US" sz="3200" dirty="0" err="1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thành</a:t>
            </a:r>
            <a:r>
              <a:rPr lang="en-US" sz="3200" dirty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dirty="0" err="1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rặng</a:t>
            </a:r>
            <a:r>
              <a:rPr lang="en-US" sz="3200" dirty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     </a:t>
            </a:r>
            <a:r>
              <a:rPr lang="en-US" sz="3200" dirty="0" err="1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phải</a:t>
            </a:r>
            <a:r>
              <a:rPr lang="en-US" sz="3200" dirty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dirty="0" err="1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dài</a:t>
            </a:r>
            <a:r>
              <a:rPr lang="en-US" sz="3200" dirty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  </a:t>
            </a:r>
            <a:r>
              <a:rPr lang="en-US" sz="3200" dirty="0" err="1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phải</a:t>
            </a:r>
            <a:r>
              <a:rPr lang="en-US" sz="3200" dirty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dirty="0" err="1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cắm</a:t>
            </a:r>
            <a:r>
              <a:rPr lang="en-US" sz="3200" dirty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dirty="0" err="1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sâu</a:t>
            </a:r>
            <a:r>
              <a:rPr lang="en-US" sz="3200" dirty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dirty="0" err="1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vào</a:t>
            </a:r>
            <a:r>
              <a:rPr lang="en-US" sz="3200" dirty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dirty="0" err="1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lòng</a:t>
            </a:r>
            <a:r>
              <a:rPr lang="en-US" sz="3200" dirty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dirty="0" err="1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đất</a:t>
            </a:r>
            <a:r>
              <a:rPr lang="en-US" sz="3200" dirty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638800" y="6248400"/>
            <a:ext cx="3505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i="1" dirty="0"/>
              <a:t>Theo</a:t>
            </a:r>
            <a:r>
              <a:rPr lang="en-US" sz="2800" dirty="0"/>
              <a:t> Mai </a:t>
            </a:r>
            <a:r>
              <a:rPr lang="en-US" sz="2800" dirty="0" err="1"/>
              <a:t>Văn</a:t>
            </a:r>
            <a:r>
              <a:rPr lang="en-US" sz="2800" dirty="0"/>
              <a:t> </a:t>
            </a:r>
            <a:r>
              <a:rPr lang="en-US" sz="2800" dirty="0" err="1"/>
              <a:t>Tạo</a:t>
            </a:r>
            <a:endParaRPr lang="en-US" sz="2800" dirty="0"/>
          </a:p>
        </p:txBody>
      </p:sp>
      <p:sp>
        <p:nvSpPr>
          <p:cNvPr id="7" name="TextBox 6"/>
          <p:cNvSpPr txBox="1"/>
          <p:nvPr/>
        </p:nvSpPr>
        <p:spPr>
          <a:xfrm>
            <a:off x="9448800" y="0"/>
            <a:ext cx="838200" cy="156966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9600" i="1" dirty="0">
                <a:solidFill>
                  <a:srgbClr val="FF0000"/>
                </a:solidFill>
              </a:rPr>
              <a:t>.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410200" y="1701225"/>
            <a:ext cx="2895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mùa</a:t>
            </a:r>
            <a:r>
              <a:rPr lang="en-US" sz="3200" dirty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dirty="0" err="1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nắng</a:t>
            </a:r>
            <a:endParaRPr lang="en-US" sz="3200" dirty="0"/>
          </a:p>
        </p:txBody>
      </p:sp>
      <p:sp>
        <p:nvSpPr>
          <p:cNvPr id="9" name="TextBox 8"/>
          <p:cNvSpPr txBox="1"/>
          <p:nvPr/>
        </p:nvSpPr>
        <p:spPr>
          <a:xfrm>
            <a:off x="9372600" y="1524000"/>
            <a:ext cx="2438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M</a:t>
            </a:r>
            <a:r>
              <a:rPr lang="en-US" sz="3200" dirty="0" err="1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ùa</a:t>
            </a:r>
            <a:r>
              <a:rPr lang="en-US" sz="3200" dirty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dirty="0" err="1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nắng</a:t>
            </a:r>
            <a:r>
              <a:rPr lang="en-US" sz="3200" dirty="0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endParaRPr lang="en-US" sz="3200" dirty="0"/>
          </a:p>
        </p:txBody>
      </p:sp>
      <p:sp>
        <p:nvSpPr>
          <p:cNvPr id="10" name="TextBox 9"/>
          <p:cNvSpPr txBox="1"/>
          <p:nvPr/>
        </p:nvSpPr>
        <p:spPr>
          <a:xfrm>
            <a:off x="9372600" y="2057400"/>
            <a:ext cx="609600" cy="156966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9600" dirty="0">
                <a:solidFill>
                  <a:srgbClr val="FF0000"/>
                </a:solidFill>
                <a:latin typeface=".TMC-Ong Do" pitchFamily="2" charset="0"/>
              </a:rPr>
              <a:t>,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57200" y="2667000"/>
            <a:ext cx="1219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trên</a:t>
            </a:r>
            <a:endParaRPr lang="en-US" sz="3200" dirty="0">
              <a:solidFill>
                <a:srgbClr val="000099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-1219200" y="2615625"/>
            <a:ext cx="1219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T</a:t>
            </a:r>
            <a:r>
              <a:rPr lang="en-US" sz="3200" dirty="0" err="1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rên</a:t>
            </a:r>
            <a:endParaRPr lang="en-US" sz="3200" dirty="0">
              <a:solidFill>
                <a:srgbClr val="000099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9448800" y="2895600"/>
            <a:ext cx="838200" cy="156966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9600" i="1" dirty="0">
                <a:solidFill>
                  <a:srgbClr val="FF0000"/>
                </a:solidFill>
              </a:rPr>
              <a:t>.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9372600" y="3886200"/>
            <a:ext cx="838200" cy="156966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9600" i="1" dirty="0">
                <a:solidFill>
                  <a:srgbClr val="FF0000"/>
                </a:solidFill>
              </a:rPr>
              <a:t>,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4038600" y="3124200"/>
            <a:ext cx="1219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>
                <a:solidFill>
                  <a:srgbClr val="00009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cây</a:t>
            </a:r>
            <a:endParaRPr lang="en-US" sz="3200" dirty="0">
              <a:solidFill>
                <a:srgbClr val="000099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9144000" y="5288340"/>
            <a:ext cx="838200" cy="156966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9600" i="1" dirty="0">
                <a:solidFill>
                  <a:srgbClr val="FF0000"/>
                </a:solidFill>
              </a:rPr>
              <a:t>,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10210800" y="4876800"/>
            <a:ext cx="838200" cy="156966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9600" i="1" dirty="0">
                <a:solidFill>
                  <a:srgbClr val="FF0000"/>
                </a:solidFill>
              </a:rPr>
              <a:t>,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-1219200" y="4800600"/>
            <a:ext cx="838200" cy="156966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9600" i="1" dirty="0">
                <a:solidFill>
                  <a:srgbClr val="FF0000"/>
                </a:solidFill>
              </a:rPr>
              <a:t>.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3200400" y="4611469"/>
            <a:ext cx="1066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err="1">
                <a:solidFill>
                  <a:srgbClr val="000099"/>
                </a:solidFill>
              </a:rPr>
              <a:t>rễ</a:t>
            </a:r>
            <a:endParaRPr lang="en-US" sz="3600" dirty="0">
              <a:solidFill>
                <a:srgbClr val="000099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-1066800" y="6019800"/>
            <a:ext cx="1066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err="1">
                <a:solidFill>
                  <a:srgbClr val="FF0000"/>
                </a:solidFill>
              </a:rPr>
              <a:t>R</a:t>
            </a:r>
            <a:r>
              <a:rPr lang="en-US" sz="3600" dirty="0" err="1">
                <a:solidFill>
                  <a:srgbClr val="000099"/>
                </a:solidFill>
              </a:rPr>
              <a:t>ễ</a:t>
            </a:r>
            <a:endParaRPr lang="en-US" sz="3600" dirty="0">
              <a:solidFill>
                <a:srgbClr val="000099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10668000" y="3733800"/>
            <a:ext cx="838200" cy="156966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9600" i="1" dirty="0">
                <a:solidFill>
                  <a:srgbClr val="FF0000"/>
                </a:solidFill>
              </a:rPr>
              <a:t>,</a:t>
            </a:r>
            <a:endParaRPr lang="en-US" sz="28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1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4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5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417 -0.01434 L -0.47917 0.14104 " pathEditMode="relative" rAng="0" ptsTypes="AA">
                                      <p:cBhvr>
                                        <p:cTn id="31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3700" y="78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8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35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1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2083 -0.03838 C -0.02847 -0.04046 -0.05469 -0.04254 -0.06389 -0.04254 C -0.12222 -0.04254 -0.18194 -0.00925 -0.18194 0.02404 C -0.18194 0.00717 -0.21198 -0.00925 -0.24028 -0.00925 C -0.27031 -0.00925 -0.29861 0.0074 -0.29861 0.02404 C -0.29861 0.01572 -0.31354 0.00717 -0.32847 0.00717 C -0.3434 0.00717 -0.35851 0.01549 -0.35851 0.02404 C -0.35851 0.01965 -0.36597 0.01572 -0.37344 0.01572 C -0.3809 0.01572 -0.38837 0.01988 -0.38837 0.02404 C -0.38837 0.02173 -0.39236 0.01965 -0.39583 0.01965 C -0.39774 0.01965 -0.4033 0.02173 -0.4033 0.02404 C -0.4033 0.02289 -0.40538 0.02173 -0.40729 0.02173 C -0.40729 0.0215 -0.41111 0.02289 -0.41111 0.02404 C -0.41111 0.02335 -0.41111 0.02289 -0.41319 0.02289 C -0.41319 0.02312 -0.4151 0.02335 -0.4151 0.02404 C -0.4151 0.02358 -0.4151 0.02335 -0.4151 0.02312 C -0.41701 0.02312 -0.41701 0.02335 -0.41701 0.02381 C -0.41892 0.02381 -0.41892 0.02335 -0.41892 0.02312 C -0.42083 0.02312 -0.42083 0.02335 -0.42083 0.02381 " pathEditMode="relative" rAng="0" ptsTypes="fffffffffffffffffff">
                                      <p:cBhvr>
                                        <p:cTn id="40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0000" y="29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35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2.83237E-6 L -0.20833 -0.14751 " pathEditMode="relative" rAng="0" ptsTypes="AA">
                                      <p:cBhvr>
                                        <p:cTn id="44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400" y="-74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35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3.75723E-6 L -0.10417 -0.2141 " pathEditMode="relative" rAng="0" ptsTypes="AA">
                                      <p:cBhvr>
                                        <p:cTn id="48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200" y="-107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2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3.81503E-6 L 0.175 0.00925 " pathEditMode="relative" rAng="0" ptsTypes="AA">
                                      <p:cBhvr>
                                        <p:cTn id="58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700" y="5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35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25 -1.21387E-6 L -0.6375 -0.203 " pathEditMode="relative" rAng="0" ptsTypes="AA">
                                      <p:cBhvr>
                                        <p:cTn id="62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3100" y="-102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5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875 -0.04092 L -0.29583 -0.34057 " pathEditMode="relative" rAng="0" ptsTypes="AA">
                                      <p:cBhvr>
                                        <p:cTn id="66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9200" y="-150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35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22045E-16 0.0111 L -0.2125 -0.05872 " pathEditMode="relative" rAng="0" ptsTypes="AA">
                                      <p:cBhvr>
                                        <p:cTn id="70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600" y="-35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35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38778E-17 -4.04624E-7 L 0.44583 -0.13642 " pathEditMode="relative" rAng="0" ptsTypes="AA">
                                      <p:cBhvr>
                                        <p:cTn id="74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2300" y="-68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8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78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38778E-17 3.93064E-6 L 0.45833 -0.21087 " pathEditMode="relative" rAng="0" ptsTypes="AA">
                                      <p:cBhvr>
                                        <p:cTn id="83" dur="2000" fill="hold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2900" y="-105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35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1.32948E-6 L -0.5375 -0.12532 " pathEditMode="relative" rAng="0" ptsTypes="AA">
                                      <p:cBhvr>
                                        <p:cTn id="87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6900" y="-63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/>
      <p:bldP spid="7" grpId="0"/>
      <p:bldP spid="8" grpId="0"/>
      <p:bldP spid="8" grpId="1"/>
      <p:bldP spid="9" grpId="0"/>
      <p:bldP spid="10" grpId="0"/>
      <p:bldP spid="11" grpId="0"/>
      <p:bldP spid="11" grpId="1"/>
      <p:bldP spid="12" grpId="0"/>
      <p:bldP spid="13" grpId="0"/>
      <p:bldP spid="14" grpId="0"/>
      <p:bldP spid="16" grpId="0"/>
      <p:bldP spid="17" grpId="0"/>
      <p:bldP spid="18" grpId="0"/>
      <p:bldP spid="19" grpId="0"/>
      <p:bldP spid="20" grpId="0"/>
      <p:bldP spid="20" grpId="1"/>
      <p:bldP spid="22" grpId="0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91357" y="908916"/>
            <a:ext cx="8773131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 err="1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b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2( </a:t>
            </a:r>
            <a:r>
              <a:rPr lang="en-US" sz="3200" b="1" dirty="0" err="1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sz="3200" b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150).  </a:t>
            </a:r>
            <a:r>
              <a:rPr lang="vi-VN" sz="3200" b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Em </a:t>
            </a:r>
            <a:r>
              <a:rPr lang="vi-VN" sz="3200" b="1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bị mất thẻ đọc sách. Hãy viết 1 lá đơn xin thư viện trường cấp lại thẻ cho em.</a:t>
            </a:r>
          </a:p>
          <a:p>
            <a:endParaRPr lang="vi-VN" sz="2800" dirty="0">
              <a:latin typeface="+mj-lt"/>
            </a:endParaRPr>
          </a:p>
          <a:p>
            <a:r>
              <a:rPr lang="en-US" sz="2800" dirty="0" smtClean="0">
                <a:latin typeface="+mj-lt"/>
              </a:rPr>
              <a:t>       </a:t>
            </a:r>
            <a:r>
              <a:rPr lang="vi-VN" sz="2800" dirty="0" smtClean="0">
                <a:latin typeface="+mj-lt"/>
              </a:rPr>
              <a:t>Em </a:t>
            </a:r>
            <a:r>
              <a:rPr lang="vi-VN" sz="2800" dirty="0">
                <a:latin typeface="+mj-lt"/>
              </a:rPr>
              <a:t>nhớ lại mẫu "</a:t>
            </a:r>
            <a:r>
              <a:rPr lang="vi-VN" sz="2800" i="1" dirty="0">
                <a:latin typeface="+mj-lt"/>
              </a:rPr>
              <a:t>Đơn xin cấp thẻ đọc sách</a:t>
            </a:r>
            <a:r>
              <a:rPr lang="vi-VN" sz="2800" dirty="0">
                <a:latin typeface="+mj-lt"/>
              </a:rPr>
              <a:t>" (SGK Tiếng Việt 3, tập 1, trang 11) và viết 1 lá đơn có hình thức tương tự.</a:t>
            </a:r>
          </a:p>
          <a:p>
            <a:r>
              <a:rPr lang="vi-VN" sz="2800" dirty="0">
                <a:latin typeface="+mj-lt"/>
              </a:rPr>
              <a:t>- Lưu ý: Em cần thay đổi nội dung lá đơn như: tên đơn, lí do xin cấp lại thẻ</a:t>
            </a:r>
            <a:r>
              <a:rPr lang="vi-VN" sz="2800" dirty="0" smtClean="0">
                <a:latin typeface="+mj-lt"/>
              </a:rPr>
              <a:t>.</a:t>
            </a:r>
            <a:endParaRPr lang="vi-VN" sz="28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5817718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" y="0"/>
            <a:ext cx="9143999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24267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07504" y="451859"/>
            <a:ext cx="9036496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vi-VN" sz="2400" dirty="0">
                <a:latin typeface="+mj-lt"/>
              </a:rPr>
              <a:t>CỘNG HÒA XÃ HỘI CHỦ NGHĨA VIỆT NAM</a:t>
            </a:r>
          </a:p>
          <a:p>
            <a:pPr algn="ctr"/>
            <a:r>
              <a:rPr lang="vi-VN" sz="2400" dirty="0">
                <a:latin typeface="+mj-lt"/>
              </a:rPr>
              <a:t>Độc lập – Tự do – Hạnh phúc</a:t>
            </a:r>
          </a:p>
          <a:p>
            <a:pPr algn="r"/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Hà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Nội</a:t>
            </a:r>
            <a:r>
              <a:rPr lang="vi-VN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vi-VN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07</a:t>
            </a:r>
            <a:r>
              <a:rPr lang="vi-VN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tháng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01</a:t>
            </a:r>
            <a:r>
              <a:rPr lang="vi-VN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năm </a:t>
            </a:r>
            <a:r>
              <a:rPr lang="vi-VN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22</a:t>
            </a:r>
            <a:endParaRPr lang="vi-VN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vi-VN" sz="2400" b="1" dirty="0">
                <a:latin typeface="+mj-lt"/>
              </a:rPr>
              <a:t>ĐƠN XIN CẤP LẠI THẺ ĐỌC SÁCH</a:t>
            </a:r>
            <a:endParaRPr lang="vi-VN" sz="2400" dirty="0">
              <a:latin typeface="+mj-lt"/>
            </a:endParaRPr>
          </a:p>
          <a:p>
            <a:r>
              <a:rPr lang="vi-VN" sz="2400" dirty="0">
                <a:latin typeface="+mj-lt"/>
              </a:rPr>
              <a:t>Kính gửi : </a:t>
            </a:r>
            <a:r>
              <a:rPr lang="vi-VN" sz="2400" dirty="0" smtClean="0">
                <a:latin typeface="+mj-lt"/>
              </a:rPr>
              <a:t>Thư viện Trường Tiểu học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Ái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Mộ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vi-VN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vi-VN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Em tên là :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Vương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Bảo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Nam</a:t>
            </a:r>
            <a:endParaRPr lang="vi-VN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vi-VN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Sinh ngày: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10/01/2013</a:t>
            </a:r>
            <a:r>
              <a:rPr lang="vi-VN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           Nam (nữ):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Nam</a:t>
            </a:r>
            <a:endParaRPr lang="vi-VN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vi-VN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Học 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sinh lớp: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3D.</a:t>
            </a:r>
            <a:r>
              <a:rPr lang="vi-VN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Trường 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Tiểu học </a:t>
            </a:r>
            <a:r>
              <a:rPr lang="en-US" sz="24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Ái</a:t>
            </a:r>
            <a:r>
              <a:rPr lang="en-US" sz="2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</a:t>
            </a:r>
            <a:r>
              <a:rPr lang="en-US" sz="2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</a:t>
            </a:r>
            <a:r>
              <a:rPr lang="en-US" sz="2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vi-VN" sz="24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vi-VN" sz="2400" dirty="0" smtClean="0">
                <a:latin typeface="+mj-lt"/>
              </a:rPr>
              <a:t>Em </a:t>
            </a:r>
            <a:r>
              <a:rPr lang="vi-VN" sz="2400" dirty="0">
                <a:latin typeface="+mj-lt"/>
              </a:rPr>
              <a:t>làm đơn này xin đề nghị Thư viện trường cấp lại cho em thẻ đọc sách năm </a:t>
            </a:r>
            <a:r>
              <a:rPr lang="vi-VN" sz="2400" dirty="0" smtClean="0">
                <a:latin typeface="+mj-lt"/>
              </a:rPr>
              <a:t>20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22</a:t>
            </a:r>
            <a:r>
              <a:rPr lang="vi-VN" sz="2400" dirty="0" smtClean="0">
                <a:latin typeface="+mj-lt"/>
              </a:rPr>
              <a:t> </a:t>
            </a:r>
            <a:r>
              <a:rPr lang="vi-VN" sz="2400" dirty="0">
                <a:latin typeface="+mj-lt"/>
              </a:rPr>
              <a:t>vì em đã sơ ý làm mất.</a:t>
            </a:r>
          </a:p>
          <a:p>
            <a:r>
              <a:rPr lang="vi-VN" sz="2400" dirty="0">
                <a:latin typeface="+mj-lt"/>
              </a:rPr>
              <a:t>Được cấp lại thẻ đọc sách, em xin hứa sẽ thực hiện đúng mọi quy định của Thư viện.</a:t>
            </a:r>
          </a:p>
          <a:p>
            <a:r>
              <a:rPr lang="vi-VN" sz="2400" dirty="0">
                <a:latin typeface="+mj-lt"/>
              </a:rPr>
              <a:t>Em xin trân trọng cảm </a:t>
            </a:r>
            <a:r>
              <a:rPr lang="vi-VN" sz="2400" dirty="0" smtClean="0">
                <a:latin typeface="+mj-lt"/>
              </a:rPr>
              <a:t>ơn.</a:t>
            </a:r>
            <a:endParaRPr lang="en-US" sz="2400" dirty="0" smtClean="0">
              <a:latin typeface="+mj-lt"/>
            </a:endParaRPr>
          </a:p>
          <a:p>
            <a:r>
              <a:rPr lang="en-US" sz="2400" dirty="0">
                <a:latin typeface="+mj-lt"/>
              </a:rPr>
              <a:t> </a:t>
            </a:r>
            <a:r>
              <a:rPr lang="en-US" sz="2400" dirty="0" smtClean="0">
                <a:latin typeface="+mj-lt"/>
              </a:rPr>
              <a:t>                                                                                           </a:t>
            </a:r>
            <a:r>
              <a:rPr lang="vi-VN" sz="2400" dirty="0" smtClean="0">
                <a:latin typeface="+mj-lt"/>
              </a:rPr>
              <a:t>Người </a:t>
            </a:r>
            <a:r>
              <a:rPr lang="vi-VN" sz="2400" dirty="0">
                <a:latin typeface="+mj-lt"/>
              </a:rPr>
              <a:t>làm </a:t>
            </a:r>
            <a:r>
              <a:rPr lang="vi-VN" sz="2400" dirty="0" smtClean="0">
                <a:latin typeface="+mj-lt"/>
              </a:rPr>
              <a:t>đơn</a:t>
            </a:r>
            <a:endParaRPr lang="en-US" sz="2400" dirty="0" smtClean="0">
              <a:latin typeface="+mj-lt"/>
            </a:endParaRPr>
          </a:p>
          <a:p>
            <a:r>
              <a:rPr lang="en-US" sz="2400" dirty="0">
                <a:latin typeface="+mj-lt"/>
              </a:rPr>
              <a:t> </a:t>
            </a:r>
            <a:r>
              <a:rPr lang="en-US" sz="2400" dirty="0" smtClean="0">
                <a:latin typeface="+mj-lt"/>
              </a:rPr>
              <a:t>                                                                                                    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Nam</a:t>
            </a:r>
          </a:p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    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Vương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Bảo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Nam</a:t>
            </a:r>
            <a:endParaRPr lang="vi-VN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103386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0" y="0"/>
            <a:ext cx="9010651" cy="590550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/>
          <a:p>
            <a:pPr marL="0" marR="0" lvl="0" indent="0" algn="just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Học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sinh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đọc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một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đoạn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trong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bài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tập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đọc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“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Giọng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quê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hương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”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trang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76-77.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Trả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lời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một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trong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các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câu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hỏi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sau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: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1.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Thuyên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và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Đồng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cùng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ăn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trong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quán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với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những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ai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?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2. 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Chuyện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gì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xảy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ra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làm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Thuyên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và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Đồng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ngạc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nhiên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?</a:t>
            </a:r>
          </a:p>
          <a:p>
            <a:pPr lvl="0">
              <a:spcBef>
                <a:spcPct val="20000"/>
              </a:spcBef>
            </a:pPr>
            <a:r>
              <a:rPr kumimoji="0" lang="vi-VN" sz="3600" b="0" i="0" u="none" strike="noStrike" kern="1200" cap="none" spc="0" normalizeH="0" baseline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3.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Vì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sao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anh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thanh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niên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cảm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ơn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Thuyên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và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Đồng</a:t>
            </a:r>
            <a:r>
              <a:rPr kumimoji="0" lang="vi-VN" sz="3600" b="0" i="0" u="none" strike="noStrike" kern="1200" cap="none" spc="0" normalizeH="0" baseline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?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3600" b="0" i="0" u="none" strike="noStrike" kern="1200" cap="none" spc="0" normalizeH="0" baseline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4.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Những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chi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tiết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nào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nói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lên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tình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cảm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tha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thiết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của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các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nhân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vật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đối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với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quê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hương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vi-VN" sz="3600" b="0" i="0" u="none" strike="noStrike" kern="1200" cap="none" spc="0" normalizeH="0" baseline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?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3600" b="0" i="0" u="none" strike="noStrike" kern="1200" cap="none" spc="0" normalizeH="0" baseline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</a:t>
            </a:r>
          </a:p>
        </p:txBody>
      </p:sp>
      <p:sp>
        <p:nvSpPr>
          <p:cNvPr id="6" name="Oval 10"/>
          <p:cNvSpPr>
            <a:spLocks noChangeArrowheads="1"/>
          </p:cNvSpPr>
          <p:nvPr/>
        </p:nvSpPr>
        <p:spPr bwMode="auto">
          <a:xfrm>
            <a:off x="0" y="0"/>
            <a:ext cx="611188" cy="61118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WordArt 9"/>
          <p:cNvSpPr>
            <a:spLocks noChangeArrowheads="1" noChangeShapeType="1" noTextEdit="1"/>
          </p:cNvSpPr>
          <p:nvPr/>
        </p:nvSpPr>
        <p:spPr bwMode="auto">
          <a:xfrm>
            <a:off x="136525" y="101600"/>
            <a:ext cx="215900" cy="431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1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838200"/>
            <a:ext cx="8229600" cy="1143000"/>
          </a:xfrm>
        </p:spPr>
        <p:txBody>
          <a:bodyPr/>
          <a:lstStyle/>
          <a:p>
            <a:r>
              <a:rPr lang="en-US" b="1" dirty="0">
                <a:solidFill>
                  <a:srgbClr val="000099"/>
                </a:solidFill>
              </a:rPr>
              <a:t>HỌC SINH ÔN LẠI BÀI</a:t>
            </a: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228600" y="19812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400" b="1" dirty="0">
                <a:solidFill>
                  <a:srgbClr val="000099"/>
                </a:solidFill>
                <a:latin typeface="+mj-lt"/>
                <a:ea typeface="+mj-ea"/>
                <a:cs typeface="+mj-cs"/>
              </a:rPr>
              <a:t>ĐỌC LẠI  CÁC BÀI TẬP ĐỌC </a:t>
            </a:r>
            <a:endParaRPr kumimoji="0" lang="en-US" sz="4400" b="1" i="0" u="none" strike="noStrike" kern="1200" cap="none" spc="0" normalizeH="0" baseline="0" noProof="0" dirty="0">
              <a:ln>
                <a:noFill/>
              </a:ln>
              <a:solidFill>
                <a:srgbClr val="000099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loud 4"/>
          <p:cNvSpPr/>
          <p:nvPr/>
        </p:nvSpPr>
        <p:spPr>
          <a:xfrm>
            <a:off x="228600" y="-228600"/>
            <a:ext cx="8915400" cy="2743200"/>
          </a:xfrm>
          <a:prstGeom prst="cloud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60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DẶN DÒ</a:t>
            </a:r>
          </a:p>
          <a:p>
            <a:pPr algn="ctr"/>
            <a:r>
              <a:rPr lang="en-US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VỀ NHÀ ÔN LẠI CÁC BÀI TẬP ĐỌC TỪ </a:t>
            </a:r>
            <a:r>
              <a:rPr lang="en-US" b="1" spc="5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TuẦN</a:t>
            </a:r>
            <a:r>
              <a:rPr lang="en-US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10 – </a:t>
            </a:r>
            <a:r>
              <a:rPr lang="en-US" b="1" spc="5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TuẦN</a:t>
            </a:r>
            <a:r>
              <a:rPr lang="en-US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17</a:t>
            </a:r>
          </a:p>
          <a:p>
            <a:pPr algn="ctr"/>
            <a:endParaRPr lang="en-US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  <p:controls>
      <mc:AlternateContent xmlns:mc="http://schemas.openxmlformats.org/markup-compatibility/2006">
        <mc:Choice xmlns:v="urn:schemas-microsoft-com:vml" Requires="v">
          <p:control spid="1029" name="ShockwaveFlash1" r:id="rId2" imgW="4649760" imgH="4114800"/>
        </mc:Choice>
        <mc:Fallback>
          <p:control name="ShockwaveFlash1" r:id="rId2" imgW="4649760" imgH="4114800">
            <p:pic>
              <p:nvPicPr>
                <p:cNvPr id="2" name="ShockwaveFlash1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4"/>
                <a:srcRect/>
                <a:stretch>
                  <a:fillRect/>
                </a:stretch>
              </p:blipFill>
              <p:spPr bwMode="auto">
                <a:xfrm>
                  <a:off x="4267200" y="2743200"/>
                  <a:ext cx="4649788" cy="4114800"/>
                </a:xfrm>
                <a:prstGeom prst="rect">
                  <a:avLst/>
                </a:prstGeom>
                <a:noFill/>
                <a:ln w="9525"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</p:controls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133349" y="304800"/>
            <a:ext cx="9010651" cy="59055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1.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Thuyên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và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Đồng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cùng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ăn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trong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quán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với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ba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người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thanh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niên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rgbClr val="000066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2. </a:t>
            </a:r>
            <a:r>
              <a:rPr lang="en-US" sz="3200" dirty="0">
                <a:solidFill>
                  <a:srgbClr val="000066"/>
                </a:solidFill>
              </a:rPr>
              <a:t> </a:t>
            </a:r>
            <a:r>
              <a:rPr lang="en-US" sz="3200" dirty="0" err="1">
                <a:solidFill>
                  <a:srgbClr val="000066"/>
                </a:solidFill>
              </a:rPr>
              <a:t>Chuyện</a:t>
            </a:r>
            <a:r>
              <a:rPr lang="en-US" sz="3200" dirty="0">
                <a:solidFill>
                  <a:srgbClr val="000066"/>
                </a:solidFill>
              </a:rPr>
              <a:t> </a:t>
            </a:r>
            <a:r>
              <a:rPr lang="en-US" sz="3200" dirty="0" err="1">
                <a:solidFill>
                  <a:srgbClr val="000066"/>
                </a:solidFill>
              </a:rPr>
              <a:t>gì</a:t>
            </a:r>
            <a:r>
              <a:rPr lang="en-US" sz="3200" dirty="0">
                <a:solidFill>
                  <a:srgbClr val="000066"/>
                </a:solidFill>
              </a:rPr>
              <a:t> </a:t>
            </a:r>
            <a:r>
              <a:rPr lang="en-US" sz="3200" dirty="0" err="1">
                <a:solidFill>
                  <a:srgbClr val="000066"/>
                </a:solidFill>
              </a:rPr>
              <a:t>xảy</a:t>
            </a:r>
            <a:r>
              <a:rPr lang="en-US" sz="3200" dirty="0">
                <a:solidFill>
                  <a:srgbClr val="000066"/>
                </a:solidFill>
              </a:rPr>
              <a:t> </a:t>
            </a:r>
            <a:r>
              <a:rPr lang="en-US" sz="3200" dirty="0" err="1">
                <a:solidFill>
                  <a:srgbClr val="000066"/>
                </a:solidFill>
              </a:rPr>
              <a:t>ra</a:t>
            </a:r>
            <a:r>
              <a:rPr lang="en-US" sz="3200" dirty="0">
                <a:solidFill>
                  <a:srgbClr val="000066"/>
                </a:solidFill>
              </a:rPr>
              <a:t> </a:t>
            </a:r>
            <a:r>
              <a:rPr lang="en-US" sz="3200" dirty="0" err="1">
                <a:solidFill>
                  <a:srgbClr val="000066"/>
                </a:solidFill>
              </a:rPr>
              <a:t>làm</a:t>
            </a:r>
            <a:r>
              <a:rPr lang="en-US" sz="3200" dirty="0">
                <a:solidFill>
                  <a:srgbClr val="000066"/>
                </a:solidFill>
              </a:rPr>
              <a:t> </a:t>
            </a:r>
            <a:r>
              <a:rPr lang="en-US" sz="3200" dirty="0" err="1">
                <a:solidFill>
                  <a:srgbClr val="000066"/>
                </a:solidFill>
              </a:rPr>
              <a:t>Thuyên</a:t>
            </a:r>
            <a:r>
              <a:rPr lang="en-US" sz="3200" dirty="0">
                <a:solidFill>
                  <a:srgbClr val="000066"/>
                </a:solidFill>
              </a:rPr>
              <a:t> </a:t>
            </a:r>
            <a:r>
              <a:rPr lang="en-US" sz="3200" dirty="0" err="1">
                <a:solidFill>
                  <a:srgbClr val="000066"/>
                </a:solidFill>
              </a:rPr>
              <a:t>và</a:t>
            </a:r>
            <a:r>
              <a:rPr lang="en-US" sz="3200" dirty="0">
                <a:solidFill>
                  <a:srgbClr val="000066"/>
                </a:solidFill>
              </a:rPr>
              <a:t> </a:t>
            </a:r>
            <a:r>
              <a:rPr lang="en-US" sz="3200" dirty="0" err="1">
                <a:solidFill>
                  <a:srgbClr val="000066"/>
                </a:solidFill>
              </a:rPr>
              <a:t>Đồng</a:t>
            </a:r>
            <a:r>
              <a:rPr lang="en-US" sz="3200" dirty="0">
                <a:solidFill>
                  <a:srgbClr val="000066"/>
                </a:solidFill>
              </a:rPr>
              <a:t> </a:t>
            </a:r>
            <a:r>
              <a:rPr lang="en-US" sz="3200" dirty="0" err="1">
                <a:solidFill>
                  <a:srgbClr val="000066"/>
                </a:solidFill>
              </a:rPr>
              <a:t>ngạc</a:t>
            </a:r>
            <a:r>
              <a:rPr lang="en-US" sz="3200" dirty="0">
                <a:solidFill>
                  <a:srgbClr val="000066"/>
                </a:solidFill>
              </a:rPr>
              <a:t> </a:t>
            </a:r>
            <a:r>
              <a:rPr lang="en-US" sz="3200" dirty="0" err="1">
                <a:solidFill>
                  <a:srgbClr val="000066"/>
                </a:solidFill>
              </a:rPr>
              <a:t>nhiên</a:t>
            </a:r>
            <a:r>
              <a:rPr lang="en-US" sz="3200" dirty="0">
                <a:solidFill>
                  <a:srgbClr val="000066"/>
                </a:solidFill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là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: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Lúc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Thuyên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lúng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túng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vì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quên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tiền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thì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một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trong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ba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thanh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niên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đến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gần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xin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được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trả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giúp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tiền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ăn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rgbClr val="000066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lvl="0">
              <a:spcBef>
                <a:spcPct val="20000"/>
              </a:spcBef>
            </a:pPr>
            <a:r>
              <a:rPr kumimoji="0" lang="vi-VN" sz="3200" b="0" i="0" u="none" strike="noStrike" kern="1200" cap="none" spc="0" normalizeH="0" baseline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3. </a:t>
            </a:r>
            <a:r>
              <a:rPr lang="en-US" sz="3200" dirty="0" err="1">
                <a:solidFill>
                  <a:srgbClr val="000066"/>
                </a:solidFill>
              </a:rPr>
              <a:t>Anh</a:t>
            </a:r>
            <a:r>
              <a:rPr lang="en-US" sz="3200" dirty="0">
                <a:solidFill>
                  <a:srgbClr val="000066"/>
                </a:solidFill>
              </a:rPr>
              <a:t> </a:t>
            </a:r>
            <a:r>
              <a:rPr lang="en-US" sz="3200" dirty="0" err="1">
                <a:solidFill>
                  <a:srgbClr val="000066"/>
                </a:solidFill>
              </a:rPr>
              <a:t>thanh</a:t>
            </a:r>
            <a:r>
              <a:rPr lang="en-US" sz="3200" dirty="0">
                <a:solidFill>
                  <a:srgbClr val="000066"/>
                </a:solidFill>
              </a:rPr>
              <a:t> </a:t>
            </a:r>
            <a:r>
              <a:rPr lang="en-US" sz="3200" dirty="0" err="1">
                <a:solidFill>
                  <a:srgbClr val="000066"/>
                </a:solidFill>
              </a:rPr>
              <a:t>niên</a:t>
            </a:r>
            <a:r>
              <a:rPr lang="en-US" sz="3200" dirty="0">
                <a:solidFill>
                  <a:srgbClr val="000066"/>
                </a:solidFill>
              </a:rPr>
              <a:t> </a:t>
            </a:r>
            <a:r>
              <a:rPr lang="en-US" sz="3200" dirty="0" err="1">
                <a:solidFill>
                  <a:srgbClr val="000066"/>
                </a:solidFill>
              </a:rPr>
              <a:t>cảm</a:t>
            </a:r>
            <a:r>
              <a:rPr lang="en-US" sz="3200" dirty="0">
                <a:solidFill>
                  <a:srgbClr val="000066"/>
                </a:solidFill>
              </a:rPr>
              <a:t> </a:t>
            </a:r>
            <a:r>
              <a:rPr lang="en-US" sz="3200" dirty="0" err="1">
                <a:solidFill>
                  <a:srgbClr val="000066"/>
                </a:solidFill>
              </a:rPr>
              <a:t>ơn</a:t>
            </a:r>
            <a:r>
              <a:rPr lang="en-US" sz="3200" dirty="0">
                <a:solidFill>
                  <a:srgbClr val="000066"/>
                </a:solidFill>
              </a:rPr>
              <a:t> </a:t>
            </a:r>
            <a:r>
              <a:rPr lang="en-US" sz="3200" dirty="0" err="1">
                <a:solidFill>
                  <a:srgbClr val="000066"/>
                </a:solidFill>
              </a:rPr>
              <a:t>Thuyên</a:t>
            </a:r>
            <a:r>
              <a:rPr lang="en-US" sz="3200" dirty="0">
                <a:solidFill>
                  <a:srgbClr val="000066"/>
                </a:solidFill>
              </a:rPr>
              <a:t> </a:t>
            </a:r>
            <a:r>
              <a:rPr lang="en-US" sz="3200" dirty="0" err="1">
                <a:solidFill>
                  <a:srgbClr val="000066"/>
                </a:solidFill>
              </a:rPr>
              <a:t>và</a:t>
            </a:r>
            <a:r>
              <a:rPr lang="en-US" sz="3200" dirty="0">
                <a:solidFill>
                  <a:srgbClr val="000066"/>
                </a:solidFill>
              </a:rPr>
              <a:t> </a:t>
            </a:r>
            <a:r>
              <a:rPr lang="en-US" sz="3200" dirty="0" err="1">
                <a:solidFill>
                  <a:srgbClr val="000066"/>
                </a:solidFill>
              </a:rPr>
              <a:t>Đồng</a:t>
            </a:r>
            <a:r>
              <a:rPr lang="en-US" sz="3200" dirty="0">
                <a:solidFill>
                  <a:srgbClr val="000066"/>
                </a:solidFill>
              </a:rPr>
              <a:t> </a:t>
            </a:r>
            <a:r>
              <a:rPr lang="en-US" sz="3200" dirty="0" err="1">
                <a:solidFill>
                  <a:srgbClr val="000066"/>
                </a:solidFill>
              </a:rPr>
              <a:t>vì</a:t>
            </a:r>
            <a:r>
              <a:rPr lang="en-US" sz="3200" dirty="0">
                <a:solidFill>
                  <a:srgbClr val="000066"/>
                </a:solidFill>
              </a:rPr>
              <a:t> </a:t>
            </a:r>
            <a:r>
              <a:rPr lang="en-US" sz="3200" dirty="0" err="1">
                <a:solidFill>
                  <a:srgbClr val="000066"/>
                </a:solidFill>
              </a:rPr>
              <a:t>Thuyên</a:t>
            </a:r>
            <a:r>
              <a:rPr lang="en-US" sz="3200" dirty="0">
                <a:solidFill>
                  <a:srgbClr val="000066"/>
                </a:solidFill>
              </a:rPr>
              <a:t> </a:t>
            </a:r>
            <a:r>
              <a:rPr lang="en-US" sz="3200" dirty="0" err="1">
                <a:solidFill>
                  <a:srgbClr val="000066"/>
                </a:solidFill>
              </a:rPr>
              <a:t>và</a:t>
            </a:r>
            <a:r>
              <a:rPr lang="en-US" sz="3200" dirty="0">
                <a:solidFill>
                  <a:srgbClr val="000066"/>
                </a:solidFill>
              </a:rPr>
              <a:t> </a:t>
            </a:r>
            <a:r>
              <a:rPr lang="en-US" sz="3200" dirty="0" err="1">
                <a:solidFill>
                  <a:srgbClr val="000066"/>
                </a:solidFill>
              </a:rPr>
              <a:t>Đồng</a:t>
            </a:r>
            <a:r>
              <a:rPr lang="en-US" sz="3200" dirty="0">
                <a:solidFill>
                  <a:srgbClr val="000066"/>
                </a:solidFill>
              </a:rPr>
              <a:t> </a:t>
            </a:r>
            <a:r>
              <a:rPr lang="en-US" sz="3200" dirty="0" err="1">
                <a:solidFill>
                  <a:srgbClr val="000066"/>
                </a:solidFill>
              </a:rPr>
              <a:t>có</a:t>
            </a:r>
            <a:r>
              <a:rPr lang="en-US" sz="3200" dirty="0">
                <a:solidFill>
                  <a:srgbClr val="000066"/>
                </a:solidFill>
              </a:rPr>
              <a:t> </a:t>
            </a:r>
            <a:r>
              <a:rPr lang="en-US" sz="3200" dirty="0" err="1">
                <a:solidFill>
                  <a:srgbClr val="000066"/>
                </a:solidFill>
              </a:rPr>
              <a:t>giọng</a:t>
            </a:r>
            <a:r>
              <a:rPr lang="en-US" sz="3200" dirty="0">
                <a:solidFill>
                  <a:srgbClr val="000066"/>
                </a:solidFill>
              </a:rPr>
              <a:t> </a:t>
            </a:r>
            <a:r>
              <a:rPr lang="en-US" sz="3200" dirty="0" err="1">
                <a:solidFill>
                  <a:srgbClr val="000066"/>
                </a:solidFill>
              </a:rPr>
              <a:t>nói</a:t>
            </a:r>
            <a:r>
              <a:rPr lang="en-US" sz="3200" dirty="0">
                <a:solidFill>
                  <a:srgbClr val="000066"/>
                </a:solidFill>
              </a:rPr>
              <a:t> </a:t>
            </a:r>
            <a:r>
              <a:rPr lang="en-US" sz="3200" dirty="0" err="1">
                <a:solidFill>
                  <a:srgbClr val="000066"/>
                </a:solidFill>
              </a:rPr>
              <a:t>gợi</a:t>
            </a:r>
            <a:r>
              <a:rPr lang="en-US" sz="3200" dirty="0">
                <a:solidFill>
                  <a:srgbClr val="000066"/>
                </a:solidFill>
              </a:rPr>
              <a:t> </a:t>
            </a:r>
            <a:r>
              <a:rPr lang="en-US" sz="3200" dirty="0" err="1">
                <a:solidFill>
                  <a:srgbClr val="000066"/>
                </a:solidFill>
              </a:rPr>
              <a:t>cho</a:t>
            </a:r>
            <a:r>
              <a:rPr lang="en-US" sz="3200" dirty="0">
                <a:solidFill>
                  <a:srgbClr val="000066"/>
                </a:solidFill>
              </a:rPr>
              <a:t> </a:t>
            </a:r>
            <a:r>
              <a:rPr lang="en-US" sz="3200" dirty="0" err="1">
                <a:solidFill>
                  <a:srgbClr val="000066"/>
                </a:solidFill>
              </a:rPr>
              <a:t>anh</a:t>
            </a:r>
            <a:r>
              <a:rPr lang="en-US" sz="3200" dirty="0">
                <a:solidFill>
                  <a:srgbClr val="000066"/>
                </a:solidFill>
              </a:rPr>
              <a:t> </a:t>
            </a:r>
            <a:r>
              <a:rPr lang="en-US" sz="3200" dirty="0" err="1">
                <a:solidFill>
                  <a:srgbClr val="000066"/>
                </a:solidFill>
              </a:rPr>
              <a:t>thanh</a:t>
            </a:r>
            <a:r>
              <a:rPr lang="en-US" sz="3200" dirty="0">
                <a:solidFill>
                  <a:srgbClr val="000066"/>
                </a:solidFill>
              </a:rPr>
              <a:t> </a:t>
            </a:r>
            <a:r>
              <a:rPr lang="en-US" sz="3200" dirty="0" err="1">
                <a:solidFill>
                  <a:srgbClr val="000066"/>
                </a:solidFill>
              </a:rPr>
              <a:t>niên</a:t>
            </a:r>
            <a:r>
              <a:rPr lang="en-US" sz="3200" dirty="0">
                <a:solidFill>
                  <a:srgbClr val="000066"/>
                </a:solidFill>
              </a:rPr>
              <a:t> </a:t>
            </a:r>
            <a:r>
              <a:rPr lang="en-US" sz="3200" dirty="0" err="1">
                <a:solidFill>
                  <a:srgbClr val="000066"/>
                </a:solidFill>
              </a:rPr>
              <a:t>nhớ</a:t>
            </a:r>
            <a:r>
              <a:rPr lang="en-US" sz="3200" dirty="0">
                <a:solidFill>
                  <a:srgbClr val="000066"/>
                </a:solidFill>
              </a:rPr>
              <a:t> </a:t>
            </a:r>
            <a:r>
              <a:rPr lang="en-US" sz="3200" dirty="0" err="1">
                <a:solidFill>
                  <a:srgbClr val="000066"/>
                </a:solidFill>
              </a:rPr>
              <a:t>đến</a:t>
            </a:r>
            <a:r>
              <a:rPr lang="en-US" sz="3200" dirty="0">
                <a:solidFill>
                  <a:srgbClr val="000066"/>
                </a:solidFill>
              </a:rPr>
              <a:t> </a:t>
            </a:r>
            <a:r>
              <a:rPr lang="en-US" sz="3200" dirty="0" err="1">
                <a:solidFill>
                  <a:srgbClr val="000066"/>
                </a:solidFill>
              </a:rPr>
              <a:t>người</a:t>
            </a:r>
            <a:r>
              <a:rPr lang="en-US" sz="3200" dirty="0">
                <a:solidFill>
                  <a:srgbClr val="000066"/>
                </a:solidFill>
              </a:rPr>
              <a:t> </a:t>
            </a:r>
            <a:r>
              <a:rPr lang="en-US" sz="3200" dirty="0" err="1">
                <a:solidFill>
                  <a:srgbClr val="000066"/>
                </a:solidFill>
              </a:rPr>
              <a:t>mẹ</a:t>
            </a:r>
            <a:r>
              <a:rPr lang="en-US" sz="3200" dirty="0">
                <a:solidFill>
                  <a:srgbClr val="000066"/>
                </a:solidFill>
              </a:rPr>
              <a:t> </a:t>
            </a:r>
            <a:r>
              <a:rPr lang="en-US" sz="3200" dirty="0" err="1">
                <a:solidFill>
                  <a:srgbClr val="000066"/>
                </a:solidFill>
              </a:rPr>
              <a:t>thân</a:t>
            </a:r>
            <a:r>
              <a:rPr lang="en-US" sz="3200" dirty="0">
                <a:solidFill>
                  <a:srgbClr val="000066"/>
                </a:solidFill>
              </a:rPr>
              <a:t> </a:t>
            </a:r>
            <a:r>
              <a:rPr lang="en-US" sz="3200" dirty="0" err="1">
                <a:solidFill>
                  <a:srgbClr val="000066"/>
                </a:solidFill>
              </a:rPr>
              <a:t>thương</a:t>
            </a:r>
            <a:r>
              <a:rPr lang="en-US" sz="3200" dirty="0">
                <a:solidFill>
                  <a:srgbClr val="000066"/>
                </a:solidFill>
              </a:rPr>
              <a:t> </a:t>
            </a:r>
            <a:r>
              <a:rPr lang="en-US" sz="3200" dirty="0" err="1">
                <a:solidFill>
                  <a:srgbClr val="000066"/>
                </a:solidFill>
              </a:rPr>
              <a:t>quê</a:t>
            </a:r>
            <a:r>
              <a:rPr lang="en-US" sz="3200" dirty="0">
                <a:solidFill>
                  <a:srgbClr val="000066"/>
                </a:solidFill>
              </a:rPr>
              <a:t> ở </a:t>
            </a:r>
            <a:r>
              <a:rPr lang="en-US" sz="3200" dirty="0" err="1">
                <a:solidFill>
                  <a:srgbClr val="000066"/>
                </a:solidFill>
              </a:rPr>
              <a:t>miền</a:t>
            </a:r>
            <a:r>
              <a:rPr lang="en-US" sz="3200" dirty="0">
                <a:solidFill>
                  <a:srgbClr val="000066"/>
                </a:solidFill>
              </a:rPr>
              <a:t> </a:t>
            </a:r>
            <a:r>
              <a:rPr lang="en-US" sz="3200" dirty="0" err="1">
                <a:solidFill>
                  <a:srgbClr val="000066"/>
                </a:solidFill>
              </a:rPr>
              <a:t>Trung</a:t>
            </a:r>
            <a:r>
              <a:rPr lang="en-US" sz="3200" dirty="0">
                <a:solidFill>
                  <a:srgbClr val="000066"/>
                </a:solidFill>
              </a:rPr>
              <a:t>.</a:t>
            </a:r>
            <a:endParaRPr kumimoji="0" lang="vi-VN" sz="3200" b="0" i="0" u="none" strike="noStrike" kern="1200" cap="none" spc="0" normalizeH="0" baseline="0" noProof="0" dirty="0">
              <a:ln>
                <a:noFill/>
              </a:ln>
              <a:solidFill>
                <a:srgbClr val="000066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3200" b="0" i="0" u="none" strike="noStrike" kern="1200" cap="none" spc="0" normalizeH="0" baseline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4.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Những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chi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tiết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nói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lên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tình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cảm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tha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thiết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của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các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nhân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vật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đối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với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quê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hương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là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: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Người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trẻ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tuổi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lẳng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lặng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cúi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đầu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đôi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môi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mím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chặt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lộ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vẻ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đau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thương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;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Thuyên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và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Đồng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yên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lặng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nhìn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nhau</a:t>
            </a:r>
            <a:r>
              <a:rPr lang="en-US" sz="3200" dirty="0">
                <a:solidFill>
                  <a:srgbClr val="000066"/>
                </a:solidFill>
              </a:rPr>
              <a:t>, </a:t>
            </a:r>
            <a:r>
              <a:rPr lang="en-US" sz="3200" dirty="0" err="1">
                <a:solidFill>
                  <a:srgbClr val="000066"/>
                </a:solidFill>
              </a:rPr>
              <a:t>mắt</a:t>
            </a:r>
            <a:r>
              <a:rPr lang="en-US" sz="3200" dirty="0">
                <a:solidFill>
                  <a:srgbClr val="000066"/>
                </a:solidFill>
              </a:rPr>
              <a:t> </a:t>
            </a:r>
            <a:r>
              <a:rPr lang="en-US" sz="3200" dirty="0" err="1">
                <a:solidFill>
                  <a:srgbClr val="000066"/>
                </a:solidFill>
              </a:rPr>
              <a:t>rớm</a:t>
            </a:r>
            <a:r>
              <a:rPr lang="en-US" sz="3200" dirty="0">
                <a:solidFill>
                  <a:srgbClr val="000066"/>
                </a:solidFill>
              </a:rPr>
              <a:t> </a:t>
            </a:r>
            <a:r>
              <a:rPr lang="en-US" sz="3200" dirty="0" err="1">
                <a:solidFill>
                  <a:srgbClr val="000066"/>
                </a:solidFill>
              </a:rPr>
              <a:t>lệ</a:t>
            </a:r>
            <a:r>
              <a:rPr lang="en-US" sz="3200" dirty="0">
                <a:solidFill>
                  <a:srgbClr val="000066"/>
                </a:solidFill>
              </a:rPr>
              <a:t>.</a:t>
            </a:r>
            <a:endParaRPr kumimoji="0" lang="vi-VN" sz="3200" b="0" i="0" u="none" strike="noStrike" kern="1200" cap="none" spc="0" normalizeH="0" baseline="0" noProof="0" dirty="0">
              <a:ln>
                <a:noFill/>
              </a:ln>
              <a:solidFill>
                <a:srgbClr val="000066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3200" b="0" i="0" u="none" strike="noStrike" kern="1200" cap="none" spc="0" normalizeH="0" baseline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</a:t>
            </a:r>
          </a:p>
        </p:txBody>
      </p:sp>
      <p:sp>
        <p:nvSpPr>
          <p:cNvPr id="5" name="Action Button: End 4">
            <a:hlinkClick r:id="rId2" action="ppaction://hlinksldjump" highlightClick="1"/>
          </p:cNvPr>
          <p:cNvSpPr/>
          <p:nvPr/>
        </p:nvSpPr>
        <p:spPr>
          <a:xfrm>
            <a:off x="8382000" y="6172200"/>
            <a:ext cx="762000" cy="685800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idx="1"/>
          </p:nvPr>
        </p:nvSpPr>
        <p:spPr>
          <a:xfrm>
            <a:off x="-36513" y="619125"/>
            <a:ext cx="9010651" cy="5905500"/>
          </a:xfrm>
        </p:spPr>
        <p:txBody>
          <a:bodyPr>
            <a:noAutofit/>
          </a:bodyPr>
          <a:lstStyle/>
          <a:p>
            <a:pPr algn="just" eaLnBrk="1" hangingPunct="1">
              <a:buFontTx/>
              <a:buNone/>
            </a:pPr>
            <a:r>
              <a:rPr lang="en-US" sz="3600" dirty="0"/>
              <a:t>	</a:t>
            </a:r>
            <a:r>
              <a:rPr lang="en-US" sz="3600" dirty="0" err="1">
                <a:solidFill>
                  <a:srgbClr val="FF0000"/>
                </a:solidFill>
              </a:rPr>
              <a:t>Học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sinh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đọc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một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đoạn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trong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bài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tập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đọc</a:t>
            </a:r>
            <a:r>
              <a:rPr lang="en-US" sz="3600" dirty="0">
                <a:solidFill>
                  <a:srgbClr val="FF0000"/>
                </a:solidFill>
              </a:rPr>
              <a:t> “</a:t>
            </a:r>
            <a:r>
              <a:rPr lang="en-US" sz="3600" dirty="0" err="1">
                <a:solidFill>
                  <a:srgbClr val="FF0000"/>
                </a:solidFill>
              </a:rPr>
              <a:t>Thư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gửi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bà</a:t>
            </a:r>
            <a:r>
              <a:rPr lang="en-US" sz="3600" dirty="0">
                <a:solidFill>
                  <a:srgbClr val="FF0000"/>
                </a:solidFill>
              </a:rPr>
              <a:t>” </a:t>
            </a:r>
            <a:r>
              <a:rPr lang="en-US" sz="3600" dirty="0" err="1">
                <a:solidFill>
                  <a:srgbClr val="FF0000"/>
                </a:solidFill>
              </a:rPr>
              <a:t>trang</a:t>
            </a:r>
            <a:r>
              <a:rPr lang="en-US" sz="3600" dirty="0">
                <a:solidFill>
                  <a:srgbClr val="FF0000"/>
                </a:solidFill>
              </a:rPr>
              <a:t>  81-82. </a:t>
            </a:r>
            <a:r>
              <a:rPr lang="en-US" sz="3600" dirty="0" err="1">
                <a:solidFill>
                  <a:srgbClr val="FF0000"/>
                </a:solidFill>
              </a:rPr>
              <a:t>Trả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lời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một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trong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các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câu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hỏi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sau</a:t>
            </a:r>
            <a:r>
              <a:rPr lang="en-US" sz="3600" dirty="0">
                <a:solidFill>
                  <a:srgbClr val="FF0000"/>
                </a:solidFill>
              </a:rPr>
              <a:t>:</a:t>
            </a:r>
          </a:p>
          <a:p>
            <a:pPr eaLnBrk="1" hangingPunct="1">
              <a:buFontTx/>
              <a:buNone/>
            </a:pPr>
            <a:r>
              <a:rPr lang="en-US" sz="3600" dirty="0"/>
              <a:t>	</a:t>
            </a:r>
            <a:r>
              <a:rPr lang="en-US" sz="3600" dirty="0">
                <a:solidFill>
                  <a:srgbClr val="000066"/>
                </a:solidFill>
              </a:rPr>
              <a:t>1. </a:t>
            </a:r>
            <a:r>
              <a:rPr lang="en-US" sz="3600" dirty="0" err="1">
                <a:solidFill>
                  <a:srgbClr val="000066"/>
                </a:solidFill>
              </a:rPr>
              <a:t>Đức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viết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thư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cho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ai</a:t>
            </a:r>
            <a:r>
              <a:rPr lang="en-US" sz="3600" dirty="0">
                <a:solidFill>
                  <a:srgbClr val="000066"/>
                </a:solidFill>
              </a:rPr>
              <a:t>? </a:t>
            </a:r>
            <a:r>
              <a:rPr lang="en-US" sz="3600" dirty="0" err="1">
                <a:solidFill>
                  <a:srgbClr val="000066"/>
                </a:solidFill>
              </a:rPr>
              <a:t>Dòng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đầu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bức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thư</a:t>
            </a:r>
            <a:r>
              <a:rPr lang="en-US" sz="3600" dirty="0">
                <a:solidFill>
                  <a:srgbClr val="000066"/>
                </a:solidFill>
              </a:rPr>
              <a:t>, </a:t>
            </a:r>
            <a:r>
              <a:rPr lang="en-US" sz="3600" dirty="0" err="1">
                <a:solidFill>
                  <a:srgbClr val="000066"/>
                </a:solidFill>
              </a:rPr>
              <a:t>bạn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ghi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thế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nào</a:t>
            </a:r>
            <a:r>
              <a:rPr lang="en-US" sz="3600" dirty="0">
                <a:solidFill>
                  <a:srgbClr val="000066"/>
                </a:solidFill>
              </a:rPr>
              <a:t> ?</a:t>
            </a:r>
          </a:p>
          <a:p>
            <a:pPr eaLnBrk="1" hangingPunct="1">
              <a:buFontTx/>
              <a:buNone/>
            </a:pPr>
            <a:r>
              <a:rPr lang="en-US" sz="3600" dirty="0">
                <a:solidFill>
                  <a:srgbClr val="000066"/>
                </a:solidFill>
              </a:rPr>
              <a:t>	2. </a:t>
            </a:r>
            <a:r>
              <a:rPr lang="en-US" sz="3600" dirty="0" err="1">
                <a:solidFill>
                  <a:srgbClr val="000066"/>
                </a:solidFill>
              </a:rPr>
              <a:t>Đức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hỏi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thăm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bà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điều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gì</a:t>
            </a:r>
            <a:r>
              <a:rPr lang="en-US" sz="3600" dirty="0">
                <a:solidFill>
                  <a:srgbClr val="000066"/>
                </a:solidFill>
              </a:rPr>
              <a:t> ? </a:t>
            </a:r>
            <a:r>
              <a:rPr lang="en-US" sz="3600" dirty="0" err="1">
                <a:solidFill>
                  <a:srgbClr val="000066"/>
                </a:solidFill>
              </a:rPr>
              <a:t>Đức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kể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với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bà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những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gì</a:t>
            </a:r>
            <a:r>
              <a:rPr lang="en-US" sz="3600" dirty="0">
                <a:solidFill>
                  <a:srgbClr val="000066"/>
                </a:solidFill>
              </a:rPr>
              <a:t> ?</a:t>
            </a:r>
          </a:p>
          <a:p>
            <a:pPr eaLnBrk="1" hangingPunct="1">
              <a:buFontTx/>
              <a:buNone/>
            </a:pP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vi-VN" sz="3600" dirty="0">
                <a:solidFill>
                  <a:srgbClr val="000066"/>
                </a:solidFill>
              </a:rPr>
              <a:t>	3.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Đoạn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cuối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bức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thư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cho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thấy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tình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cảm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của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Đức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với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bà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thế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nào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vi-VN" sz="3600" dirty="0">
                <a:solidFill>
                  <a:srgbClr val="000066"/>
                </a:solidFill>
              </a:rPr>
              <a:t>?</a:t>
            </a:r>
          </a:p>
          <a:p>
            <a:pPr eaLnBrk="1" hangingPunct="1">
              <a:buFontTx/>
              <a:buNone/>
            </a:pPr>
            <a:r>
              <a:rPr lang="vi-VN" sz="3600" dirty="0">
                <a:solidFill>
                  <a:srgbClr val="000066"/>
                </a:solidFill>
              </a:rPr>
              <a:t>	</a:t>
            </a:r>
          </a:p>
        </p:txBody>
      </p:sp>
      <p:sp>
        <p:nvSpPr>
          <p:cNvPr id="5" name="Oval 4"/>
          <p:cNvSpPr>
            <a:spLocks noChangeArrowheads="1"/>
          </p:cNvSpPr>
          <p:nvPr/>
        </p:nvSpPr>
        <p:spPr bwMode="auto">
          <a:xfrm>
            <a:off x="0" y="0"/>
            <a:ext cx="611188" cy="61118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WordArt 5"/>
          <p:cNvSpPr>
            <a:spLocks noChangeArrowheads="1" noChangeShapeType="1" noTextEdit="1"/>
          </p:cNvSpPr>
          <p:nvPr/>
        </p:nvSpPr>
        <p:spPr bwMode="auto">
          <a:xfrm>
            <a:off x="150813" y="101600"/>
            <a:ext cx="215900" cy="431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2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idx="1"/>
          </p:nvPr>
        </p:nvSpPr>
        <p:spPr>
          <a:xfrm>
            <a:off x="-36513" y="152400"/>
            <a:ext cx="9010651" cy="6705600"/>
          </a:xfrm>
        </p:spPr>
        <p:txBody>
          <a:bodyPr>
            <a:noAutofit/>
          </a:bodyPr>
          <a:lstStyle/>
          <a:p>
            <a:pPr algn="just" eaLnBrk="1" hangingPunct="1">
              <a:buFontTx/>
              <a:buNone/>
            </a:pPr>
            <a:r>
              <a:rPr lang="en-US" sz="3600" dirty="0">
                <a:solidFill>
                  <a:srgbClr val="000066"/>
                </a:solidFill>
              </a:rPr>
              <a:t>1. </a:t>
            </a:r>
            <a:r>
              <a:rPr lang="en-US" sz="3600" dirty="0" err="1">
                <a:solidFill>
                  <a:srgbClr val="000066"/>
                </a:solidFill>
              </a:rPr>
              <a:t>Đức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viết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thư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cho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bà</a:t>
            </a:r>
            <a:r>
              <a:rPr lang="en-US" sz="3600" dirty="0">
                <a:solidFill>
                  <a:srgbClr val="000066"/>
                </a:solidFill>
              </a:rPr>
              <a:t> ở </a:t>
            </a:r>
            <a:r>
              <a:rPr lang="en-US" sz="3600" dirty="0" err="1">
                <a:solidFill>
                  <a:srgbClr val="000066"/>
                </a:solidFill>
              </a:rPr>
              <a:t>quê</a:t>
            </a:r>
            <a:r>
              <a:rPr lang="en-US" sz="3600" dirty="0">
                <a:solidFill>
                  <a:srgbClr val="000066"/>
                </a:solidFill>
              </a:rPr>
              <a:t>. </a:t>
            </a:r>
            <a:r>
              <a:rPr lang="en-US" sz="3600" dirty="0" err="1">
                <a:solidFill>
                  <a:srgbClr val="000066"/>
                </a:solidFill>
              </a:rPr>
              <a:t>Dòng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đầu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bức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thư</a:t>
            </a:r>
            <a:r>
              <a:rPr lang="en-US" sz="3600" dirty="0">
                <a:solidFill>
                  <a:srgbClr val="000066"/>
                </a:solidFill>
              </a:rPr>
              <a:t>, </a:t>
            </a:r>
            <a:r>
              <a:rPr lang="en-US" sz="3600" dirty="0" err="1">
                <a:solidFill>
                  <a:srgbClr val="000066"/>
                </a:solidFill>
              </a:rPr>
              <a:t>bạn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ghi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b="1" i="1" dirty="0" err="1">
                <a:solidFill>
                  <a:srgbClr val="000066"/>
                </a:solidFill>
              </a:rPr>
              <a:t>Hải</a:t>
            </a:r>
            <a:r>
              <a:rPr lang="en-US" sz="3600" b="1" i="1" dirty="0">
                <a:solidFill>
                  <a:srgbClr val="000066"/>
                </a:solidFill>
              </a:rPr>
              <a:t> </a:t>
            </a:r>
            <a:r>
              <a:rPr lang="en-US" sz="3600" b="1" i="1" dirty="0" err="1">
                <a:solidFill>
                  <a:srgbClr val="000066"/>
                </a:solidFill>
              </a:rPr>
              <a:t>Phòng</a:t>
            </a:r>
            <a:r>
              <a:rPr lang="en-US" sz="3600" b="1" i="1" dirty="0">
                <a:solidFill>
                  <a:srgbClr val="000066"/>
                </a:solidFill>
              </a:rPr>
              <a:t> , </a:t>
            </a:r>
            <a:r>
              <a:rPr lang="en-US" sz="3600" b="1" i="1" dirty="0" err="1">
                <a:solidFill>
                  <a:srgbClr val="000066"/>
                </a:solidFill>
              </a:rPr>
              <a:t>ngày</a:t>
            </a:r>
            <a:r>
              <a:rPr lang="en-US" sz="3600" b="1" i="1" dirty="0">
                <a:solidFill>
                  <a:srgbClr val="000066"/>
                </a:solidFill>
              </a:rPr>
              <a:t> 6 </a:t>
            </a:r>
            <a:r>
              <a:rPr lang="en-US" sz="3600" b="1" i="1" dirty="0" err="1">
                <a:solidFill>
                  <a:srgbClr val="000066"/>
                </a:solidFill>
              </a:rPr>
              <a:t>tháng</a:t>
            </a:r>
            <a:r>
              <a:rPr lang="en-US" sz="3600" b="1" i="1" dirty="0">
                <a:solidFill>
                  <a:srgbClr val="000066"/>
                </a:solidFill>
              </a:rPr>
              <a:t> 11 </a:t>
            </a:r>
            <a:r>
              <a:rPr lang="en-US" sz="3600" b="1" i="1" dirty="0" err="1">
                <a:solidFill>
                  <a:srgbClr val="000066"/>
                </a:solidFill>
              </a:rPr>
              <a:t>năm</a:t>
            </a:r>
            <a:r>
              <a:rPr lang="en-US" sz="3600" b="1" i="1" dirty="0">
                <a:solidFill>
                  <a:srgbClr val="000066"/>
                </a:solidFill>
              </a:rPr>
              <a:t> 2003.</a:t>
            </a:r>
          </a:p>
          <a:p>
            <a:pPr marL="61913" indent="-61913" algn="just" eaLnBrk="1" hangingPunct="1">
              <a:spcBef>
                <a:spcPts val="0"/>
              </a:spcBef>
              <a:buFontTx/>
              <a:buNone/>
            </a:pPr>
            <a:r>
              <a:rPr lang="en-US" sz="3600" dirty="0">
                <a:solidFill>
                  <a:srgbClr val="000066"/>
                </a:solidFill>
              </a:rPr>
              <a:t>	2. </a:t>
            </a:r>
            <a:r>
              <a:rPr lang="en-US" sz="3600" dirty="0" err="1">
                <a:solidFill>
                  <a:srgbClr val="000066"/>
                </a:solidFill>
              </a:rPr>
              <a:t>Đức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hỏi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thăm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sức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khỏe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bà</a:t>
            </a:r>
            <a:r>
              <a:rPr lang="en-US" sz="3600" dirty="0">
                <a:solidFill>
                  <a:srgbClr val="000066"/>
                </a:solidFill>
              </a:rPr>
              <a:t> : </a:t>
            </a:r>
            <a:r>
              <a:rPr lang="en-US" sz="3600" dirty="0" err="1">
                <a:solidFill>
                  <a:srgbClr val="000066"/>
                </a:solidFill>
              </a:rPr>
              <a:t>Bà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có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khỏe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không</a:t>
            </a:r>
            <a:r>
              <a:rPr lang="en-US" sz="3600" dirty="0">
                <a:solidFill>
                  <a:srgbClr val="000066"/>
                </a:solidFill>
              </a:rPr>
              <a:t> ạ? </a:t>
            </a:r>
            <a:r>
              <a:rPr lang="en-US" sz="3600" dirty="0" err="1">
                <a:solidFill>
                  <a:srgbClr val="000066"/>
                </a:solidFill>
              </a:rPr>
              <a:t>Đức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kể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với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bà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là</a:t>
            </a:r>
            <a:r>
              <a:rPr lang="en-US" sz="3600" dirty="0">
                <a:solidFill>
                  <a:srgbClr val="000066"/>
                </a:solidFill>
              </a:rPr>
              <a:t> : </a:t>
            </a:r>
            <a:r>
              <a:rPr lang="en-US" sz="3600" dirty="0" err="1">
                <a:solidFill>
                  <a:srgbClr val="000066"/>
                </a:solidFill>
              </a:rPr>
              <a:t>Được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lên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lớp</a:t>
            </a:r>
            <a:r>
              <a:rPr lang="en-US" sz="3600" dirty="0">
                <a:solidFill>
                  <a:srgbClr val="000066"/>
                </a:solidFill>
              </a:rPr>
              <a:t> 3, </a:t>
            </a:r>
            <a:r>
              <a:rPr lang="en-US" sz="3600" dirty="0" err="1">
                <a:solidFill>
                  <a:srgbClr val="000066"/>
                </a:solidFill>
              </a:rPr>
              <a:t>được</a:t>
            </a:r>
            <a:r>
              <a:rPr lang="en-US" sz="3600" dirty="0">
                <a:solidFill>
                  <a:srgbClr val="000066"/>
                </a:solidFill>
              </a:rPr>
              <a:t> 8 </a:t>
            </a:r>
            <a:r>
              <a:rPr lang="en-US" sz="3600" dirty="0" err="1">
                <a:solidFill>
                  <a:srgbClr val="000066"/>
                </a:solidFill>
              </a:rPr>
              <a:t>điểm</a:t>
            </a:r>
            <a:r>
              <a:rPr lang="en-US" sz="3600" dirty="0">
                <a:solidFill>
                  <a:srgbClr val="000066"/>
                </a:solidFill>
              </a:rPr>
              <a:t> 10, </a:t>
            </a:r>
            <a:r>
              <a:rPr lang="en-US" sz="3600" dirty="0" err="1">
                <a:solidFill>
                  <a:srgbClr val="000066"/>
                </a:solidFill>
              </a:rPr>
              <a:t>được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đi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chơi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với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bố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mẹ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vào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những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ngày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nghỉ</a:t>
            </a:r>
            <a:r>
              <a:rPr lang="en-US" sz="3600" dirty="0">
                <a:solidFill>
                  <a:srgbClr val="000066"/>
                </a:solidFill>
              </a:rPr>
              <a:t>, </a:t>
            </a:r>
            <a:r>
              <a:rPr lang="en-US" sz="3600" dirty="0" err="1">
                <a:solidFill>
                  <a:srgbClr val="000066"/>
                </a:solidFill>
              </a:rPr>
              <a:t>kể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về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kỉ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niệm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năm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ngoái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về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quê</a:t>
            </a:r>
            <a:r>
              <a:rPr lang="en-US" sz="3600" dirty="0">
                <a:solidFill>
                  <a:srgbClr val="000066"/>
                </a:solidFill>
              </a:rPr>
              <a:t>; </a:t>
            </a:r>
            <a:r>
              <a:rPr lang="en-US" sz="3600" dirty="0" err="1">
                <a:solidFill>
                  <a:srgbClr val="000066"/>
                </a:solidFill>
              </a:rPr>
              <a:t>được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đi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thả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diều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trên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đê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với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anh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Tuấn</a:t>
            </a:r>
            <a:r>
              <a:rPr lang="en-US" sz="3600" dirty="0">
                <a:solidFill>
                  <a:srgbClr val="000066"/>
                </a:solidFill>
              </a:rPr>
              <a:t>; </a:t>
            </a:r>
            <a:r>
              <a:rPr lang="en-US" sz="3600" dirty="0" err="1">
                <a:solidFill>
                  <a:srgbClr val="000066"/>
                </a:solidFill>
              </a:rPr>
              <a:t>được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nghe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bà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kể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chuyện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cổ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tích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dưới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ánh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trăng</a:t>
            </a:r>
            <a:r>
              <a:rPr lang="en-US" sz="3600" dirty="0">
                <a:solidFill>
                  <a:srgbClr val="000066"/>
                </a:solidFill>
              </a:rPr>
              <a:t>. </a:t>
            </a:r>
          </a:p>
          <a:p>
            <a:pPr algn="just" eaLnBrk="1" hangingPunct="1">
              <a:spcBef>
                <a:spcPts val="0"/>
              </a:spcBef>
              <a:buFontTx/>
              <a:buNone/>
            </a:pP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vi-VN" sz="3600" dirty="0">
                <a:solidFill>
                  <a:srgbClr val="000066"/>
                </a:solidFill>
              </a:rPr>
              <a:t>	3.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Đoạn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cuối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bức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thư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cho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thấy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tình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cảm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của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Đức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rất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yêu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quý</a:t>
            </a:r>
            <a:r>
              <a:rPr lang="en-US" sz="3600" dirty="0">
                <a:solidFill>
                  <a:srgbClr val="000066"/>
                </a:solidFill>
              </a:rPr>
              <a:t> </a:t>
            </a:r>
            <a:r>
              <a:rPr lang="en-US" sz="3600" dirty="0" err="1">
                <a:solidFill>
                  <a:srgbClr val="000066"/>
                </a:solidFill>
              </a:rPr>
              <a:t>bà</a:t>
            </a:r>
            <a:r>
              <a:rPr lang="en-US" sz="3600" dirty="0">
                <a:solidFill>
                  <a:srgbClr val="000066"/>
                </a:solidFill>
              </a:rPr>
              <a:t>.</a:t>
            </a:r>
            <a:endParaRPr lang="vi-VN" sz="3600" dirty="0">
              <a:solidFill>
                <a:srgbClr val="000066"/>
              </a:solidFill>
            </a:endParaRPr>
          </a:p>
          <a:p>
            <a:pPr algn="just" eaLnBrk="1" hangingPunct="1">
              <a:buFontTx/>
              <a:buNone/>
            </a:pPr>
            <a:r>
              <a:rPr lang="vi-VN" sz="3600" dirty="0">
                <a:solidFill>
                  <a:srgbClr val="000066"/>
                </a:solidFill>
              </a:rPr>
              <a:t>	</a:t>
            </a:r>
          </a:p>
        </p:txBody>
      </p:sp>
      <p:sp>
        <p:nvSpPr>
          <p:cNvPr id="5" name="Action Button: End 4">
            <a:hlinkClick r:id="rId2" action="ppaction://hlinksldjump" highlightClick="1"/>
          </p:cNvPr>
          <p:cNvSpPr/>
          <p:nvPr/>
        </p:nvSpPr>
        <p:spPr>
          <a:xfrm>
            <a:off x="8229600" y="6324600"/>
            <a:ext cx="914400" cy="533400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idx="1"/>
          </p:nvPr>
        </p:nvSpPr>
        <p:spPr>
          <a:xfrm>
            <a:off x="0" y="457200"/>
            <a:ext cx="9010651" cy="5905500"/>
          </a:xfrm>
        </p:spPr>
        <p:txBody>
          <a:bodyPr>
            <a:normAutofit lnSpcReduction="10000"/>
          </a:bodyPr>
          <a:lstStyle/>
          <a:p>
            <a:pPr algn="just" eaLnBrk="1" hangingPunct="1">
              <a:buFontTx/>
              <a:buNone/>
            </a:pPr>
            <a:r>
              <a:rPr lang="en-US" dirty="0"/>
              <a:t>	</a:t>
            </a:r>
            <a:r>
              <a:rPr lang="en-US" dirty="0" err="1">
                <a:solidFill>
                  <a:srgbClr val="FF0000"/>
                </a:solidFill>
              </a:rPr>
              <a:t>Học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sinh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đọc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một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đoạn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trong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bài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tập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đọc</a:t>
            </a:r>
            <a:r>
              <a:rPr lang="en-US" dirty="0">
                <a:solidFill>
                  <a:srgbClr val="FF0000"/>
                </a:solidFill>
              </a:rPr>
              <a:t> “ </a:t>
            </a:r>
            <a:r>
              <a:rPr lang="en-US" dirty="0" err="1">
                <a:solidFill>
                  <a:srgbClr val="FF0000"/>
                </a:solidFill>
              </a:rPr>
              <a:t>Đất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quý</a:t>
            </a:r>
            <a:r>
              <a:rPr lang="en-US" dirty="0">
                <a:solidFill>
                  <a:srgbClr val="FF0000"/>
                </a:solidFill>
              </a:rPr>
              <a:t>, </a:t>
            </a:r>
            <a:r>
              <a:rPr lang="en-US" dirty="0" err="1">
                <a:solidFill>
                  <a:srgbClr val="FF0000"/>
                </a:solidFill>
              </a:rPr>
              <a:t>đất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yêu</a:t>
            </a:r>
            <a:r>
              <a:rPr lang="en-US" dirty="0">
                <a:solidFill>
                  <a:srgbClr val="FF0000"/>
                </a:solidFill>
              </a:rPr>
              <a:t>” </a:t>
            </a:r>
            <a:r>
              <a:rPr lang="en-US" dirty="0" err="1">
                <a:solidFill>
                  <a:srgbClr val="FF0000"/>
                </a:solidFill>
              </a:rPr>
              <a:t>trang</a:t>
            </a:r>
            <a:r>
              <a:rPr lang="en-US" dirty="0">
                <a:solidFill>
                  <a:srgbClr val="FF0000"/>
                </a:solidFill>
              </a:rPr>
              <a:t> 84 -85. </a:t>
            </a:r>
            <a:r>
              <a:rPr lang="en-US" dirty="0" err="1">
                <a:solidFill>
                  <a:srgbClr val="FF0000"/>
                </a:solidFill>
              </a:rPr>
              <a:t>Trả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lời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một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trong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các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câu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hỏi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sau</a:t>
            </a:r>
            <a:r>
              <a:rPr lang="en-US" dirty="0">
                <a:solidFill>
                  <a:srgbClr val="FF0000"/>
                </a:solidFill>
              </a:rPr>
              <a:t>:</a:t>
            </a:r>
          </a:p>
          <a:p>
            <a:pPr eaLnBrk="1" hangingPunct="1">
              <a:buFontTx/>
              <a:buNone/>
            </a:pPr>
            <a:r>
              <a:rPr lang="en-US" dirty="0"/>
              <a:t>	</a:t>
            </a:r>
            <a:r>
              <a:rPr lang="en-US" dirty="0">
                <a:solidFill>
                  <a:srgbClr val="000099"/>
                </a:solidFill>
              </a:rPr>
              <a:t>1. </a:t>
            </a:r>
            <a:r>
              <a:rPr lang="en-US" dirty="0" err="1">
                <a:solidFill>
                  <a:srgbClr val="000099"/>
                </a:solidFill>
              </a:rPr>
              <a:t>Hai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người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khách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được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vua</a:t>
            </a:r>
            <a:r>
              <a:rPr lang="en-US" dirty="0">
                <a:solidFill>
                  <a:srgbClr val="000099"/>
                </a:solidFill>
              </a:rPr>
              <a:t> Ê-</a:t>
            </a:r>
            <a:r>
              <a:rPr lang="en-US" dirty="0" err="1">
                <a:solidFill>
                  <a:srgbClr val="000099"/>
                </a:solidFill>
              </a:rPr>
              <a:t>ti</a:t>
            </a:r>
            <a:r>
              <a:rPr lang="en-US" dirty="0">
                <a:solidFill>
                  <a:srgbClr val="000099"/>
                </a:solidFill>
              </a:rPr>
              <a:t>-ô-pi-a </a:t>
            </a:r>
            <a:r>
              <a:rPr lang="en-US" dirty="0" err="1">
                <a:solidFill>
                  <a:srgbClr val="000099"/>
                </a:solidFill>
              </a:rPr>
              <a:t>đón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tiếp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thế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nào</a:t>
            </a:r>
            <a:r>
              <a:rPr lang="en-US" dirty="0">
                <a:solidFill>
                  <a:srgbClr val="000099"/>
                </a:solidFill>
              </a:rPr>
              <a:t>?</a:t>
            </a:r>
          </a:p>
          <a:p>
            <a:pPr eaLnBrk="1" hangingPunct="1">
              <a:buFontTx/>
              <a:buNone/>
            </a:pPr>
            <a:r>
              <a:rPr lang="en-US" dirty="0">
                <a:solidFill>
                  <a:srgbClr val="000099"/>
                </a:solidFill>
              </a:rPr>
              <a:t>	2. </a:t>
            </a:r>
            <a:r>
              <a:rPr lang="en-US" dirty="0" err="1">
                <a:solidFill>
                  <a:srgbClr val="000099"/>
                </a:solidFill>
              </a:rPr>
              <a:t>Khi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khách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sắp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xuống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tàu</a:t>
            </a:r>
            <a:r>
              <a:rPr lang="en-US" dirty="0">
                <a:solidFill>
                  <a:srgbClr val="000099"/>
                </a:solidFill>
              </a:rPr>
              <a:t>, </a:t>
            </a:r>
            <a:r>
              <a:rPr lang="en-US" dirty="0" err="1">
                <a:solidFill>
                  <a:srgbClr val="000099"/>
                </a:solidFill>
              </a:rPr>
              <a:t>có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điều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gì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bất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ngờ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xảy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ra</a:t>
            </a:r>
            <a:r>
              <a:rPr lang="en-US" dirty="0">
                <a:solidFill>
                  <a:srgbClr val="000099"/>
                </a:solidFill>
              </a:rPr>
              <a:t>  ?</a:t>
            </a:r>
          </a:p>
          <a:p>
            <a:pPr>
              <a:buNone/>
            </a:pPr>
            <a:r>
              <a:rPr lang="vi-VN" dirty="0">
                <a:solidFill>
                  <a:srgbClr val="000099"/>
                </a:solidFill>
              </a:rPr>
              <a:t>	3. </a:t>
            </a:r>
            <a:r>
              <a:rPr lang="en-US" dirty="0" err="1">
                <a:solidFill>
                  <a:srgbClr val="000099"/>
                </a:solidFill>
              </a:rPr>
              <a:t>Vì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sao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người</a:t>
            </a:r>
            <a:r>
              <a:rPr lang="en-US" dirty="0">
                <a:solidFill>
                  <a:srgbClr val="000099"/>
                </a:solidFill>
              </a:rPr>
              <a:t> Ê-</a:t>
            </a:r>
            <a:r>
              <a:rPr lang="en-US" dirty="0" err="1">
                <a:solidFill>
                  <a:srgbClr val="000099"/>
                </a:solidFill>
              </a:rPr>
              <a:t>ti</a:t>
            </a:r>
            <a:r>
              <a:rPr lang="en-US" dirty="0">
                <a:solidFill>
                  <a:srgbClr val="000099"/>
                </a:solidFill>
              </a:rPr>
              <a:t>-ô-pi-a </a:t>
            </a:r>
            <a:r>
              <a:rPr lang="en-US" dirty="0" err="1">
                <a:solidFill>
                  <a:srgbClr val="000099"/>
                </a:solidFill>
              </a:rPr>
              <a:t>không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để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khách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mang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đi</a:t>
            </a:r>
            <a:r>
              <a:rPr lang="en-US" dirty="0">
                <a:solidFill>
                  <a:srgbClr val="000099"/>
                </a:solidFill>
              </a:rPr>
              <a:t>, </a:t>
            </a:r>
            <a:r>
              <a:rPr lang="en-US" dirty="0" err="1">
                <a:solidFill>
                  <a:srgbClr val="000099"/>
                </a:solidFill>
              </a:rPr>
              <a:t>dù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chỉ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là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một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hạt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cát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nhỏ</a:t>
            </a:r>
            <a:r>
              <a:rPr lang="vi-VN" dirty="0">
                <a:solidFill>
                  <a:srgbClr val="000099"/>
                </a:solidFill>
              </a:rPr>
              <a:t>?</a:t>
            </a:r>
          </a:p>
          <a:p>
            <a:pPr>
              <a:buNone/>
            </a:pPr>
            <a:r>
              <a:rPr lang="vi-VN" dirty="0">
                <a:solidFill>
                  <a:srgbClr val="000099"/>
                </a:solidFill>
              </a:rPr>
              <a:t>	4. </a:t>
            </a:r>
            <a:r>
              <a:rPr lang="en-US" dirty="0">
                <a:solidFill>
                  <a:srgbClr val="000099"/>
                </a:solidFill>
              </a:rPr>
              <a:t>Theo </a:t>
            </a:r>
            <a:r>
              <a:rPr lang="en-US" dirty="0" err="1">
                <a:solidFill>
                  <a:srgbClr val="000099"/>
                </a:solidFill>
              </a:rPr>
              <a:t>em</a:t>
            </a:r>
            <a:r>
              <a:rPr lang="en-US" dirty="0">
                <a:solidFill>
                  <a:srgbClr val="000099"/>
                </a:solidFill>
              </a:rPr>
              <a:t>, </a:t>
            </a:r>
            <a:r>
              <a:rPr lang="en-US" dirty="0" err="1">
                <a:solidFill>
                  <a:srgbClr val="000099"/>
                </a:solidFill>
              </a:rPr>
              <a:t>phong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tục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trên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nói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lên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tình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cảm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của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người</a:t>
            </a:r>
            <a:r>
              <a:rPr lang="en-US" dirty="0">
                <a:solidFill>
                  <a:srgbClr val="000099"/>
                </a:solidFill>
              </a:rPr>
              <a:t> Ê-</a:t>
            </a:r>
            <a:r>
              <a:rPr lang="en-US" dirty="0" err="1">
                <a:solidFill>
                  <a:srgbClr val="000099"/>
                </a:solidFill>
              </a:rPr>
              <a:t>ti</a:t>
            </a:r>
            <a:r>
              <a:rPr lang="en-US" dirty="0">
                <a:solidFill>
                  <a:srgbClr val="000099"/>
                </a:solidFill>
              </a:rPr>
              <a:t>-ô-pi-a </a:t>
            </a:r>
            <a:r>
              <a:rPr lang="en-US" dirty="0" err="1">
                <a:solidFill>
                  <a:srgbClr val="000099"/>
                </a:solidFill>
              </a:rPr>
              <a:t>với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quê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hương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như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thế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nào</a:t>
            </a:r>
            <a:r>
              <a:rPr lang="vi-VN" dirty="0">
                <a:solidFill>
                  <a:srgbClr val="000099"/>
                </a:solidFill>
              </a:rPr>
              <a:t>?</a:t>
            </a:r>
          </a:p>
          <a:p>
            <a:pPr eaLnBrk="1" hangingPunct="1">
              <a:buFontTx/>
              <a:buNone/>
            </a:pPr>
            <a:r>
              <a:rPr lang="vi-VN" dirty="0">
                <a:solidFill>
                  <a:srgbClr val="000099"/>
                </a:solidFill>
              </a:rPr>
              <a:t>	</a:t>
            </a:r>
          </a:p>
        </p:txBody>
      </p:sp>
      <p:sp>
        <p:nvSpPr>
          <p:cNvPr id="5" name="Oval 4"/>
          <p:cNvSpPr>
            <a:spLocks noChangeArrowheads="1"/>
          </p:cNvSpPr>
          <p:nvPr/>
        </p:nvSpPr>
        <p:spPr bwMode="auto">
          <a:xfrm>
            <a:off x="0" y="0"/>
            <a:ext cx="611188" cy="61118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WordArt 5"/>
          <p:cNvSpPr>
            <a:spLocks noChangeArrowheads="1" noChangeShapeType="1" noTextEdit="1"/>
          </p:cNvSpPr>
          <p:nvPr/>
        </p:nvSpPr>
        <p:spPr bwMode="auto">
          <a:xfrm>
            <a:off x="150813" y="101600"/>
            <a:ext cx="215900" cy="431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3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9010651" cy="5905500"/>
          </a:xfrm>
        </p:spPr>
        <p:txBody>
          <a:bodyPr>
            <a:noAutofit/>
          </a:bodyPr>
          <a:lstStyle/>
          <a:p>
            <a:pPr algn="just" eaLnBrk="1" hangingPunct="1">
              <a:spcBef>
                <a:spcPts val="0"/>
              </a:spcBef>
              <a:buFontTx/>
              <a:buNone/>
            </a:pPr>
            <a:r>
              <a:rPr lang="en-US" dirty="0"/>
              <a:t>	</a:t>
            </a:r>
            <a:r>
              <a:rPr lang="en-US" dirty="0">
                <a:solidFill>
                  <a:srgbClr val="000099"/>
                </a:solidFill>
              </a:rPr>
              <a:t>1. </a:t>
            </a:r>
            <a:r>
              <a:rPr lang="en-US" dirty="0" err="1">
                <a:solidFill>
                  <a:srgbClr val="000099"/>
                </a:solidFill>
              </a:rPr>
              <a:t>Hai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người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khách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được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vua</a:t>
            </a:r>
            <a:r>
              <a:rPr lang="en-US" dirty="0">
                <a:solidFill>
                  <a:srgbClr val="000099"/>
                </a:solidFill>
              </a:rPr>
              <a:t> Ê-</a:t>
            </a:r>
            <a:r>
              <a:rPr lang="en-US" dirty="0" err="1">
                <a:solidFill>
                  <a:srgbClr val="000099"/>
                </a:solidFill>
              </a:rPr>
              <a:t>ti</a:t>
            </a:r>
            <a:r>
              <a:rPr lang="en-US" dirty="0">
                <a:solidFill>
                  <a:srgbClr val="000099"/>
                </a:solidFill>
              </a:rPr>
              <a:t>-ô-pi-a </a:t>
            </a:r>
            <a:r>
              <a:rPr lang="en-US" dirty="0" err="1">
                <a:solidFill>
                  <a:srgbClr val="000099"/>
                </a:solidFill>
              </a:rPr>
              <a:t>đón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tiếp</a:t>
            </a:r>
            <a:r>
              <a:rPr lang="en-US" dirty="0">
                <a:solidFill>
                  <a:srgbClr val="000099"/>
                </a:solidFill>
              </a:rPr>
              <a:t>: </a:t>
            </a:r>
            <a:r>
              <a:rPr lang="en-US" dirty="0" err="1">
                <a:solidFill>
                  <a:srgbClr val="000099"/>
                </a:solidFill>
              </a:rPr>
              <a:t>Vua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mời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họ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vào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cung</a:t>
            </a:r>
            <a:r>
              <a:rPr lang="en-US" dirty="0">
                <a:solidFill>
                  <a:srgbClr val="000099"/>
                </a:solidFill>
              </a:rPr>
              <a:t>, </a:t>
            </a:r>
            <a:r>
              <a:rPr lang="en-US" dirty="0" err="1">
                <a:solidFill>
                  <a:srgbClr val="000099"/>
                </a:solidFill>
              </a:rPr>
              <a:t>mở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tiệc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chiêu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đãi</a:t>
            </a:r>
            <a:r>
              <a:rPr lang="en-US" dirty="0">
                <a:solidFill>
                  <a:srgbClr val="000099"/>
                </a:solidFill>
              </a:rPr>
              <a:t>, </a:t>
            </a:r>
            <a:r>
              <a:rPr lang="en-US" dirty="0" err="1">
                <a:solidFill>
                  <a:srgbClr val="000099"/>
                </a:solidFill>
              </a:rPr>
              <a:t>tặng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nhiều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vật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quý</a:t>
            </a:r>
            <a:r>
              <a:rPr lang="en-US" dirty="0">
                <a:solidFill>
                  <a:srgbClr val="000099"/>
                </a:solidFill>
              </a:rPr>
              <a:t>.</a:t>
            </a:r>
          </a:p>
          <a:p>
            <a:pPr algn="just" eaLnBrk="1" hangingPunct="1">
              <a:spcBef>
                <a:spcPts val="0"/>
              </a:spcBef>
              <a:buFontTx/>
              <a:buNone/>
            </a:pPr>
            <a:r>
              <a:rPr lang="en-US" dirty="0">
                <a:solidFill>
                  <a:srgbClr val="000099"/>
                </a:solidFill>
              </a:rPr>
              <a:t>	2. </a:t>
            </a:r>
            <a:r>
              <a:rPr lang="en-US" dirty="0" err="1">
                <a:solidFill>
                  <a:srgbClr val="000099"/>
                </a:solidFill>
              </a:rPr>
              <a:t>Khi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khách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sắp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xuống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tàu</a:t>
            </a:r>
            <a:r>
              <a:rPr lang="en-US" dirty="0">
                <a:solidFill>
                  <a:srgbClr val="000099"/>
                </a:solidFill>
              </a:rPr>
              <a:t>, </a:t>
            </a:r>
            <a:r>
              <a:rPr lang="en-US" dirty="0" err="1">
                <a:solidFill>
                  <a:srgbClr val="000099"/>
                </a:solidFill>
              </a:rPr>
              <a:t>có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điều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bất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ngờ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xảy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ra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là</a:t>
            </a:r>
            <a:r>
              <a:rPr lang="en-US" dirty="0">
                <a:solidFill>
                  <a:srgbClr val="000099"/>
                </a:solidFill>
              </a:rPr>
              <a:t> : </a:t>
            </a:r>
            <a:r>
              <a:rPr lang="en-US" dirty="0" err="1">
                <a:solidFill>
                  <a:srgbClr val="000099"/>
                </a:solidFill>
              </a:rPr>
              <a:t>Viên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quan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bảo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khách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dừng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lại</a:t>
            </a:r>
            <a:r>
              <a:rPr lang="en-US" dirty="0">
                <a:solidFill>
                  <a:srgbClr val="000099"/>
                </a:solidFill>
              </a:rPr>
              <a:t>, </a:t>
            </a:r>
            <a:r>
              <a:rPr lang="en-US" dirty="0" err="1">
                <a:solidFill>
                  <a:srgbClr val="000099"/>
                </a:solidFill>
              </a:rPr>
              <a:t>cởi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giày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ra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để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họ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cạo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sạch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đất</a:t>
            </a:r>
            <a:r>
              <a:rPr lang="en-US" dirty="0">
                <a:solidFill>
                  <a:srgbClr val="000099"/>
                </a:solidFill>
              </a:rPr>
              <a:t> ở </a:t>
            </a:r>
            <a:r>
              <a:rPr lang="en-US" dirty="0" err="1">
                <a:solidFill>
                  <a:srgbClr val="000099"/>
                </a:solidFill>
              </a:rPr>
              <a:t>đế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giày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rồi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mới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để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khách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xuống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tàu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trở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về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nước</a:t>
            </a:r>
            <a:r>
              <a:rPr lang="en-US" dirty="0">
                <a:solidFill>
                  <a:srgbClr val="000099"/>
                </a:solidFill>
              </a:rPr>
              <a:t>.</a:t>
            </a:r>
          </a:p>
          <a:p>
            <a:pPr algn="just">
              <a:spcBef>
                <a:spcPts val="0"/>
              </a:spcBef>
              <a:buNone/>
            </a:pPr>
            <a:r>
              <a:rPr lang="vi-VN" dirty="0">
                <a:solidFill>
                  <a:srgbClr val="000099"/>
                </a:solidFill>
              </a:rPr>
              <a:t>	3. </a:t>
            </a:r>
            <a:r>
              <a:rPr lang="en-US" dirty="0" err="1">
                <a:solidFill>
                  <a:srgbClr val="000099"/>
                </a:solidFill>
              </a:rPr>
              <a:t>Người</a:t>
            </a:r>
            <a:r>
              <a:rPr lang="en-US" dirty="0">
                <a:solidFill>
                  <a:srgbClr val="000099"/>
                </a:solidFill>
              </a:rPr>
              <a:t> Ê-</a:t>
            </a:r>
            <a:r>
              <a:rPr lang="en-US" dirty="0" err="1">
                <a:solidFill>
                  <a:srgbClr val="000099"/>
                </a:solidFill>
              </a:rPr>
              <a:t>ti</a:t>
            </a:r>
            <a:r>
              <a:rPr lang="en-US" dirty="0">
                <a:solidFill>
                  <a:srgbClr val="000099"/>
                </a:solidFill>
              </a:rPr>
              <a:t>-ô-pi-a </a:t>
            </a:r>
            <a:r>
              <a:rPr lang="en-US" dirty="0" err="1">
                <a:solidFill>
                  <a:srgbClr val="000099"/>
                </a:solidFill>
              </a:rPr>
              <a:t>không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để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khách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mang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đi</a:t>
            </a:r>
            <a:r>
              <a:rPr lang="en-US" dirty="0">
                <a:solidFill>
                  <a:srgbClr val="000099"/>
                </a:solidFill>
              </a:rPr>
              <a:t>, </a:t>
            </a:r>
            <a:r>
              <a:rPr lang="en-US" dirty="0" err="1">
                <a:solidFill>
                  <a:srgbClr val="000099"/>
                </a:solidFill>
              </a:rPr>
              <a:t>dù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chỉ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là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một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hạt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cát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nhỏ</a:t>
            </a:r>
            <a:r>
              <a:rPr lang="en-US" dirty="0">
                <a:solidFill>
                  <a:srgbClr val="000099"/>
                </a:solidFill>
              </a:rPr>
              <a:t>. </a:t>
            </a:r>
            <a:r>
              <a:rPr lang="en-US" dirty="0" err="1">
                <a:solidFill>
                  <a:srgbClr val="000099"/>
                </a:solidFill>
              </a:rPr>
              <a:t>Vì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người</a:t>
            </a:r>
            <a:r>
              <a:rPr lang="en-US" dirty="0">
                <a:solidFill>
                  <a:srgbClr val="000099"/>
                </a:solidFill>
              </a:rPr>
              <a:t>  Ê-</a:t>
            </a:r>
            <a:r>
              <a:rPr lang="en-US" dirty="0" err="1">
                <a:solidFill>
                  <a:srgbClr val="000099"/>
                </a:solidFill>
              </a:rPr>
              <a:t>ti</a:t>
            </a:r>
            <a:r>
              <a:rPr lang="en-US" dirty="0">
                <a:solidFill>
                  <a:srgbClr val="000099"/>
                </a:solidFill>
              </a:rPr>
              <a:t>-ô-pi-a </a:t>
            </a:r>
            <a:r>
              <a:rPr lang="en-US" dirty="0" err="1">
                <a:solidFill>
                  <a:srgbClr val="000099"/>
                </a:solidFill>
              </a:rPr>
              <a:t>coi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đất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của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quê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hương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họ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là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thứ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thiêng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liêng</a:t>
            </a:r>
            <a:r>
              <a:rPr lang="en-US" dirty="0">
                <a:solidFill>
                  <a:srgbClr val="000099"/>
                </a:solidFill>
              </a:rPr>
              <a:t>, </a:t>
            </a:r>
            <a:r>
              <a:rPr lang="en-US" dirty="0" err="1">
                <a:solidFill>
                  <a:srgbClr val="000099"/>
                </a:solidFill>
              </a:rPr>
              <a:t>cao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quý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nhất</a:t>
            </a:r>
            <a:r>
              <a:rPr lang="en-US" dirty="0">
                <a:solidFill>
                  <a:srgbClr val="000099"/>
                </a:solidFill>
              </a:rPr>
              <a:t>.</a:t>
            </a:r>
          </a:p>
          <a:p>
            <a:pPr algn="just">
              <a:spcBef>
                <a:spcPts val="0"/>
              </a:spcBef>
              <a:buNone/>
            </a:pPr>
            <a:r>
              <a:rPr lang="vi-VN" dirty="0">
                <a:solidFill>
                  <a:srgbClr val="000099"/>
                </a:solidFill>
              </a:rPr>
              <a:t>	4. </a:t>
            </a:r>
            <a:r>
              <a:rPr lang="en-US" dirty="0">
                <a:solidFill>
                  <a:srgbClr val="000099"/>
                </a:solidFill>
              </a:rPr>
              <a:t>Theo </a:t>
            </a:r>
            <a:r>
              <a:rPr lang="en-US" dirty="0" err="1">
                <a:solidFill>
                  <a:srgbClr val="000099"/>
                </a:solidFill>
              </a:rPr>
              <a:t>em</a:t>
            </a:r>
            <a:r>
              <a:rPr lang="en-US" dirty="0">
                <a:solidFill>
                  <a:srgbClr val="000099"/>
                </a:solidFill>
              </a:rPr>
              <a:t>, </a:t>
            </a:r>
            <a:r>
              <a:rPr lang="en-US" dirty="0" err="1">
                <a:solidFill>
                  <a:srgbClr val="000099"/>
                </a:solidFill>
              </a:rPr>
              <a:t>phong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tục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trên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nói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lên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tình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cảm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của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người</a:t>
            </a:r>
            <a:r>
              <a:rPr lang="en-US" dirty="0">
                <a:solidFill>
                  <a:srgbClr val="000099"/>
                </a:solidFill>
              </a:rPr>
              <a:t> Ê-</a:t>
            </a:r>
            <a:r>
              <a:rPr lang="en-US" dirty="0" err="1">
                <a:solidFill>
                  <a:srgbClr val="000099"/>
                </a:solidFill>
              </a:rPr>
              <a:t>ti</a:t>
            </a:r>
            <a:r>
              <a:rPr lang="en-US" dirty="0">
                <a:solidFill>
                  <a:srgbClr val="000099"/>
                </a:solidFill>
              </a:rPr>
              <a:t>-ô-pi-a </a:t>
            </a:r>
            <a:r>
              <a:rPr lang="en-US" dirty="0" err="1">
                <a:solidFill>
                  <a:srgbClr val="000099"/>
                </a:solidFill>
              </a:rPr>
              <a:t>với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quê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hương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là</a:t>
            </a:r>
            <a:r>
              <a:rPr lang="en-US" dirty="0">
                <a:solidFill>
                  <a:srgbClr val="000099"/>
                </a:solidFill>
              </a:rPr>
              <a:t> : </a:t>
            </a:r>
            <a:r>
              <a:rPr lang="en-US" dirty="0" err="1">
                <a:solidFill>
                  <a:srgbClr val="000099"/>
                </a:solidFill>
              </a:rPr>
              <a:t>Họ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coi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đất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đai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của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Tổ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quốc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là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tài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sản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quý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giá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thiêng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liêng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err="1">
                <a:solidFill>
                  <a:srgbClr val="000099"/>
                </a:solidFill>
              </a:rPr>
              <a:t>nhất</a:t>
            </a:r>
            <a:endParaRPr lang="vi-VN" dirty="0">
              <a:solidFill>
                <a:srgbClr val="000099"/>
              </a:solidFill>
            </a:endParaRPr>
          </a:p>
          <a:p>
            <a:pPr eaLnBrk="1" hangingPunct="1">
              <a:buFontTx/>
              <a:buNone/>
            </a:pPr>
            <a:r>
              <a:rPr lang="vi-VN" dirty="0">
                <a:solidFill>
                  <a:srgbClr val="000099"/>
                </a:solidFill>
              </a:rPr>
              <a:t>	</a:t>
            </a:r>
          </a:p>
        </p:txBody>
      </p:sp>
      <p:sp>
        <p:nvSpPr>
          <p:cNvPr id="4" name="Action Button: End 3">
            <a:hlinkClick r:id="rId2" action="ppaction://hlinksldjump" highlightClick="1"/>
          </p:cNvPr>
          <p:cNvSpPr/>
          <p:nvPr/>
        </p:nvSpPr>
        <p:spPr>
          <a:xfrm>
            <a:off x="8458200" y="6477000"/>
            <a:ext cx="685800" cy="381000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IOLETID" val="13336564"/>
  <p:tag name="VIOLETTITLE" val="Tuần 18. Ôn tập Cuối Học kì I (tiết 4)"/>
  <p:tag name="VIOLETLESSON" val="50"/>
  <p:tag name="VIOLETCATID" val="2202"/>
  <p:tag name="VIOLETSUBJECT" val="Tập đọc 3"/>
  <p:tag name="VIOLETAUTHORID" val="239768"/>
  <p:tag name="VIOLETAUTHORNAME" val="Vũ Bi"/>
  <p:tag name="VIOLETAUTHORAVATAR" val="0/239/768/avatar.jpg"/>
  <p:tag name="VIOLETAUTHORADDRESS" val="trường thpt datong-damrong - tỉnh lam dồng"/>
  <p:tag name="VIOLETDATE" val="2021-12-29 13:33:28"/>
  <p:tag name="VIOLETHIT" val="232"/>
  <p:tag name="VIOLETLIKE" val="0"/>
  <p:tag name="INKNOELEADERBOARD" val="494193534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669</TotalTime>
  <Words>700</Words>
  <Application>Microsoft Office PowerPoint</Application>
  <PresentationFormat>On-screen Show (4:3)</PresentationFormat>
  <Paragraphs>261</Paragraphs>
  <Slides>41</Slides>
  <Notes>1</Notes>
  <HiddenSlides>0</HiddenSlides>
  <MMClips>3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41</vt:i4>
      </vt:variant>
    </vt:vector>
  </HeadingPairs>
  <TitlesOfParts>
    <vt:vector size="50" baseType="lpstr">
      <vt:lpstr>.TMC-Ong Do</vt:lpstr>
      <vt:lpstr>Arial</vt:lpstr>
      <vt:lpstr>Arial Black</vt:lpstr>
      <vt:lpstr>Arial Unicode MS</vt:lpstr>
      <vt:lpstr>Calibri</vt:lpstr>
      <vt:lpstr>Cambria</vt:lpstr>
      <vt:lpstr>Times New Roman</vt:lpstr>
      <vt:lpstr>Verdana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HỌC SINH ÔN LẠI BÀI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KIM ANH</dc:creator>
  <cp:lastModifiedBy>Admin</cp:lastModifiedBy>
  <cp:revision>75</cp:revision>
  <dcterms:created xsi:type="dcterms:W3CDTF">2012-11-26T07:18:10Z</dcterms:created>
  <dcterms:modified xsi:type="dcterms:W3CDTF">2022-01-02T03:28:18Z</dcterms:modified>
</cp:coreProperties>
</file>