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8" r:id="rId2"/>
    <p:sldId id="260" r:id="rId3"/>
    <p:sldId id="261" r:id="rId4"/>
    <p:sldId id="262" r:id="rId5"/>
    <p:sldId id="263" r:id="rId6"/>
    <p:sldId id="274" r:id="rId7"/>
    <p:sldId id="265" r:id="rId8"/>
    <p:sldId id="264" r:id="rId9"/>
    <p:sldId id="266" r:id="rId10"/>
    <p:sldId id="268" r:id="rId11"/>
    <p:sldId id="267" r:id="rId12"/>
    <p:sldId id="275" r:id="rId13"/>
    <p:sldId id="259" r:id="rId14"/>
    <p:sldId id="269" r:id="rId15"/>
    <p:sldId id="271" r:id="rId16"/>
    <p:sldId id="272" r:id="rId17"/>
    <p:sldId id="270" r:id="rId18"/>
    <p:sldId id="273" r:id="rId19"/>
  </p:sldIdLst>
  <p:sldSz cx="12192000" cy="6858000"/>
  <p:notesSz cx="6858000" cy="9144000"/>
  <p:embeddedFontLst>
    <p:embeddedFont>
      <p:font typeface="HP001 4 hàng" pitchFamily="34" charset="0"/>
      <p:regular r:id="rId21"/>
      <p:bold r:id="rId22"/>
    </p:embeddedFont>
    <p:embeddedFont>
      <p:font typeface="等线" charset="-122"/>
      <p:regular r:id="rId23"/>
      <p:bold r:id="rId24"/>
    </p:embeddedFont>
    <p:embeddedFont>
      <p:font typeface="Webdings" pitchFamily="18" charset="2"/>
      <p:regular r:id="rId25"/>
    </p:embeddedFont>
    <p:embeddedFont>
      <p:font typeface="UTM Avo" pitchFamily="18" charset="0"/>
      <p:regular r:id="rId26"/>
      <p:bold r:id="rId27"/>
      <p:italic r:id="rId28"/>
      <p:boldItalic r:id="rId29"/>
    </p:embeddedFont>
    <p:embeddedFont>
      <p:font typeface="Cambria Math" pitchFamily="18" charset="0"/>
      <p:regular r:id="rId30"/>
    </p:embeddedFont>
    <p:embeddedFont>
      <p:font typeface="Tahoma" pitchFamily="34" charset="0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1D42"/>
    <a:srgbClr val="F5EEDC"/>
    <a:srgbClr val="D93733"/>
    <a:srgbClr val="DD4A48"/>
    <a:srgbClr val="4F091D"/>
    <a:srgbClr val="A3423C"/>
    <a:srgbClr val="7D8656"/>
    <a:srgbClr val="518955"/>
    <a:srgbClr val="DD4846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86193" autoAdjust="0"/>
  </p:normalViewPr>
  <p:slideViewPr>
    <p:cSldViewPr snapToGrid="0" showGuides="1">
      <p:cViewPr>
        <p:scale>
          <a:sx n="102" d="100"/>
          <a:sy n="102" d="100"/>
        </p:scale>
        <p:origin x="-792" y="-3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https://www.youtube.com/watch?v=khcVB6v8vf8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69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6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460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50.png"/><Relationship Id="rId5" Type="http://schemas.openxmlformats.org/officeDocument/2006/relationships/image" Target="../media/image440.png"/><Relationship Id="rId1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image" Target="../media/image430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5" Type="http://schemas.openxmlformats.org/officeDocument/2006/relationships/image" Target="../media/image46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audio" Target="../media/audio1.wav"/><Relationship Id="rId3" Type="http://schemas.openxmlformats.org/officeDocument/2006/relationships/image" Target="../media/image46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khcVB6v8vf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D936844-D304-460F-A819-83019AFA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9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112409-ABC1-40E3-A3DF-9EC668E74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3" y="587435"/>
            <a:ext cx="5419814" cy="153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DEC496-6E8A-43B5-8545-A3019345D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5" y="2117664"/>
            <a:ext cx="6059949" cy="4352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FDFFDCD-3FC7-4617-9F3A-D0BB9605B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61" y="2663885"/>
            <a:ext cx="345063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E4A924-6D62-48E0-AA62-CCC15D3C2CD0}"/>
              </a:ext>
            </a:extLst>
          </p:cNvPr>
          <p:cNvSpPr/>
          <p:nvPr/>
        </p:nvSpPr>
        <p:spPr>
          <a:xfrm>
            <a:off x="101599" y="2586151"/>
            <a:ext cx="11988800" cy="32400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nhân cả tử số và mẫu số của một phân số với cùng một số tự nhiên khác 0 thì được một phân số bằng phân số đã cho</a:t>
            </a:r>
            <a:r>
              <a:rPr lang="en-US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3C62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cùng chia hết cho một số tự nhiên khác 0 thì sau khi chia ta được một phân số bằng phân số đã cho.</a:t>
            </a:r>
            <a:endParaRPr lang="en-US" sz="2800" b="1" cap="none" spc="0">
              <a:ln w="0"/>
              <a:solidFill>
                <a:srgbClr val="3C62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FC471D-276A-493A-8B95-AFCF58550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4140">
            <a:off x="9372850" y="4326862"/>
            <a:ext cx="3164168" cy="316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7C9EFA0-F2F4-41ED-9267-1BB9AD8C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15" y="866450"/>
            <a:ext cx="2172065" cy="217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281FFB9-28D7-4937-8671-10B49D9EE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-265496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6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1990884"/>
            <a:ext cx="7809653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9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DE52B8-D1D9-43AE-964F-EA47B63A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61" y="0"/>
            <a:ext cx="995362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A9A9BA-4413-4A84-B642-C8448C3D80F0}"/>
              </a:ext>
            </a:extLst>
          </p:cNvPr>
          <p:cNvSpPr txBox="1"/>
          <p:nvPr/>
        </p:nvSpPr>
        <p:spPr>
          <a:xfrm>
            <a:off x="2686930" y="715667"/>
            <a:ext cx="78151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2600" b="1" dirty="0" smtClean="0">
                <a:latin typeface="HP001 4 hàng" panose="020B0603050302020204" pitchFamily="34" charset="0"/>
              </a:rPr>
              <a:t> </a:t>
            </a:r>
            <a:r>
              <a:rPr lang="en-US" sz="2600" b="1" dirty="0" err="1" smtClean="0">
                <a:latin typeface="HP001 4 hàng" panose="020B0603050302020204" pitchFamily="34" charset="0"/>
              </a:rPr>
              <a:t>sáu</a:t>
            </a:r>
            <a:r>
              <a:rPr lang="en-US" sz="2600" b="1" dirty="0" smtClean="0">
                <a:latin typeface="HP001 4 hàng" panose="020B0603050302020204" pitchFamily="34" charset="0"/>
              </a:rPr>
              <a:t> </a:t>
            </a:r>
            <a:r>
              <a:rPr lang="en-US" sz="26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2600" b="1" dirty="0" smtClean="0">
                <a:latin typeface="HP001 4 hàng" panose="020B0603050302020204" pitchFamily="34" charset="0"/>
              </a:rPr>
              <a:t> 28 </a:t>
            </a:r>
            <a:r>
              <a:rPr lang="en-US" sz="2600" b="1" dirty="0" err="1">
                <a:latin typeface="HP001 4 hàng" panose="020B0603050302020204" pitchFamily="34" charset="0"/>
              </a:rPr>
              <a:t>tháng</a:t>
            </a:r>
            <a:r>
              <a:rPr lang="en-US" sz="2600" b="1" dirty="0">
                <a:latin typeface="HP001 4 hàng" panose="020B0603050302020204" pitchFamily="34" charset="0"/>
              </a:rPr>
              <a:t> </a:t>
            </a:r>
            <a:r>
              <a:rPr lang="en-US" sz="2600" b="1" dirty="0" smtClean="0">
                <a:latin typeface="HP001 4 hàng" panose="020B0603050302020204" pitchFamily="34" charset="0"/>
              </a:rPr>
              <a:t>1 </a:t>
            </a:r>
            <a:r>
              <a:rPr lang="en-US" sz="2600" b="1" dirty="0" err="1">
                <a:latin typeface="HP001 4 hàng" panose="020B0603050302020204" pitchFamily="34" charset="0"/>
              </a:rPr>
              <a:t>năm</a:t>
            </a:r>
            <a:r>
              <a:rPr lang="en-US" sz="2600" b="1" dirty="0">
                <a:latin typeface="HP001 4 hàng" panose="020B0603050302020204" pitchFamily="34" charset="0"/>
              </a:rPr>
              <a:t> </a:t>
            </a:r>
            <a:r>
              <a:rPr lang="en-US" sz="2600" b="1" dirty="0" smtClean="0">
                <a:latin typeface="HP001 4 hàng" panose="020B0603050302020204" pitchFamily="34" charset="0"/>
              </a:rPr>
              <a:t>2022</a:t>
            </a:r>
            <a:endParaRPr lang="en-US" sz="26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F67634-25F3-4225-8B71-66466440EDEC}"/>
              </a:ext>
            </a:extLst>
          </p:cNvPr>
          <p:cNvSpPr txBox="1"/>
          <p:nvPr/>
        </p:nvSpPr>
        <p:spPr>
          <a:xfrm>
            <a:off x="4895610" y="1181978"/>
            <a:ext cx="9954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HP001 4 hàng" panose="020B0603050302020204" pitchFamily="34" charset="0"/>
              </a:rPr>
              <a:t>Toán</a:t>
            </a:r>
            <a:endParaRPr lang="en-US" sz="2600" b="1" dirty="0" smtClean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6519" y="1656519"/>
            <a:ext cx="638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Phân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bằng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nhau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2881" y="2126971"/>
            <a:ext cx="638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anose="020B0603050302020204" pitchFamily="34" charset="0"/>
              </a:rPr>
              <a:t>   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800" b="1" dirty="0" smtClean="0">
                <a:latin typeface="HP001 4 hàng" panose="020B0603050302020204" pitchFamily="34" charset="0"/>
              </a:rPr>
              <a:t> 1</a:t>
            </a:r>
            <a:r>
              <a:rPr lang="en-US" sz="2800" b="1" dirty="0" smtClean="0">
                <a:latin typeface="HP001 4 hàng" panose="020B0603050302020204" pitchFamily="34" charset="0"/>
                <a:sym typeface="Wingdings" panose="05000000000000000000" pitchFamily="2" charset="2"/>
              </a:rPr>
              <a:t>: (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</a:t>
            </a:r>
            <a:r>
              <a:rPr lang="en-US" sz="2800" b="1" dirty="0" smtClean="0">
                <a:latin typeface="HP001 4 hàng" panose="020B0603050302020204" pitchFamily="34" charset="0"/>
                <a:sym typeface="Wingdings" panose="05000000000000000000" pitchFamily="2" charset="2"/>
              </a:rPr>
              <a:t>112)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3357" y="2629658"/>
            <a:ext cx="116751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baseline="300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     </a:t>
            </a:r>
            <a:endParaRPr lang="en-US" altLang="en-US" sz="2800" b="1" baseline="30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93001" y="2531164"/>
                <a:ext cx="1013753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 smtClean="0">
                    <a:latin typeface="HP001 4 hàng" panose="020B0603050302020204" pitchFamily="34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/>
                      <m:den/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;         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/>
                      <m:den/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;       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endParaRPr lang="en-US" sz="2800" b="1" dirty="0">
                  <a:latin typeface="HP001 4 hàng" panose="020B06030503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001" y="2531164"/>
                <a:ext cx="10137536" cy="739754"/>
              </a:xfrm>
              <a:prstGeom prst="rect">
                <a:avLst/>
              </a:prstGeom>
              <a:blipFill rotWithShape="0">
                <a:blip r:embed="rId3"/>
                <a:stretch>
                  <a:fillRect b="-1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206862" y="3969025"/>
                <a:ext cx="1013753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b="1" dirty="0" smtClean="0">
                    <a:latin typeface="HP001 4 hàng" panose="020B06030503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:        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:     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;         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:     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𝟑𝟓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:     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 dirty="0" smtClean="0">
                            <a:latin typeface="Cambria Math"/>
                          </a:rPr>
                        </m:ctrlPr>
                      </m:fPr>
                      <m:num/>
                      <m:den/>
                    </m:f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endParaRPr lang="en-US" sz="2800" b="1" dirty="0">
                  <a:latin typeface="HP001 4 hàng" panose="020B06030503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862" y="3969025"/>
                <a:ext cx="10137536" cy="739754"/>
              </a:xfrm>
              <a:prstGeom prst="rect">
                <a:avLst/>
              </a:prstGeom>
              <a:blipFill rotWithShape="0">
                <a:blip r:embed="rId4"/>
                <a:stretch>
                  <a:fillRect b="-19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438400" y="2676939"/>
            <a:ext cx="80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P001 4 hàng" panose="020B0603050302020204" pitchFamily="34" charset="0"/>
              </a:rPr>
              <a:t>a.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39008" y="5068957"/>
            <a:ext cx="80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b</a:t>
            </a:r>
            <a:r>
              <a:rPr lang="en-US" sz="2400" b="1" dirty="0" smtClean="0">
                <a:latin typeface="HP001 4 hàng" panose="020B0603050302020204" pitchFamily="34" charset="0"/>
              </a:rPr>
              <a:t>.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809838" y="4956310"/>
                <a:ext cx="8626788" cy="741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 smtClean="0">
                    <a:latin typeface="HP001 4 hàng" panose="020B06030503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/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;             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/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;          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/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;         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/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          </m:t>
                    </m:r>
                  </m:oMath>
                </a14:m>
                <a:r>
                  <a:rPr lang="en-US" sz="2800" b="1" dirty="0" smtClean="0">
                    <a:latin typeface="HP001 4 hàng" panose="020B0603050302020204" pitchFamily="34" charset="0"/>
                  </a:rPr>
                  <a:t> </a:t>
                </a:r>
                <a:endParaRPr lang="en-US" sz="2800" b="1" dirty="0">
                  <a:latin typeface="HP001 4 hàng" panose="020B06030503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838" y="4956310"/>
                <a:ext cx="8626788" cy="741806"/>
              </a:xfrm>
              <a:prstGeom prst="rect">
                <a:avLst/>
              </a:prstGeom>
              <a:blipFill rotWithShape="0">
                <a:blip r:embed="rId5"/>
                <a:stretch>
                  <a:fillRect b="-1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353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blipFill>
                <a:blip r:embed="rId5"/>
                <a:stretch>
                  <a:fillRect l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B3AD7780-E9E5-49C7-AAEC-CC8DBE722E8D}"/>
                  </a:ext>
                </a:extLst>
              </p:cNvPr>
              <p:cNvSpPr/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9B911B8B-75FE-4429-8C3B-459C5A66984F}"/>
                  </a:ext>
                </a:extLst>
              </p:cNvPr>
              <p:cNvSpPr/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E83BF00-F1DB-45B0-8092-010E2C8B3E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4" y="3574507"/>
            <a:ext cx="2934556" cy="29345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B41970-BE4B-4E05-A11B-125A21C6D875}"/>
              </a:ext>
            </a:extLst>
          </p:cNvPr>
          <p:cNvSpPr/>
          <p:nvPr/>
        </p:nvSpPr>
        <p:spPr>
          <a:xfrm>
            <a:off x="5066577" y="146029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54C9613-5E5D-4825-924F-DC7898498C5A}"/>
              </a:ext>
            </a:extLst>
          </p:cNvPr>
          <p:cNvSpPr/>
          <p:nvPr/>
        </p:nvSpPr>
        <p:spPr>
          <a:xfrm>
            <a:off x="5081435" y="2375291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37FCA93-EAE9-4FC2-927B-C4C47AB9F396}"/>
              </a:ext>
            </a:extLst>
          </p:cNvPr>
          <p:cNvSpPr/>
          <p:nvPr/>
        </p:nvSpPr>
        <p:spPr>
          <a:xfrm>
            <a:off x="10581463" y="1504406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BD89EE5-92A0-4366-A45B-AFE6447C7549}"/>
              </a:ext>
            </a:extLst>
          </p:cNvPr>
          <p:cNvSpPr/>
          <p:nvPr/>
        </p:nvSpPr>
        <p:spPr>
          <a:xfrm>
            <a:off x="10597772" y="243258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779C904-66DF-42D9-BD1A-DB9A6AA3C96E}"/>
              </a:ext>
            </a:extLst>
          </p:cNvPr>
          <p:cNvSpPr/>
          <p:nvPr/>
        </p:nvSpPr>
        <p:spPr>
          <a:xfrm>
            <a:off x="6215544" y="408826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4C9F900-CB19-4BD7-BE1A-056837A7A471}"/>
              </a:ext>
            </a:extLst>
          </p:cNvPr>
          <p:cNvSpPr/>
          <p:nvPr/>
        </p:nvSpPr>
        <p:spPr>
          <a:xfrm>
            <a:off x="8069865" y="400963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F3EBC39-6DC6-4CF1-8CFD-9B3CDF667CF4}"/>
              </a:ext>
            </a:extLst>
          </p:cNvPr>
          <p:cNvSpPr/>
          <p:nvPr/>
        </p:nvSpPr>
        <p:spPr>
          <a:xfrm>
            <a:off x="8069865" y="4920587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6848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88CC6B9-4645-4A7C-94E2-8AAF09F67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55" y="3991040"/>
            <a:ext cx="2934556" cy="293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</m:t>
                        </m:r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ebdings" panose="05030102010509060703" pitchFamily="18" charset="2"/>
                      </a:rPr>
                      <m:t> 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blipFill>
                <a:blip r:embed="rId8"/>
                <a:stretch>
                  <a:fillRect r="-78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D94FE56E-00D8-44C0-B70A-948364CAE623}"/>
                  </a:ext>
                </a:extLst>
              </p:cNvPr>
              <p:cNvSpPr/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163B85D7-622E-4B64-A30D-474F76DECE6D}"/>
                  </a:ext>
                </a:extLst>
              </p:cNvPr>
              <p:cNvSpPr/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225C8D3-DC50-460A-8C2B-F3446E94BBC4}"/>
              </a:ext>
            </a:extLst>
          </p:cNvPr>
          <p:cNvSpPr/>
          <p:nvPr/>
        </p:nvSpPr>
        <p:spPr>
          <a:xfrm>
            <a:off x="3786363" y="144347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2915886-63C1-469D-A0E3-7B6838018816}"/>
              </a:ext>
            </a:extLst>
          </p:cNvPr>
          <p:cNvSpPr/>
          <p:nvPr/>
        </p:nvSpPr>
        <p:spPr>
          <a:xfrm>
            <a:off x="3786363" y="23756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15F303E-B611-4D98-B339-BCDA576AFB1E}"/>
              </a:ext>
            </a:extLst>
          </p:cNvPr>
          <p:cNvSpPr/>
          <p:nvPr/>
        </p:nvSpPr>
        <p:spPr>
          <a:xfrm>
            <a:off x="3206483" y="399104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3CA0748-445B-40D9-8D09-E0816E29E4AC}"/>
              </a:ext>
            </a:extLst>
          </p:cNvPr>
          <p:cNvSpPr/>
          <p:nvPr/>
        </p:nvSpPr>
        <p:spPr>
          <a:xfrm>
            <a:off x="3179497" y="480737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F651B23-FC29-4D80-A5AA-BE15C51B4B31}"/>
              </a:ext>
            </a:extLst>
          </p:cNvPr>
          <p:cNvSpPr/>
          <p:nvPr/>
        </p:nvSpPr>
        <p:spPr>
          <a:xfrm>
            <a:off x="5172501" y="481399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D6D5A8C-25C3-4DCD-AB0B-EE7954F66602}"/>
              </a:ext>
            </a:extLst>
          </p:cNvPr>
          <p:cNvSpPr/>
          <p:nvPr/>
        </p:nvSpPr>
        <p:spPr>
          <a:xfrm>
            <a:off x="9074108" y="373129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70FBA8B-08F7-48F2-8506-6BA73C1FB7DF}"/>
              </a:ext>
            </a:extLst>
          </p:cNvPr>
          <p:cNvSpPr/>
          <p:nvPr/>
        </p:nvSpPr>
        <p:spPr>
          <a:xfrm>
            <a:off x="10854743" y="27691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4DB8C3B-D154-4F2A-9EE5-FCE422D5D27D}"/>
              </a:ext>
            </a:extLst>
          </p:cNvPr>
          <p:cNvSpPr/>
          <p:nvPr/>
        </p:nvSpPr>
        <p:spPr>
          <a:xfrm>
            <a:off x="10845455" y="370300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070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1267254" y="2279532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7C0320AC-DAC9-402E-83B6-8EB0A59A4F6F}"/>
                  </a:ext>
                </a:extLst>
              </p:cNvPr>
              <p:cNvSpPr txBox="1"/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blipFill>
                <a:blip r:embed="rId6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BFDE0509-F7FB-4A16-9A06-538DCEA86CF0}"/>
                  </a:ext>
                </a:extLst>
              </p:cNvPr>
              <p:cNvSpPr txBox="1"/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67278F9A-AC35-46F4-B29D-388C739497E0}"/>
                  </a:ext>
                </a:extLst>
              </p:cNvPr>
              <p:cNvSpPr txBox="1"/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CBE98807-A296-4179-B407-3676D179697B}"/>
                  </a:ext>
                </a:extLst>
              </p:cNvPr>
              <p:cNvSpPr/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BF1F1460-6534-4C21-B313-396B919839F1}"/>
                  </a:ext>
                </a:extLst>
              </p:cNvPr>
              <p:cNvSpPr/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24EE763-4874-4671-ADA4-A132C96BD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5" y="3354911"/>
            <a:ext cx="3183563" cy="3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3" y="2145206"/>
            <a:ext cx="7809653" cy="2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mond 5">
            <a:extLst>
              <a:ext uri="{FF2B5EF4-FFF2-40B4-BE49-F238E27FC236}">
                <a16:creationId xmlns="" xmlns:a16="http://schemas.microsoft.com/office/drawing/2014/main" id="{1B2ACFEE-1253-40F2-9570-357C13DD64BA}"/>
              </a:ext>
            </a:extLst>
          </p:cNvPr>
          <p:cNvSpPr/>
          <p:nvPr/>
        </p:nvSpPr>
        <p:spPr>
          <a:xfrm>
            <a:off x="-203199" y="2040465"/>
            <a:ext cx="2472266" cy="2472266"/>
          </a:xfrm>
          <a:prstGeom prst="diamond">
            <a:avLst/>
          </a:prstGeom>
          <a:solidFill>
            <a:srgbClr val="F0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="" xmlns:a16="http://schemas.microsoft.com/office/drawing/2014/main" id="{A1DF11BF-9554-48EE-A682-BA0F029478FC}"/>
              </a:ext>
            </a:extLst>
          </p:cNvPr>
          <p:cNvSpPr/>
          <p:nvPr/>
        </p:nvSpPr>
        <p:spPr>
          <a:xfrm>
            <a:off x="2387601" y="2040465"/>
            <a:ext cx="2472266" cy="2472266"/>
          </a:xfrm>
          <a:prstGeom prst="diamond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="" xmlns:a16="http://schemas.microsoft.com/office/drawing/2014/main" id="{D18C6FAA-9CE6-4783-B160-89A4725E3576}"/>
              </a:ext>
            </a:extLst>
          </p:cNvPr>
          <p:cNvSpPr/>
          <p:nvPr/>
        </p:nvSpPr>
        <p:spPr>
          <a:xfrm>
            <a:off x="4859869" y="2040465"/>
            <a:ext cx="2472266" cy="2472266"/>
          </a:xfrm>
          <a:prstGeom prst="diamond">
            <a:avLst/>
          </a:prstGeom>
          <a:solidFill>
            <a:srgbClr val="A3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="" xmlns:a16="http://schemas.microsoft.com/office/drawing/2014/main" id="{509D11C5-687A-4AD2-A6D9-DE0C4EFB62FE}"/>
              </a:ext>
            </a:extLst>
          </p:cNvPr>
          <p:cNvSpPr/>
          <p:nvPr/>
        </p:nvSpPr>
        <p:spPr>
          <a:xfrm>
            <a:off x="7332135" y="2040465"/>
            <a:ext cx="2472266" cy="2472266"/>
          </a:xfrm>
          <a:prstGeom prst="diamond">
            <a:avLst/>
          </a:prstGeom>
          <a:solidFill>
            <a:srgbClr val="78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="" xmlns:a16="http://schemas.microsoft.com/office/drawing/2014/main" id="{D0AF3FAD-4CD1-4681-A4C7-78A31962D2D1}"/>
              </a:ext>
            </a:extLst>
          </p:cNvPr>
          <p:cNvSpPr/>
          <p:nvPr/>
        </p:nvSpPr>
        <p:spPr>
          <a:xfrm>
            <a:off x="9922935" y="2040465"/>
            <a:ext cx="2472266" cy="2472266"/>
          </a:xfrm>
          <a:prstGeom prst="diamond">
            <a:avLst/>
          </a:prstGeom>
          <a:solidFill>
            <a:srgbClr val="4F0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="" xmlns:a16="http://schemas.microsoft.com/office/drawing/2014/main" id="{7D9BC90B-9A8F-40AF-84AD-548590B7C822}"/>
              </a:ext>
            </a:extLst>
          </p:cNvPr>
          <p:cNvSpPr/>
          <p:nvPr/>
        </p:nvSpPr>
        <p:spPr>
          <a:xfrm>
            <a:off x="7332135" y="4512731"/>
            <a:ext cx="2472266" cy="2472266"/>
          </a:xfrm>
          <a:prstGeom prst="diamond">
            <a:avLst/>
          </a:prstGeom>
          <a:solidFill>
            <a:srgbClr val="DD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="" xmlns:a16="http://schemas.microsoft.com/office/drawing/2014/main" id="{4948D2E5-DBB8-4DB1-8E11-04E13B727515}"/>
              </a:ext>
            </a:extLst>
          </p:cNvPr>
          <p:cNvSpPr/>
          <p:nvPr/>
        </p:nvSpPr>
        <p:spPr>
          <a:xfrm>
            <a:off x="4859866" y="4512731"/>
            <a:ext cx="2472266" cy="2472266"/>
          </a:xfrm>
          <a:prstGeom prst="diamond">
            <a:avLst/>
          </a:prstGeom>
          <a:solidFill>
            <a:srgbClr val="F5E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="" xmlns:a16="http://schemas.microsoft.com/office/drawing/2014/main" id="{E342277A-BDC2-40C7-95D2-B9C990F6ECAD}"/>
              </a:ext>
            </a:extLst>
          </p:cNvPr>
          <p:cNvSpPr/>
          <p:nvPr/>
        </p:nvSpPr>
        <p:spPr>
          <a:xfrm>
            <a:off x="2328334" y="4512731"/>
            <a:ext cx="2472266" cy="2472266"/>
          </a:xfrm>
          <a:prstGeom prst="diamond">
            <a:avLst/>
          </a:prstGeom>
          <a:solidFill>
            <a:srgbClr val="97B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756236" y="342667"/>
            <a:ext cx="10679527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 cặp phân số bằng nhau!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B99E364F-5DF5-456A-AE25-9F1B9828D6B0}"/>
                  </a:ext>
                </a:extLst>
              </p:cNvPr>
              <p:cNvSpPr/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60327909-1FBB-48D4-BEEC-0352E256E45F}"/>
                  </a:ext>
                </a:extLst>
              </p:cNvPr>
              <p:cNvSpPr/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D090971D-FBDD-4AF4-94A9-05F0EA2EDEAB}"/>
                  </a:ext>
                </a:extLst>
              </p:cNvPr>
              <p:cNvSpPr/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74134918-90A7-46E0-A491-EAD392654BDB}"/>
                  </a:ext>
                </a:extLst>
              </p:cNvPr>
              <p:cNvSpPr/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18CD6A70-43A4-448C-9BFA-3700CECA25EF}"/>
                  </a:ext>
                </a:extLst>
              </p:cNvPr>
              <p:cNvSpPr/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28886D3F-26BE-4750-B32F-1840F76E68FA}"/>
                  </a:ext>
                </a:extLst>
              </p:cNvPr>
              <p:cNvSpPr/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E65C9806-5041-4A6C-B19F-A14E59972196}"/>
                  </a:ext>
                </a:extLst>
              </p:cNvPr>
              <p:cNvSpPr/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C8FF369D-DD6A-4495-99ED-FC8036607431}"/>
                  </a:ext>
                </a:extLst>
              </p:cNvPr>
              <p:cNvSpPr/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build="allAtOnce"/>
      <p:bldP spid="17" grpId="1" build="allAtOnce"/>
      <p:bldP spid="19" grpId="0" build="allAtOnce"/>
      <p:bldP spid="19" grpId="1" build="allAtOnce"/>
      <p:bldP spid="20" grpId="0" build="allAtOnce"/>
      <p:bldP spid="20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FF28BF-E8C7-4F74-A3EF-AC45E64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28" y="2050378"/>
            <a:ext cx="8529043" cy="3785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D10405B-F598-40ED-B7CE-8E2188726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" y="2397880"/>
            <a:ext cx="1065063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1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7" y="2132701"/>
            <a:ext cx="8138865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0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1815022" y="636778"/>
            <a:ext cx="856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nào bé hơn 1 ?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7" y="157135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17" y="166746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CEB834A-891F-4A45-AA5D-E1BD3B605079}"/>
              </a:ext>
            </a:extLst>
          </p:cNvPr>
          <p:cNvSpPr/>
          <p:nvPr/>
        </p:nvSpPr>
        <p:spPr>
          <a:xfrm>
            <a:off x="13596093" y="137544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01B7B52-5DA3-4EEE-84C6-A46912384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20" y="7931809"/>
            <a:ext cx="1635288" cy="501808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="" xmlns:a16="http://schemas.microsoft.com/office/drawing/2014/main" id="{A75F7EE7-23A0-4EC2-9DBB-4BAADFFDD843}"/>
              </a:ext>
            </a:extLst>
          </p:cNvPr>
          <p:cNvSpPr/>
          <p:nvPr/>
        </p:nvSpPr>
        <p:spPr>
          <a:xfrm rot="12698961">
            <a:off x="1134413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="" xmlns:a16="http://schemas.microsoft.com/office/drawing/2014/main" id="{EDDA3111-9561-4A47-97EC-6537F5FC4748}"/>
              </a:ext>
            </a:extLst>
          </p:cNvPr>
          <p:cNvSpPr/>
          <p:nvPr/>
        </p:nvSpPr>
        <p:spPr>
          <a:xfrm rot="8901039" flipH="1">
            <a:off x="2201214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DA9410F-4D4A-4F4F-8195-6BEBE0DFDE50}"/>
              </a:ext>
            </a:extLst>
          </p:cNvPr>
          <p:cNvSpPr/>
          <p:nvPr/>
        </p:nvSpPr>
        <p:spPr>
          <a:xfrm>
            <a:off x="931955" y="7931809"/>
            <a:ext cx="2802370" cy="92333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 số</a:t>
            </a:r>
            <a:endParaRPr lang="en-US" sz="5400" b="1" cap="none" spc="0">
              <a:ln w="0"/>
              <a:solidFill>
                <a:srgbClr val="E6E6E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850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2817702" y="636778"/>
            <a:ext cx="655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bé hơn 1: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00" y="970260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979871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D11B6BF-C503-4101-B7E4-934FBAE17A13}"/>
              </a:ext>
            </a:extLst>
          </p:cNvPr>
          <p:cNvSpPr/>
          <p:nvPr/>
        </p:nvSpPr>
        <p:spPr>
          <a:xfrm>
            <a:off x="12853787" y="3253868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nào?</a:t>
            </a:r>
            <a:endParaRPr lang="en-US">
              <a:solidFill>
                <a:srgbClr val="E6E6E6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="" xmlns:a16="http://schemas.microsoft.com/office/drawing/2014/main" id="{A4A41949-A97A-4787-B573-C1F787EE3819}"/>
              </a:ext>
            </a:extLst>
          </p:cNvPr>
          <p:cNvSpPr/>
          <p:nvPr/>
        </p:nvSpPr>
        <p:spPr>
          <a:xfrm rot="12698961">
            <a:off x="1693091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="" xmlns:a16="http://schemas.microsoft.com/office/drawing/2014/main" id="{20A5C5D9-926A-4964-A1D2-E12B4E234438}"/>
              </a:ext>
            </a:extLst>
          </p:cNvPr>
          <p:cNvSpPr/>
          <p:nvPr/>
        </p:nvSpPr>
        <p:spPr>
          <a:xfrm rot="8901039" flipH="1">
            <a:off x="2759892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57C87F5-914C-4FB0-A5F6-6E488F93D6AD}"/>
              </a:ext>
            </a:extLst>
          </p:cNvPr>
          <p:cNvSpPr/>
          <p:nvPr/>
        </p:nvSpPr>
        <p:spPr>
          <a:xfrm>
            <a:off x="1490633" y="4480068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số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B4DBB2B-8F9F-4A4C-AD9C-3A2223067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99" y="2623508"/>
            <a:ext cx="790719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9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="" xmlns:a16="http://schemas.microsoft.com/office/drawing/2014/main" id="{4DDF2DAB-1873-459D-BB4D-2546B467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52" y="2141038"/>
            <a:ext cx="9031934" cy="3115326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="" xmlns:a16="http://schemas.microsoft.com/office/drawing/2014/main" id="{8B8473D9-0660-4493-A456-FA69B4B29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2635743"/>
            <a:ext cx="8065707" cy="3115326"/>
          </a:xfrm>
          <a:prstGeom prst="rect">
            <a:avLst/>
          </a:prstGeom>
        </p:spPr>
      </p:pic>
      <p:pic>
        <p:nvPicPr>
          <p:cNvPr id="13" name="Picture 12" hidden="1">
            <a:extLst>
              <a:ext uri="{FF2B5EF4-FFF2-40B4-BE49-F238E27FC236}">
                <a16:creationId xmlns="" xmlns:a16="http://schemas.microsoft.com/office/drawing/2014/main" id="{82BC508E-C517-41C7-90DB-03AD3FEF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5" y="1893685"/>
            <a:ext cx="8065707" cy="36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8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B160DF-104E-4DBE-A303-101BBAE1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65" y="1766059"/>
            <a:ext cx="843149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5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57" y="2075551"/>
            <a:ext cx="8102286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2C1E05FE-1115-4042-875D-523E61E28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34190"/>
              </p:ext>
            </p:extLst>
          </p:nvPr>
        </p:nvGraphicFramePr>
        <p:xfrm>
          <a:off x="374969" y="1697695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=""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CE811F-6FBB-4C37-B790-998CD1EE760A}"/>
              </a:ext>
            </a:extLst>
          </p:cNvPr>
          <p:cNvSpPr/>
          <p:nvPr/>
        </p:nvSpPr>
        <p:spPr>
          <a:xfrm>
            <a:off x="2236250" y="787656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05F441E9-80BF-4E4A-85F9-7676C1D5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652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=""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69343CF-904D-4682-8A97-FB1B89B836F8}"/>
              </a:ext>
            </a:extLst>
          </p:cNvPr>
          <p:cNvSpPr/>
          <p:nvPr/>
        </p:nvSpPr>
        <p:spPr>
          <a:xfrm>
            <a:off x="2045750" y="3797557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11E5FA-D375-4EAA-89A6-4EE5F06BE4E4}"/>
              </a:ext>
            </a:extLst>
          </p:cNvPr>
          <p:cNvSpPr/>
          <p:nvPr/>
        </p:nvSpPr>
        <p:spPr>
          <a:xfrm>
            <a:off x="8287408" y="2828835"/>
            <a:ext cx="3717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Hai băng giấy </a:t>
            </a:r>
          </a:p>
          <a:p>
            <a:pPr algn="ctr"/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nhau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="" xmlns:a16="http://schemas.microsoft.com/office/drawing/2014/main" id="{9DC8F97A-16BC-44D4-AFC6-FD233F784344}"/>
              </a:ext>
            </a:extLst>
          </p:cNvPr>
          <p:cNvSpPr/>
          <p:nvPr/>
        </p:nvSpPr>
        <p:spPr>
          <a:xfrm>
            <a:off x="7403738" y="1433987"/>
            <a:ext cx="682703" cy="4623913"/>
          </a:xfrm>
          <a:prstGeom prst="rightBrace">
            <a:avLst>
              <a:gd name="adj1" fmla="val 73245"/>
              <a:gd name="adj2" fmla="val 45263"/>
            </a:avLst>
          </a:prstGeom>
          <a:ln w="38100">
            <a:solidFill>
              <a:srgbClr val="78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12AD74E0-208C-4A8D-B42B-AC5CAD9F9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19982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=""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8588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16E8E691-41FB-47A6-8D94-56A79D57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81323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=""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25671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8402E45-E821-4454-86D1-FDAD5C732855}"/>
              </a:ext>
            </a:extLst>
          </p:cNvPr>
          <p:cNvSpPr/>
          <p:nvPr/>
        </p:nvSpPr>
        <p:spPr>
          <a:xfrm>
            <a:off x="7320138" y="697718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cap="none" spc="0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4B39364-FA6A-4194-820A-EC2DBC9A68B2}"/>
              </a:ext>
            </a:extLst>
          </p:cNvPr>
          <p:cNvSpPr/>
          <p:nvPr/>
        </p:nvSpPr>
        <p:spPr>
          <a:xfrm>
            <a:off x="7461712" y="4322473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thành 8 phần </a:t>
            </a:r>
          </a:p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222BB3A-6B17-4D65-8A8A-9EC4C494C577}"/>
              </a:ext>
            </a:extLst>
          </p:cNvPr>
          <p:cNvSpPr/>
          <p:nvPr/>
        </p:nvSpPr>
        <p:spPr>
          <a:xfrm>
            <a:off x="7836304" y="2052372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 màu 3 phần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F2DBF0B-94CB-4C06-96EF-C5205AE34233}"/>
              </a:ext>
            </a:extLst>
          </p:cNvPr>
          <p:cNvSpPr/>
          <p:nvPr/>
        </p:nvSpPr>
        <p:spPr>
          <a:xfrm>
            <a:off x="7869315" y="5607929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cap="none" spc="0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813CC828-64F2-4D8E-AD0E-0CD308914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686969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=""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=""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256718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3450B549-6986-4C51-92AF-955D7572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7759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=""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=""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85880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68C60E7A-BEE6-4E62-B234-2E395D1DE718}"/>
                  </a:ext>
                </a:extLst>
              </p:cNvPr>
              <p:cNvSpPr txBox="1"/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D781247A-D50B-4FFC-A4CD-3CE8E5F5EF4B}"/>
                  </a:ext>
                </a:extLst>
              </p:cNvPr>
              <p:cNvSpPr txBox="1"/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E93CEEA5-899D-45E0-B081-7CC6B70D4753}"/>
              </a:ext>
            </a:extLst>
          </p:cNvPr>
          <p:cNvCxnSpPr/>
          <p:nvPr/>
        </p:nvCxnSpPr>
        <p:spPr>
          <a:xfrm>
            <a:off x="423149" y="2887425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82AA1BD-85FB-41ED-8A76-CCB26A965925}"/>
              </a:ext>
            </a:extLst>
          </p:cNvPr>
          <p:cNvCxnSpPr/>
          <p:nvPr/>
        </p:nvCxnSpPr>
        <p:spPr>
          <a:xfrm>
            <a:off x="5343492" y="2930968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656FD5BD-43C2-468D-988C-71642A746462}"/>
                  </a:ext>
                </a:extLst>
              </p:cNvPr>
              <p:cNvSpPr/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</a:b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blipFill>
                <a:blip r:embed="rId4"/>
                <a:stretch>
                  <a:fillRect t="-3587" r="-5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DA0D239-F90F-41EF-B4F4-706EEECCBFAA}"/>
              </a:ext>
            </a:extLst>
          </p:cNvPr>
          <p:cNvSpPr/>
          <p:nvPr/>
        </p:nvSpPr>
        <p:spPr>
          <a:xfrm>
            <a:off x="8322123" y="1644079"/>
            <a:ext cx="2270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D4554BC-6726-4DBF-B736-8B75FD4C499E}"/>
              </a:ext>
            </a:extLst>
          </p:cNvPr>
          <p:cNvSpPr/>
          <p:nvPr/>
        </p:nvSpPr>
        <p:spPr>
          <a:xfrm>
            <a:off x="9115342" y="2863365"/>
            <a:ext cx="692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lang="en-US" sz="6600" b="1" cap="none" spc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0BBE8AA-6512-4D2A-B666-387A712FA7B7}"/>
              </a:ext>
            </a:extLst>
          </p:cNvPr>
          <p:cNvSpPr/>
          <p:nvPr/>
        </p:nvSpPr>
        <p:spPr>
          <a:xfrm>
            <a:off x="4648327" y="25155"/>
            <a:ext cx="2895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Nhận xét: 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674A60C7-A525-4E4A-A40F-2D2DED37D295}"/>
                  </a:ext>
                </a:extLst>
              </p:cNvPr>
              <p:cNvSpPr txBox="1"/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7954CA9D-EDAF-4024-98EB-38C9C77B90CE}"/>
                  </a:ext>
                </a:extLst>
              </p:cNvPr>
              <p:cNvSpPr txBox="1"/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blipFill>
                <a:blip r:embed="rId3"/>
                <a:stretch>
                  <a:fillRect l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80AAF42-A0C4-4D31-9B67-AC980163B00E}"/>
              </a:ext>
            </a:extLst>
          </p:cNvPr>
          <p:cNvSpPr/>
          <p:nvPr/>
        </p:nvSpPr>
        <p:spPr>
          <a:xfrm>
            <a:off x="1972113" y="2362862"/>
            <a:ext cx="8247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chất cơ bản của phân số: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F594B70-0348-43C1-A3F2-5039B1816FD6}"/>
              </a:ext>
            </a:extLst>
          </p:cNvPr>
          <p:cNvSpPr/>
          <p:nvPr/>
        </p:nvSpPr>
        <p:spPr>
          <a:xfrm>
            <a:off x="101600" y="3163661"/>
            <a:ext cx="11988800" cy="3240054"/>
          </a:xfrm>
          <a:prstGeom prst="rect">
            <a:avLst/>
          </a:prstGeom>
          <a:solidFill>
            <a:srgbClr val="F5EEDC">
              <a:alpha val="8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cả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tử số và mẫu số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của một phân số với cùng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en-US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</a:t>
            </a:r>
            <a:r>
              <a:rPr lang="vi-VN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cùng chia hết cho 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sau khi chia ta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C5F7633-118E-422B-957B-D6B872A25F3C}"/>
              </a:ext>
            </a:extLst>
          </p:cNvPr>
          <p:cNvSpPr/>
          <p:nvPr/>
        </p:nvSpPr>
        <p:spPr>
          <a:xfrm>
            <a:off x="5695058" y="1190746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781D42"/>
                </a:solidFill>
                <a:latin typeface="UTM Avo" panose="02040603050506020204" pitchFamily="18" charset="0"/>
              </a:rPr>
              <a:t>và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038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1752</TotalTime>
  <Words>706</Words>
  <Application>Microsoft Office PowerPoint</Application>
  <PresentationFormat>Custom</PresentationFormat>
  <Paragraphs>99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HP001 4 hàng</vt:lpstr>
      <vt:lpstr>等线</vt:lpstr>
      <vt:lpstr>Times New Roman</vt:lpstr>
      <vt:lpstr>Webdings</vt:lpstr>
      <vt:lpstr>UTM Avo</vt:lpstr>
      <vt:lpstr>Cambria Math</vt:lpstr>
      <vt:lpstr>Wingdings</vt:lpstr>
      <vt:lpstr>Tahoma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9Slide.vn</dc:subject>
  <dc:creator>Admin</dc:creator>
  <cp:keywords>Thy Tho</cp:keywords>
  <dc:description>9Slide.vn</dc:description>
  <cp:lastModifiedBy>vuminhhieucp59@gmail.com</cp:lastModifiedBy>
  <cp:revision>153</cp:revision>
  <dcterms:created xsi:type="dcterms:W3CDTF">2018-10-13T08:45:51Z</dcterms:created>
  <dcterms:modified xsi:type="dcterms:W3CDTF">2022-01-24T16:07:20Z</dcterms:modified>
  <cp:category>9Slide.vn</cp:category>
  <cp:version>X011</cp:version>
</cp:coreProperties>
</file>