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8"/>
  </p:notesMasterIdLst>
  <p:sldIdLst>
    <p:sldId id="275" r:id="rId2"/>
    <p:sldId id="303" r:id="rId3"/>
    <p:sldId id="301" r:id="rId4"/>
    <p:sldId id="309" r:id="rId5"/>
    <p:sldId id="304" r:id="rId6"/>
    <p:sldId id="321" r:id="rId7"/>
    <p:sldId id="311" r:id="rId8"/>
    <p:sldId id="312" r:id="rId9"/>
    <p:sldId id="313" r:id="rId10"/>
    <p:sldId id="314" r:id="rId11"/>
    <p:sldId id="316" r:id="rId12"/>
    <p:sldId id="317" r:id="rId13"/>
    <p:sldId id="318" r:id="rId14"/>
    <p:sldId id="319" r:id="rId15"/>
    <p:sldId id="320" r:id="rId16"/>
    <p:sldId id="274" r:id="rId17"/>
  </p:sldIdLst>
  <p:sldSz cx="18288000" cy="10287000"/>
  <p:notesSz cx="6858000" cy="9144000"/>
  <p:embeddedFontLst>
    <p:embeddedFont>
      <p:font typeface="Calibri" panose="020F0502020204030204" pitchFamily="34" charset="0"/>
      <p:regular r:id="rId19"/>
      <p:bold r:id="rId20"/>
      <p:italic r:id="rId21"/>
      <p:boldItalic r:id="rId22"/>
    </p:embeddedFont>
    <p:embeddedFont>
      <p:font typeface="Livvic Bold Bold" panose="020B0604020202020204" charset="0"/>
      <p:regular r:id="rId2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ECE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674" autoAdjust="0"/>
    <p:restoredTop sz="94622" autoAdjust="0"/>
  </p:normalViewPr>
  <p:slideViewPr>
    <p:cSldViewPr>
      <p:cViewPr varScale="1">
        <p:scale>
          <a:sx n="61" d="100"/>
          <a:sy n="61" d="100"/>
        </p:scale>
        <p:origin x="186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B87A23-D339-4951-87D5-E0296F9E9F08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8A3BF0-A8DC-4064-959C-039C1CE454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41657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0.png"/><Relationship Id="rId4" Type="http://schemas.openxmlformats.org/officeDocument/2006/relationships/image" Target="../media/image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Ảnh nền xanh lá cho power point đẹp">
            <a:extLst>
              <a:ext uri="{FF2B5EF4-FFF2-40B4-BE49-F238E27FC236}">
                <a16:creationId xmlns:a16="http://schemas.microsoft.com/office/drawing/2014/main" id="{635AA4F7-1F5C-4762-92B6-8519A7035A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173"/>
            <a:ext cx="182880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FB78ACF8-03BD-4801-95E4-DBDACF5A8DCD}"/>
              </a:ext>
            </a:extLst>
          </p:cNvPr>
          <p:cNvSpPr txBox="1"/>
          <p:nvPr/>
        </p:nvSpPr>
        <p:spPr>
          <a:xfrm>
            <a:off x="3566199" y="800100"/>
            <a:ext cx="103022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  <a:latin typeface="+mj-lt"/>
              </a:rPr>
              <a:t>PHÒNG GIÁO DỤC VÀ ĐÀO TẠO QUẬN LONG BIÊN</a:t>
            </a:r>
            <a:endParaRPr lang="en-GB" sz="32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6" name="Hình chữ nhật 5">
            <a:extLst>
              <a:ext uri="{FF2B5EF4-FFF2-40B4-BE49-F238E27FC236}">
                <a16:creationId xmlns:a16="http://schemas.microsoft.com/office/drawing/2014/main" id="{CC6D3003-DA0B-4213-9AC4-B9E6EFDBC22A}"/>
              </a:ext>
            </a:extLst>
          </p:cNvPr>
          <p:cNvSpPr/>
          <p:nvPr/>
        </p:nvSpPr>
        <p:spPr>
          <a:xfrm>
            <a:off x="4064020" y="2400300"/>
            <a:ext cx="10159962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9600" b="1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</a:rPr>
              <a:t>MĨ THUẬT LỚP </a:t>
            </a:r>
            <a:r>
              <a:rPr lang="en-US" sz="9600" b="1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</a:rPr>
              <a:t>2</a:t>
            </a:r>
            <a:endParaRPr lang="vi-VN" sz="9600" b="1" cap="none" spc="0" dirty="0">
              <a:ln w="0"/>
              <a:solidFill>
                <a:srgbClr val="00206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</a:endParaRPr>
          </a:p>
        </p:txBody>
      </p:sp>
      <p:sp>
        <p:nvSpPr>
          <p:cNvPr id="7" name="Hình chữ nhật 6">
            <a:extLst>
              <a:ext uri="{FF2B5EF4-FFF2-40B4-BE49-F238E27FC236}">
                <a16:creationId xmlns:a16="http://schemas.microsoft.com/office/drawing/2014/main" id="{21DBD6AE-8C59-4C06-B4D8-3680937A5208}"/>
              </a:ext>
            </a:extLst>
          </p:cNvPr>
          <p:cNvSpPr/>
          <p:nvPr/>
        </p:nvSpPr>
        <p:spPr>
          <a:xfrm>
            <a:off x="3326225" y="5254704"/>
            <a:ext cx="11635558" cy="230832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6000" b="1" spc="50" dirty="0">
                <a:ln w="0"/>
                <a:solidFill>
                  <a:srgbClr val="00206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</a:rPr>
              <a:t>BÀI</a:t>
            </a:r>
            <a:r>
              <a:rPr lang="vi-VN" sz="7200" b="1" spc="50" dirty="0">
                <a:ln w="0"/>
                <a:solidFill>
                  <a:srgbClr val="00206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</a:rPr>
              <a:t> </a:t>
            </a:r>
            <a:r>
              <a:rPr lang="en-US" sz="7200" b="1" spc="50" dirty="0">
                <a:ln w="0"/>
                <a:solidFill>
                  <a:srgbClr val="00206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</a:rPr>
              <a:t>1</a:t>
            </a:r>
            <a:r>
              <a:rPr lang="vi-VN" sz="6600" b="1" spc="50" dirty="0">
                <a:ln w="0"/>
                <a:solidFill>
                  <a:srgbClr val="00206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</a:rPr>
              <a:t>: </a:t>
            </a:r>
            <a:r>
              <a:rPr lang="en-US" sz="6600" b="1" spc="50" dirty="0">
                <a:ln w="0"/>
                <a:solidFill>
                  <a:srgbClr val="00206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</a:rPr>
              <a:t>RỪNG CÂY RẬM RẠP</a:t>
            </a:r>
            <a:endParaRPr lang="vi-VN" sz="6600" b="1" spc="50" dirty="0">
              <a:ln w="0"/>
              <a:solidFill>
                <a:srgbClr val="00206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Times New Roman" panose="02020603050405020304" pitchFamily="18" charset="0"/>
            </a:endParaRPr>
          </a:p>
          <a:p>
            <a:pPr algn="ctr"/>
            <a:r>
              <a:rPr lang="en-US" sz="6000" b="1" spc="50" dirty="0" err="1">
                <a:ln w="0"/>
                <a:solidFill>
                  <a:srgbClr val="00206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</a:rPr>
              <a:t>Tiết</a:t>
            </a:r>
            <a:r>
              <a:rPr lang="en-US" sz="6000" b="1" spc="50" dirty="0">
                <a:ln w="0"/>
                <a:solidFill>
                  <a:srgbClr val="00206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</a:rPr>
              <a:t> 1</a:t>
            </a:r>
            <a:r>
              <a:rPr lang="vi-VN" sz="6000" b="1" cap="none" spc="50" dirty="0">
                <a:ln w="0"/>
                <a:solidFill>
                  <a:srgbClr val="00206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</a:rPr>
              <a:t>:</a:t>
            </a:r>
            <a:r>
              <a:rPr lang="vi-VN" sz="7200" b="1" cap="none" spc="50" dirty="0">
                <a:ln w="0"/>
                <a:solidFill>
                  <a:srgbClr val="00206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</a:rPr>
              <a:t> </a:t>
            </a:r>
            <a:r>
              <a:rPr lang="en-US" sz="7200" b="1" cap="none" spc="50" dirty="0" err="1">
                <a:ln w="0"/>
                <a:solidFill>
                  <a:srgbClr val="00206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</a:rPr>
              <a:t>Xé</a:t>
            </a:r>
            <a:r>
              <a:rPr lang="en-US" sz="7200" b="1" cap="none" spc="50" dirty="0">
                <a:ln w="0"/>
                <a:solidFill>
                  <a:srgbClr val="00206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</a:rPr>
              <a:t> </a:t>
            </a:r>
            <a:r>
              <a:rPr lang="en-US" sz="7200" b="1" cap="none" spc="50" dirty="0" err="1">
                <a:ln w="0"/>
                <a:solidFill>
                  <a:srgbClr val="00206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</a:rPr>
              <a:t>dán</a:t>
            </a:r>
            <a:r>
              <a:rPr lang="en-US" sz="7200" b="1" cap="none" spc="50" dirty="0">
                <a:ln w="0"/>
                <a:solidFill>
                  <a:srgbClr val="00206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</a:rPr>
              <a:t> </a:t>
            </a:r>
            <a:r>
              <a:rPr lang="en-US" sz="7200" b="1" cap="none" spc="50" dirty="0" err="1">
                <a:ln w="0"/>
                <a:solidFill>
                  <a:srgbClr val="00206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</a:rPr>
              <a:t>rừng</a:t>
            </a:r>
            <a:r>
              <a:rPr lang="en-US" sz="7200" b="1" cap="none" spc="50" dirty="0">
                <a:ln w="0"/>
                <a:solidFill>
                  <a:srgbClr val="00206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</a:rPr>
              <a:t> </a:t>
            </a:r>
            <a:r>
              <a:rPr lang="en-US" sz="7200" b="1" cap="none" spc="50" dirty="0" err="1">
                <a:ln w="0"/>
                <a:solidFill>
                  <a:srgbClr val="00206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</a:rPr>
              <a:t>cây</a:t>
            </a:r>
            <a:endParaRPr lang="vi-VN" sz="7200" b="1" cap="none" spc="50" dirty="0">
              <a:ln w="0"/>
              <a:solidFill>
                <a:srgbClr val="00206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8" name="Hình chữ nhật 7">
            <a:extLst>
              <a:ext uri="{FF2B5EF4-FFF2-40B4-BE49-F238E27FC236}">
                <a16:creationId xmlns:a16="http://schemas.microsoft.com/office/drawing/2014/main" id="{A2346C1C-55CF-4F9C-9B78-27E08D97659C}"/>
              </a:ext>
            </a:extLst>
          </p:cNvPr>
          <p:cNvSpPr/>
          <p:nvPr/>
        </p:nvSpPr>
        <p:spPr>
          <a:xfrm>
            <a:off x="2249750" y="4143970"/>
            <a:ext cx="13788518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6000" b="1" spc="50" dirty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</a:rPr>
              <a:t>CHỦ ĐỀ 2: </a:t>
            </a:r>
            <a:r>
              <a:rPr lang="en-US" sz="6600" b="1" spc="50" dirty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</a:rPr>
              <a:t>KHU RỪNG NHIỆT ĐỚI</a:t>
            </a:r>
            <a:endParaRPr lang="vi-VN" sz="6000" b="1" cap="none" spc="50" dirty="0">
              <a:ln w="0"/>
              <a:solidFill>
                <a:srgbClr val="FF000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7325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Background cây xanh đẹp - Wiki AD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728" y="-34844"/>
            <a:ext cx="18476042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loud Callout 10"/>
          <p:cNvSpPr/>
          <p:nvPr/>
        </p:nvSpPr>
        <p:spPr>
          <a:xfrm rot="202326">
            <a:off x="1751988" y="521333"/>
            <a:ext cx="8465608" cy="2216399"/>
          </a:xfrm>
          <a:prstGeom prst="cloudCallout">
            <a:avLst>
              <a:gd name="adj1" fmla="val -40443"/>
              <a:gd name="adj2" fmla="val 58989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2895600" y="1028700"/>
            <a:ext cx="1050919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BÀI THAM KHẢO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8924" t="10897" r="7442" b="11674"/>
          <a:stretch/>
        </p:blipFill>
        <p:spPr>
          <a:xfrm>
            <a:off x="767432" y="2980735"/>
            <a:ext cx="6078620" cy="553288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8518" t="10051" r="7778" b="11048"/>
          <a:stretch/>
        </p:blipFill>
        <p:spPr>
          <a:xfrm>
            <a:off x="6941415" y="3411964"/>
            <a:ext cx="5551548" cy="439853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l="8519" t="9799" r="8519" b="9799"/>
          <a:stretch/>
        </p:blipFill>
        <p:spPr>
          <a:xfrm>
            <a:off x="12172703" y="291300"/>
            <a:ext cx="5338874" cy="381348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/>
          <a:srcRect l="9260" t="9699" r="7777" b="10705"/>
          <a:stretch/>
        </p:blipFill>
        <p:spPr>
          <a:xfrm rot="1130386">
            <a:off x="12464818" y="5823702"/>
            <a:ext cx="5486400" cy="38698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926877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Background cây xanh đẹp - Wiki AD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476042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loud Callout 10"/>
          <p:cNvSpPr/>
          <p:nvPr/>
        </p:nvSpPr>
        <p:spPr>
          <a:xfrm>
            <a:off x="609600" y="647700"/>
            <a:ext cx="17068800" cy="6400800"/>
          </a:xfrm>
          <a:prstGeom prst="cloudCallout">
            <a:avLst>
              <a:gd name="adj1" fmla="val -40443"/>
              <a:gd name="adj2" fmla="val 58989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2133600" y="2476500"/>
            <a:ext cx="13639800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3: LUYỆN TẬP –SÁNG TẠO</a:t>
            </a:r>
          </a:p>
          <a:p>
            <a:pPr algn="ctr"/>
            <a:r>
              <a:rPr lang="en-US" sz="5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Em</a:t>
            </a:r>
            <a:r>
              <a:rPr lang="en-US" sz="5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hãy</a:t>
            </a:r>
            <a:r>
              <a:rPr lang="en-US" sz="5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xé</a:t>
            </a:r>
            <a:r>
              <a:rPr lang="en-US" sz="5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dán</a:t>
            </a:r>
            <a:r>
              <a:rPr lang="en-US" sz="5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bức</a:t>
            </a:r>
            <a:r>
              <a:rPr lang="en-US" sz="5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tranh</a:t>
            </a:r>
            <a:r>
              <a:rPr lang="en-US" sz="5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khu</a:t>
            </a:r>
            <a:r>
              <a:rPr lang="en-US" sz="5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rừng</a:t>
            </a:r>
            <a:r>
              <a:rPr lang="en-US" sz="5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theo</a:t>
            </a:r>
            <a:r>
              <a:rPr lang="en-US" sz="5400" dirty="0">
                <a:solidFill>
                  <a:srgbClr val="002060"/>
                </a:solidFill>
                <a:latin typeface="Times New Roman" panose="02020603050405020304" pitchFamily="18" charset="0"/>
              </a:rPr>
              <a:t> ý </a:t>
            </a:r>
            <a:r>
              <a:rPr lang="en-US" sz="5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thích</a:t>
            </a:r>
            <a:endParaRPr lang="en-US" sz="5400" dirty="0">
              <a:solidFill>
                <a:srgbClr val="002060"/>
              </a:solidFill>
              <a:latin typeface="Times New Roman" panose="02020603050405020304" pitchFamily="18" charset="0"/>
            </a:endParaRPr>
          </a:p>
          <a:p>
            <a:pPr algn="ctr"/>
            <a:endParaRPr lang="en-US" sz="5400" b="1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53745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Background cây xanh đẹp - Wiki AD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476042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loud Callout 10"/>
          <p:cNvSpPr/>
          <p:nvPr/>
        </p:nvSpPr>
        <p:spPr>
          <a:xfrm rot="175163">
            <a:off x="609600" y="1447800"/>
            <a:ext cx="17297400" cy="6362700"/>
          </a:xfrm>
          <a:prstGeom prst="cloudCallout">
            <a:avLst>
              <a:gd name="adj1" fmla="val -40443"/>
              <a:gd name="adj2" fmla="val 58989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3200400" y="2597824"/>
            <a:ext cx="11506200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4: PHÂN TÍCH – ĐÁNH GIÁ</a:t>
            </a:r>
          </a:p>
          <a:p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Em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hãy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 chia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sẻ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bức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tranh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của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mình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vời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những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người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thân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yêu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nhé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!</a:t>
            </a:r>
          </a:p>
          <a:p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 -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Cách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tạo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ra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bức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tranh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.</a:t>
            </a:r>
          </a:p>
          <a:p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 -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Cảm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nhận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khi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tạo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ra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bức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tranh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khu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rừng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bằng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xé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dán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.</a:t>
            </a:r>
          </a:p>
          <a:p>
            <a:pPr algn="ctr"/>
            <a:endParaRPr lang="en-US" sz="4400" b="1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88371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Background cây xanh đẹp - Wiki AD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476042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loud Callout 10"/>
          <p:cNvSpPr/>
          <p:nvPr/>
        </p:nvSpPr>
        <p:spPr>
          <a:xfrm>
            <a:off x="623718" y="1181100"/>
            <a:ext cx="17283281" cy="6934200"/>
          </a:xfrm>
          <a:prstGeom prst="cloudCallout">
            <a:avLst>
              <a:gd name="adj1" fmla="val -47963"/>
              <a:gd name="adj2" fmla="val 60743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2438400" y="2628900"/>
            <a:ext cx="145542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5: VẬN DỤNG – PHÁT TRIỂN</a:t>
            </a:r>
          </a:p>
          <a:p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</a:rPr>
              <a:t>-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Em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hãy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</a:rPr>
              <a:t> chia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sẻ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những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điều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em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biết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về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các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khu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rừng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</a:rPr>
              <a:t>.</a:t>
            </a:r>
          </a:p>
          <a:p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</a:rPr>
              <a:t>-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Chỉ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ra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các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loại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nét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em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quan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sát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được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trong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các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hình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ảnh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khu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rừng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cây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</a:rPr>
              <a:t>.</a:t>
            </a:r>
            <a:endParaRPr lang="en-US" sz="4800" b="1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4985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Background cây xanh đẹp - Wiki AD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34" y="14966"/>
            <a:ext cx="18476042" cy="10257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loud Callout 10"/>
          <p:cNvSpPr/>
          <p:nvPr/>
        </p:nvSpPr>
        <p:spPr>
          <a:xfrm>
            <a:off x="2035451" y="0"/>
            <a:ext cx="14369498" cy="2319597"/>
          </a:xfrm>
          <a:prstGeom prst="cloudCallout">
            <a:avLst>
              <a:gd name="adj1" fmla="val -47963"/>
              <a:gd name="adj2" fmla="val 60743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2895600" y="1011378"/>
            <a:ext cx="12115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5: VẬN DỤNG – PHÁT TRIỂN</a:t>
            </a:r>
          </a:p>
        </p:txBody>
      </p:sp>
      <p:pic>
        <p:nvPicPr>
          <p:cNvPr id="2" name="Picture 2" descr="http://sachthietbigiaoduc.vn/public/1/Books/7902/16228/HF_44089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9496" y="2619193"/>
            <a:ext cx="4367914" cy="2669582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sachthietbigiaoduc.vn/public/1/Books/7902/16228/HF_44090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9000" y="2578110"/>
            <a:ext cx="4397602" cy="2716838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://sachthietbigiaoduc.vn/public/1/Books/7902/16228/HF_44091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1520" y="5989497"/>
            <a:ext cx="4390222" cy="2798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http://sachthietbigiaoduc.vn/public/1/Books/7902/16228/HF_44092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9000" y="5956555"/>
            <a:ext cx="4445477" cy="2869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789460" y="5234066"/>
            <a:ext cx="47829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1.Rừng Yok </a:t>
            </a:r>
            <a:r>
              <a:rPr lang="en-US" sz="2800" dirty="0" err="1"/>
              <a:t>Đôn</a:t>
            </a:r>
            <a:r>
              <a:rPr lang="en-US" sz="2800" dirty="0"/>
              <a:t> ở </a:t>
            </a:r>
            <a:r>
              <a:rPr lang="en-US" sz="2800" dirty="0" err="1"/>
              <a:t>Tây</a:t>
            </a:r>
            <a:r>
              <a:rPr lang="en-US" sz="2800" dirty="0"/>
              <a:t> </a:t>
            </a:r>
            <a:r>
              <a:rPr lang="en-US" sz="2800" dirty="0" err="1"/>
              <a:t>Nguyên</a:t>
            </a:r>
            <a:endParaRPr lang="en-US" sz="2800" dirty="0"/>
          </a:p>
        </p:txBody>
      </p:sp>
      <p:sp>
        <p:nvSpPr>
          <p:cNvPr id="10" name="TextBox 9"/>
          <p:cNvSpPr txBox="1"/>
          <p:nvPr/>
        </p:nvSpPr>
        <p:spPr>
          <a:xfrm>
            <a:off x="10885601" y="5344184"/>
            <a:ext cx="472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2.Rừng </a:t>
            </a:r>
            <a:r>
              <a:rPr lang="en-US" sz="2800" dirty="0" err="1"/>
              <a:t>đào</a:t>
            </a:r>
            <a:r>
              <a:rPr lang="en-US" sz="2800" dirty="0"/>
              <a:t> ở Sa pa, </a:t>
            </a:r>
            <a:r>
              <a:rPr lang="en-US" sz="2800" dirty="0" err="1"/>
              <a:t>Lào</a:t>
            </a:r>
            <a:r>
              <a:rPr lang="en-US" sz="2800" dirty="0"/>
              <a:t> </a:t>
            </a:r>
            <a:r>
              <a:rPr lang="en-US" sz="2800" dirty="0" err="1"/>
              <a:t>Cai</a:t>
            </a:r>
            <a:endParaRPr lang="en-US" sz="2800" dirty="0"/>
          </a:p>
        </p:txBody>
      </p:sp>
      <p:sp>
        <p:nvSpPr>
          <p:cNvPr id="13" name="TextBox 12"/>
          <p:cNvSpPr txBox="1"/>
          <p:nvPr/>
        </p:nvSpPr>
        <p:spPr>
          <a:xfrm>
            <a:off x="5899496" y="8671755"/>
            <a:ext cx="417965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3.Rừng </a:t>
            </a:r>
            <a:r>
              <a:rPr lang="en-US" sz="2800" dirty="0" err="1"/>
              <a:t>rậm</a:t>
            </a:r>
            <a:r>
              <a:rPr lang="en-US" sz="2800" dirty="0"/>
              <a:t> </a:t>
            </a:r>
            <a:r>
              <a:rPr lang="en-US" sz="2800" dirty="0" err="1"/>
              <a:t>nhiệt</a:t>
            </a:r>
            <a:r>
              <a:rPr lang="en-US" sz="2800" dirty="0"/>
              <a:t> </a:t>
            </a:r>
            <a:r>
              <a:rPr lang="en-US" sz="2800" dirty="0" err="1"/>
              <a:t>đới</a:t>
            </a:r>
            <a:r>
              <a:rPr lang="en-US" sz="2800" dirty="0"/>
              <a:t> ở </a:t>
            </a:r>
            <a:r>
              <a:rPr lang="en-US" sz="2800" dirty="0" err="1"/>
              <a:t>vườn</a:t>
            </a:r>
            <a:r>
              <a:rPr lang="en-US" sz="2800" dirty="0"/>
              <a:t> </a:t>
            </a:r>
            <a:r>
              <a:rPr lang="en-US" sz="2800" dirty="0" err="1"/>
              <a:t>Quốc</a:t>
            </a:r>
            <a:r>
              <a:rPr lang="en-US" sz="2800" dirty="0"/>
              <a:t> </a:t>
            </a:r>
            <a:r>
              <a:rPr lang="en-US" sz="2800" dirty="0" err="1"/>
              <a:t>gia</a:t>
            </a:r>
            <a:r>
              <a:rPr lang="en-US" sz="2800" dirty="0"/>
              <a:t> Nam </a:t>
            </a:r>
            <a:r>
              <a:rPr lang="en-US" sz="2800" dirty="0" err="1"/>
              <a:t>Cát</a:t>
            </a:r>
            <a:r>
              <a:rPr lang="en-US" sz="2800" dirty="0"/>
              <a:t> </a:t>
            </a:r>
            <a:r>
              <a:rPr lang="en-US" sz="2800" dirty="0" err="1"/>
              <a:t>Tiên</a:t>
            </a:r>
            <a:endParaRPr lang="en-US" sz="2800" dirty="0"/>
          </a:p>
        </p:txBody>
      </p:sp>
      <p:sp>
        <p:nvSpPr>
          <p:cNvPr id="14" name="TextBox 13"/>
          <p:cNvSpPr txBox="1"/>
          <p:nvPr/>
        </p:nvSpPr>
        <p:spPr>
          <a:xfrm>
            <a:off x="10893707" y="8942858"/>
            <a:ext cx="37338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4.Rừng </a:t>
            </a:r>
            <a:r>
              <a:rPr lang="en-US" sz="2800" dirty="0" err="1"/>
              <a:t>đước</a:t>
            </a:r>
            <a:r>
              <a:rPr lang="en-US" sz="2800" dirty="0"/>
              <a:t> ở </a:t>
            </a:r>
            <a:r>
              <a:rPr lang="en-US" sz="2800" dirty="0" err="1"/>
              <a:t>Cầ</a:t>
            </a:r>
            <a:r>
              <a:rPr lang="en-US" sz="2400" dirty="0" err="1"/>
              <a:t>n</a:t>
            </a:r>
            <a:r>
              <a:rPr lang="en-US" sz="2400" dirty="0"/>
              <a:t> </a:t>
            </a:r>
            <a:r>
              <a:rPr lang="en-US" sz="2400" dirty="0" err="1"/>
              <a:t>Giờ</a:t>
            </a:r>
            <a:r>
              <a:rPr lang="en-US" sz="2400" dirty="0"/>
              <a:t>, </a:t>
            </a:r>
            <a:r>
              <a:rPr lang="en-US" sz="2400" dirty="0" err="1"/>
              <a:t>Thành</a:t>
            </a:r>
            <a:r>
              <a:rPr lang="en-US" sz="2400" dirty="0"/>
              <a:t> </a:t>
            </a:r>
            <a:r>
              <a:rPr lang="en-US" sz="2400" dirty="0" err="1"/>
              <a:t>phố</a:t>
            </a:r>
            <a:r>
              <a:rPr lang="en-US" sz="2400" dirty="0"/>
              <a:t> </a:t>
            </a:r>
            <a:r>
              <a:rPr lang="en-US" sz="2400" dirty="0" err="1"/>
              <a:t>Hồ</a:t>
            </a:r>
            <a:r>
              <a:rPr lang="en-US" sz="2400" dirty="0"/>
              <a:t> </a:t>
            </a:r>
            <a:r>
              <a:rPr lang="en-US" sz="2400" dirty="0" err="1"/>
              <a:t>Chí</a:t>
            </a:r>
            <a:r>
              <a:rPr lang="en-US" sz="2400" dirty="0"/>
              <a:t> Minh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685801" y="3651473"/>
            <a:ext cx="4374130" cy="29840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hãy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chia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sẻ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điều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biết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khu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rừng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.</a:t>
            </a:r>
          </a:p>
          <a:p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Chỉ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ra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loại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nét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quan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sát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ảnh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khu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rừng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cây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.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6481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" grpId="0"/>
      <p:bldP spid="13" grpId="0"/>
      <p:bldP spid="14" grpId="0"/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Background cây xanh đẹp - Wiki AD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476042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loud Callout 10"/>
          <p:cNvSpPr/>
          <p:nvPr/>
        </p:nvSpPr>
        <p:spPr>
          <a:xfrm>
            <a:off x="623718" y="1181100"/>
            <a:ext cx="17283281" cy="6934200"/>
          </a:xfrm>
          <a:prstGeom prst="cloudCallout">
            <a:avLst>
              <a:gd name="adj1" fmla="val -47963"/>
              <a:gd name="adj2" fmla="val 60743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3048000" y="2781300"/>
            <a:ext cx="12954000" cy="2734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DẶN DÒ</a:t>
            </a:r>
          </a:p>
          <a:p>
            <a:pPr marL="995938" lvl="1" indent="-497969">
              <a:lnSpc>
                <a:spcPts val="5535"/>
              </a:lnSpc>
              <a:buFont typeface="Arial"/>
              <a:buChar char="•"/>
            </a:pPr>
            <a:r>
              <a:rPr lang="en-US" sz="5400" dirty="0" err="1">
                <a:solidFill>
                  <a:srgbClr val="035457"/>
                </a:solidFill>
                <a:latin typeface="Times New Roman" panose="02020603050405020304" pitchFamily="18" charset="0"/>
              </a:rPr>
              <a:t>Hoàn</a:t>
            </a:r>
            <a:r>
              <a:rPr lang="en-US" sz="5400" dirty="0">
                <a:solidFill>
                  <a:srgbClr val="035457"/>
                </a:solidFill>
                <a:latin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35457"/>
                </a:solidFill>
                <a:latin typeface="Times New Roman" panose="02020603050405020304" pitchFamily="18" charset="0"/>
              </a:rPr>
              <a:t>thiện</a:t>
            </a:r>
            <a:r>
              <a:rPr lang="en-US" sz="5400" dirty="0">
                <a:solidFill>
                  <a:srgbClr val="035457"/>
                </a:solidFill>
                <a:latin typeface="Times New Roman" panose="02020603050405020304" pitchFamily="18" charset="0"/>
              </a:rPr>
              <a:t> </a:t>
            </a:r>
            <a:r>
              <a:rPr lang="vi-VN" sz="5400" dirty="0">
                <a:solidFill>
                  <a:srgbClr val="035457"/>
                </a:solidFill>
                <a:latin typeface="Times New Roman" panose="02020603050405020304" pitchFamily="18" charset="0"/>
              </a:rPr>
              <a:t>sản</a:t>
            </a:r>
            <a:r>
              <a:rPr lang="en-US" sz="5400" dirty="0">
                <a:solidFill>
                  <a:srgbClr val="035457"/>
                </a:solidFill>
                <a:latin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35457"/>
                </a:solidFill>
                <a:latin typeface="Times New Roman" panose="02020603050405020304" pitchFamily="18" charset="0"/>
              </a:rPr>
              <a:t>phẩm</a:t>
            </a:r>
            <a:endParaRPr lang="en-US" sz="5400" dirty="0">
              <a:solidFill>
                <a:srgbClr val="035457"/>
              </a:solidFill>
              <a:latin typeface="Times New Roman" panose="02020603050405020304" pitchFamily="18" charset="0"/>
            </a:endParaRPr>
          </a:p>
          <a:p>
            <a:pPr marL="995938" lvl="1" indent="-497969">
              <a:lnSpc>
                <a:spcPts val="5535"/>
              </a:lnSpc>
              <a:buFont typeface="Arial"/>
              <a:buChar char="•"/>
            </a:pPr>
            <a:r>
              <a:rPr lang="en-US" sz="5400" dirty="0" err="1">
                <a:solidFill>
                  <a:srgbClr val="035457"/>
                </a:solidFill>
                <a:latin typeface="Times New Roman" panose="02020603050405020304" pitchFamily="18" charset="0"/>
              </a:rPr>
              <a:t>Chụp</a:t>
            </a:r>
            <a:r>
              <a:rPr lang="en-US" sz="5400" dirty="0">
                <a:solidFill>
                  <a:srgbClr val="035457"/>
                </a:solidFill>
                <a:latin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35457"/>
                </a:solidFill>
                <a:latin typeface="Times New Roman" panose="02020603050405020304" pitchFamily="18" charset="0"/>
              </a:rPr>
              <a:t>ảnh</a:t>
            </a:r>
            <a:r>
              <a:rPr lang="en-US" sz="5400" dirty="0">
                <a:solidFill>
                  <a:srgbClr val="035457"/>
                </a:solidFill>
                <a:latin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35457"/>
                </a:solidFill>
                <a:latin typeface="Times New Roman" panose="02020603050405020304" pitchFamily="18" charset="0"/>
              </a:rPr>
              <a:t>và</a:t>
            </a:r>
            <a:r>
              <a:rPr lang="en-US" sz="5400" dirty="0">
                <a:solidFill>
                  <a:srgbClr val="035457"/>
                </a:solidFill>
                <a:latin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35457"/>
                </a:solidFill>
                <a:latin typeface="Times New Roman" panose="02020603050405020304" pitchFamily="18" charset="0"/>
              </a:rPr>
              <a:t>gửi</a:t>
            </a:r>
            <a:r>
              <a:rPr lang="en-US" sz="5400" dirty="0">
                <a:solidFill>
                  <a:srgbClr val="035457"/>
                </a:solidFill>
                <a:latin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35457"/>
                </a:solidFill>
                <a:latin typeface="Times New Roman" panose="02020603050405020304" pitchFamily="18" charset="0"/>
              </a:rPr>
              <a:t>bài</a:t>
            </a:r>
            <a:r>
              <a:rPr lang="en-US" sz="5400" dirty="0">
                <a:solidFill>
                  <a:srgbClr val="035457"/>
                </a:solidFill>
                <a:latin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35457"/>
                </a:solidFill>
                <a:latin typeface="Times New Roman" panose="02020603050405020304" pitchFamily="18" charset="0"/>
              </a:rPr>
              <a:t>cho</a:t>
            </a:r>
            <a:r>
              <a:rPr lang="en-US" sz="5400" dirty="0">
                <a:solidFill>
                  <a:srgbClr val="035457"/>
                </a:solidFill>
                <a:latin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35457"/>
                </a:solidFill>
                <a:latin typeface="Times New Roman" panose="02020603050405020304" pitchFamily="18" charset="0"/>
              </a:rPr>
              <a:t>thầy</a:t>
            </a:r>
            <a:r>
              <a:rPr lang="en-US" sz="5400" dirty="0">
                <a:solidFill>
                  <a:srgbClr val="035457"/>
                </a:solidFill>
                <a:latin typeface="Times New Roman" panose="02020603050405020304" pitchFamily="18" charset="0"/>
              </a:rPr>
              <a:t>, </a:t>
            </a:r>
            <a:r>
              <a:rPr lang="en-US" sz="5400" dirty="0" err="1">
                <a:solidFill>
                  <a:srgbClr val="035457"/>
                </a:solidFill>
                <a:latin typeface="Times New Roman" panose="02020603050405020304" pitchFamily="18" charset="0"/>
              </a:rPr>
              <a:t>cô</a:t>
            </a:r>
            <a:r>
              <a:rPr lang="en-US" sz="5400" dirty="0">
                <a:solidFill>
                  <a:srgbClr val="035457"/>
                </a:solidFill>
                <a:latin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35457"/>
                </a:solidFill>
                <a:latin typeface="Times New Roman" panose="02020603050405020304" pitchFamily="18" charset="0"/>
              </a:rPr>
              <a:t>giáo</a:t>
            </a:r>
            <a:r>
              <a:rPr lang="en-US" sz="5400" dirty="0">
                <a:solidFill>
                  <a:srgbClr val="035457"/>
                </a:solidFill>
                <a:latin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424697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Nền power point màu xanh lá noel">
            <a:extLst>
              <a:ext uri="{FF2B5EF4-FFF2-40B4-BE49-F238E27FC236}">
                <a16:creationId xmlns:a16="http://schemas.microsoft.com/office/drawing/2014/main" id="{73BD3F4E-0AC4-4579-8DB5-25E774D324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0"/>
            <a:ext cx="184404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821ECB4A-B333-41E0-B1DC-DDAD070953A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-1127290">
            <a:off x="1290264" y="1383505"/>
            <a:ext cx="4464607" cy="4892720"/>
          </a:xfrm>
          <a:prstGeom prst="rect">
            <a:avLst/>
          </a:prstGeom>
        </p:spPr>
      </p:pic>
      <p:sp>
        <p:nvSpPr>
          <p:cNvPr id="6" name="TextBox 6">
            <a:extLst>
              <a:ext uri="{FF2B5EF4-FFF2-40B4-BE49-F238E27FC236}">
                <a16:creationId xmlns:a16="http://schemas.microsoft.com/office/drawing/2014/main" id="{EAD52CAC-6CD8-4B66-AD09-023662977569}"/>
              </a:ext>
            </a:extLst>
          </p:cNvPr>
          <p:cNvSpPr txBox="1"/>
          <p:nvPr/>
        </p:nvSpPr>
        <p:spPr>
          <a:xfrm>
            <a:off x="6400800" y="3848100"/>
            <a:ext cx="8856070" cy="2626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393"/>
              </a:lnSpc>
            </a:pPr>
            <a:r>
              <a:rPr lang="en-US" sz="8661" dirty="0">
                <a:solidFill>
                  <a:srgbClr val="FF0000"/>
                </a:solidFill>
                <a:latin typeface="Livvic Bold Bold"/>
              </a:rPr>
              <a:t>Xin </a:t>
            </a:r>
            <a:r>
              <a:rPr lang="en-US" sz="8661" dirty="0" err="1">
                <a:solidFill>
                  <a:srgbClr val="FF0000"/>
                </a:solidFill>
                <a:latin typeface="Livvic Bold Bold"/>
              </a:rPr>
              <a:t>chào</a:t>
            </a:r>
            <a:r>
              <a:rPr lang="en-US" sz="8661" dirty="0">
                <a:solidFill>
                  <a:srgbClr val="FF0000"/>
                </a:solidFill>
                <a:latin typeface="Livvic Bold Bold"/>
              </a:rPr>
              <a:t> </a:t>
            </a:r>
            <a:r>
              <a:rPr lang="en-US" sz="8661" dirty="0" err="1">
                <a:solidFill>
                  <a:srgbClr val="FF0000"/>
                </a:solidFill>
                <a:latin typeface="Livvic Bold Bold"/>
              </a:rPr>
              <a:t>và</a:t>
            </a:r>
            <a:r>
              <a:rPr lang="en-US" sz="8661" dirty="0">
                <a:solidFill>
                  <a:srgbClr val="FF0000"/>
                </a:solidFill>
                <a:latin typeface="Livvic Bold Bold"/>
              </a:rPr>
              <a:t> </a:t>
            </a:r>
            <a:r>
              <a:rPr lang="en-US" sz="8661" dirty="0" err="1">
                <a:solidFill>
                  <a:srgbClr val="FF0000"/>
                </a:solidFill>
                <a:latin typeface="Livvic Bold Bold"/>
              </a:rPr>
              <a:t>hẹn</a:t>
            </a:r>
            <a:r>
              <a:rPr lang="en-US" sz="8661" dirty="0">
                <a:solidFill>
                  <a:srgbClr val="FF0000"/>
                </a:solidFill>
                <a:latin typeface="Livvic Bold Bold"/>
              </a:rPr>
              <a:t> </a:t>
            </a:r>
            <a:r>
              <a:rPr lang="en-US" sz="8661" dirty="0" err="1">
                <a:solidFill>
                  <a:srgbClr val="FF0000"/>
                </a:solidFill>
                <a:latin typeface="Livvic Bold Bold"/>
              </a:rPr>
              <a:t>gặp</a:t>
            </a:r>
            <a:r>
              <a:rPr lang="en-US" sz="8661" dirty="0">
                <a:solidFill>
                  <a:srgbClr val="FF0000"/>
                </a:solidFill>
                <a:latin typeface="Livvic Bold Bold"/>
              </a:rPr>
              <a:t> </a:t>
            </a:r>
            <a:r>
              <a:rPr lang="en-US" sz="8661" dirty="0" err="1">
                <a:solidFill>
                  <a:srgbClr val="FF0000"/>
                </a:solidFill>
                <a:latin typeface="Livvic Bold Bold"/>
              </a:rPr>
              <a:t>lại</a:t>
            </a:r>
            <a:r>
              <a:rPr lang="en-US" sz="8661" dirty="0">
                <a:solidFill>
                  <a:srgbClr val="FF0000"/>
                </a:solidFill>
                <a:latin typeface="Livvic Bold Bold"/>
              </a:rPr>
              <a:t> </a:t>
            </a:r>
            <a:r>
              <a:rPr lang="en-US" sz="8661" dirty="0" err="1">
                <a:solidFill>
                  <a:srgbClr val="FF0000"/>
                </a:solidFill>
                <a:latin typeface="Livvic Bold Bold"/>
              </a:rPr>
              <a:t>các</a:t>
            </a:r>
            <a:r>
              <a:rPr lang="en-US" sz="8661" dirty="0">
                <a:solidFill>
                  <a:srgbClr val="FF0000"/>
                </a:solidFill>
                <a:latin typeface="Livvic Bold Bold"/>
              </a:rPr>
              <a:t> </a:t>
            </a:r>
            <a:r>
              <a:rPr lang="en-US" sz="8661" dirty="0" err="1">
                <a:solidFill>
                  <a:srgbClr val="FF0000"/>
                </a:solidFill>
                <a:latin typeface="Livvic Bold Bold"/>
              </a:rPr>
              <a:t>em</a:t>
            </a:r>
            <a:r>
              <a:rPr lang="en-US" sz="8661" dirty="0">
                <a:solidFill>
                  <a:srgbClr val="FF0000"/>
                </a:solidFill>
                <a:latin typeface="Livvic Bold Bold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985022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Background cây xanh đẹp - Wiki AD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120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4419600" y="3072904"/>
            <a:ext cx="1011676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Giấy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báo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</a:rPr>
              <a:t>,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giấy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màu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</a:rPr>
              <a:t>,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màu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vẽ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</a:rPr>
              <a:t>,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hồ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dán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</a:rPr>
              <a:t>…..</a:t>
            </a:r>
          </a:p>
        </p:txBody>
      </p:sp>
      <p:sp>
        <p:nvSpPr>
          <p:cNvPr id="4" name="Rectangle 3"/>
          <p:cNvSpPr/>
          <p:nvPr/>
        </p:nvSpPr>
        <p:spPr>
          <a:xfrm>
            <a:off x="5145932" y="493388"/>
            <a:ext cx="9103468" cy="1112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8461"/>
              </a:lnSpc>
            </a:pPr>
            <a:endParaRPr lang="en-US" sz="6600" dirty="0">
              <a:solidFill>
                <a:srgbClr val="FF0000"/>
              </a:solidFill>
              <a:latin typeface="Livvic Bold Bold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24981" y="1289467"/>
            <a:ext cx="11887200" cy="1182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8461"/>
              </a:lnSpc>
            </a:pPr>
            <a:r>
              <a:rPr lang="en-US" sz="80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Chuẩn</a:t>
            </a:r>
            <a:r>
              <a:rPr lang="en-US" sz="80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80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bị</a:t>
            </a:r>
            <a:r>
              <a:rPr lang="en-US" sz="80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80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đồ</a:t>
            </a:r>
            <a:r>
              <a:rPr lang="en-US" sz="80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80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dùng</a:t>
            </a:r>
            <a:endParaRPr lang="en-US" sz="8000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6146" name="Picture 2" descr="http://sachthietbigiaoduc.vn/public/1/Books/7902/16228/HF_44079.pn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5932" y="4504963"/>
            <a:ext cx="8025581" cy="4766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18643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Background cây xanh đẹp - Wiki AD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061"/>
            <a:ext cx="182880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4724400" y="647701"/>
            <a:ext cx="8153400" cy="1182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8461"/>
              </a:lnSpc>
            </a:pPr>
            <a:r>
              <a:rPr lang="vi-VN" sz="7200" dirty="0">
                <a:solidFill>
                  <a:srgbClr val="FF0000"/>
                </a:solidFill>
                <a:latin typeface="Times New Roman" panose="02020603050405020304" pitchFamily="18" charset="0"/>
              </a:rPr>
              <a:t>Yêu cầu cần đạt</a:t>
            </a:r>
            <a:endParaRPr lang="en-US" sz="7200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990600" y="2095500"/>
            <a:ext cx="15621000" cy="743461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vi-VN" sz="4400" b="1" dirty="0">
              <a:solidFill>
                <a:srgbClr val="00206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447800" y="2646182"/>
            <a:ext cx="15163800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Chỉ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ra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được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cách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thực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hiện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một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số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hình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thức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mĩ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thuật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để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diễn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tả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vẻ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đẹp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của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phong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cảnh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núi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rừng</a:t>
            </a:r>
            <a:endParaRPr lang="en-US" sz="8800" b="1" dirty="0">
              <a:solidFill>
                <a:srgbClr val="002060"/>
              </a:solidFill>
              <a:latin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Tạo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được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các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sản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phẩm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mĩ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thuật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chủ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đề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“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Khu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rừng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nhiệt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đới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”</a:t>
            </a:r>
            <a:endParaRPr lang="vi-VN" sz="4800" b="1" dirty="0">
              <a:solidFill>
                <a:srgbClr val="002060"/>
              </a:solidFill>
              <a:latin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Cảm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nhận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được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vẻ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đẹp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của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các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con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vật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,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cây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cối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,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phong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cảnh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.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Chỉ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ra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được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cách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thực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hiện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một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số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hình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thức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mĩ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thuật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để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diễn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tả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vẻ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đẹp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của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phong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cảnh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núi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rừng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.</a:t>
            </a:r>
            <a:endParaRPr lang="vi-VN" sz="4800" b="1" dirty="0">
              <a:solidFill>
                <a:srgbClr val="002060"/>
              </a:solidFill>
              <a:latin typeface="Times New Roman" panose="02020603050405020304" pitchFamily="18" charset="0"/>
            </a:endParaRPr>
          </a:p>
          <a:p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-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Thêm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yêu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quê</a:t>
            </a:r>
            <a:r>
              <a:rPr lang="en-US" sz="4800" b="1">
                <a:solidFill>
                  <a:srgbClr val="002060"/>
                </a:solidFill>
                <a:latin typeface="Times New Roman" panose="02020603050405020304" pitchFamily="18" charset="0"/>
              </a:rPr>
              <a:t> hương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,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đất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nước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.</a:t>
            </a:r>
            <a:endParaRPr lang="en-GB" sz="4800" b="1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95215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Background cây xanh đẹp - Wiki AD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35" y="0"/>
            <a:ext cx="18476042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ounded Rectangle 9"/>
          <p:cNvSpPr/>
          <p:nvPr/>
        </p:nvSpPr>
        <p:spPr>
          <a:xfrm>
            <a:off x="1153935" y="2147307"/>
            <a:ext cx="16297443" cy="7763261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2" descr="http://sachthietbigiaoduc.vn/public/1/Books/7902/16228/HF_4408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7106" y="4701989"/>
            <a:ext cx="4628294" cy="4792951"/>
          </a:xfrm>
          <a:prstGeom prst="rect">
            <a:avLst/>
          </a:prstGeom>
          <a:solidFill>
            <a:srgbClr val="FFFFFF">
              <a:shade val="85000"/>
            </a:srgbClr>
          </a:solidFill>
          <a:ln w="3175" cap="sq">
            <a:solidFill>
              <a:schemeClr val="accent5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Picture 4" descr="http://sachthietbigiaoduc.vn/public/1/Books/7902/16228/HF_4408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2073" y="4706042"/>
            <a:ext cx="4958229" cy="4775671"/>
          </a:xfrm>
          <a:prstGeom prst="rect">
            <a:avLst/>
          </a:prstGeom>
          <a:solidFill>
            <a:srgbClr val="FFFFFF">
              <a:shade val="85000"/>
            </a:srgbClr>
          </a:solidFill>
          <a:ln w="3175" cap="sq">
            <a:solidFill>
              <a:srgbClr val="0070C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Cloud Callout 10"/>
          <p:cNvSpPr/>
          <p:nvPr/>
        </p:nvSpPr>
        <p:spPr>
          <a:xfrm rot="21419819">
            <a:off x="1371600" y="133350"/>
            <a:ext cx="7086600" cy="2050416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 rot="21393961">
            <a:off x="2329620" y="346639"/>
            <a:ext cx="582997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KHÁM PHÁ</a:t>
            </a:r>
          </a:p>
          <a:p>
            <a:r>
              <a:rPr lang="en-US" sz="4000" dirty="0">
                <a:latin typeface="Times New Roman" panose="02020603050405020304" pitchFamily="18" charset="0"/>
              </a:rPr>
              <a:t>   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CHẤM, NÉT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267200" y="2833242"/>
            <a:ext cx="105918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Dùng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giấy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màu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</a:rPr>
              <a:t>,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giấy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báo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xé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dán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thành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các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chấm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và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nét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theo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</a:rPr>
              <a:t> ý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thích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62250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Background cây xanh đẹp - Wiki AD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35" y="0"/>
            <a:ext cx="18476042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ounded Rectangle 9"/>
          <p:cNvSpPr/>
          <p:nvPr/>
        </p:nvSpPr>
        <p:spPr>
          <a:xfrm>
            <a:off x="1153935" y="2147307"/>
            <a:ext cx="16297443" cy="7763261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2" descr="http://sachthietbigiaoduc.vn/public/1/Books/7902/16228/HF_4408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5723" y="4806420"/>
            <a:ext cx="4494859" cy="4769526"/>
          </a:xfrm>
          <a:prstGeom prst="rect">
            <a:avLst/>
          </a:prstGeom>
          <a:solidFill>
            <a:srgbClr val="FFFFFF">
              <a:shade val="85000"/>
            </a:srgbClr>
          </a:solidFill>
          <a:ln w="3175" cap="sq">
            <a:solidFill>
              <a:schemeClr val="accent1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Picture 4" descr="http://sachthietbigiaoduc.vn/public/1/Books/7902/16228/HF_4408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3543" y="4833460"/>
            <a:ext cx="4958229" cy="4775671"/>
          </a:xfrm>
          <a:prstGeom prst="rect">
            <a:avLst/>
          </a:prstGeom>
          <a:solidFill>
            <a:srgbClr val="FFFFFF">
              <a:shade val="85000"/>
            </a:srgbClr>
          </a:solidFill>
          <a:ln w="3175" cap="sq">
            <a:solidFill>
              <a:schemeClr val="tx2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Picture 4" descr="Điềm báo xung quanh giấc mơ cây cổ xanh tốt - Kết quả xổ số miền Bắ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66132" y="4833459"/>
            <a:ext cx="4925465" cy="4775671"/>
          </a:xfrm>
          <a:prstGeom prst="rect">
            <a:avLst/>
          </a:prstGeom>
          <a:solidFill>
            <a:srgbClr val="FFFFFF">
              <a:shade val="85000"/>
            </a:srgbClr>
          </a:solidFill>
          <a:ln w="3175" cap="sq">
            <a:solidFill>
              <a:schemeClr val="accent5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Cloud Callout 10"/>
          <p:cNvSpPr/>
          <p:nvPr/>
        </p:nvSpPr>
        <p:spPr>
          <a:xfrm rot="21419819">
            <a:off x="1371600" y="133350"/>
            <a:ext cx="7086600" cy="2050416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 rot="21393961">
            <a:off x="2329620" y="346639"/>
            <a:ext cx="582997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KHÁM PHÁ</a:t>
            </a:r>
          </a:p>
          <a:p>
            <a:r>
              <a:rPr lang="en-US" sz="4000" dirty="0">
                <a:latin typeface="Times New Roman" panose="02020603050405020304" pitchFamily="18" charset="0"/>
              </a:rPr>
              <a:t>   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CHẤM, NÉT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830650" y="2833256"/>
            <a:ext cx="1516537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-</a:t>
            </a:r>
            <a:r>
              <a:rPr lang="en-US" sz="4000" dirty="0">
                <a:latin typeface="Times New Roman" panose="02020603050405020304" pitchFamily="18" charset="0"/>
              </a:rPr>
              <a:t>Theo </a:t>
            </a:r>
            <a:r>
              <a:rPr lang="en-US" sz="4000" dirty="0" err="1">
                <a:latin typeface="Times New Roman" panose="02020603050405020304" pitchFamily="18" charset="0"/>
              </a:rPr>
              <a:t>em</a:t>
            </a:r>
            <a:r>
              <a:rPr lang="en-US" sz="4000" dirty="0">
                <a:latin typeface="Times New Roman" panose="02020603050405020304" pitchFamily="18" charset="0"/>
              </a:rPr>
              <a:t>, </a:t>
            </a:r>
            <a:r>
              <a:rPr lang="en-US" sz="4000" dirty="0" err="1">
                <a:latin typeface="Times New Roman" panose="02020603050405020304" pitchFamily="18" charset="0"/>
              </a:rPr>
              <a:t>có</a:t>
            </a:r>
            <a:r>
              <a:rPr lang="en-US" sz="4000" dirty="0">
                <a:latin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</a:rPr>
              <a:t>thể</a:t>
            </a:r>
            <a:r>
              <a:rPr lang="en-US" sz="4000" dirty="0">
                <a:latin typeface="Times New Roman" panose="02020603050405020304" pitchFamily="18" charset="0"/>
              </a:rPr>
              <a:t> dung </a:t>
            </a:r>
            <a:r>
              <a:rPr lang="en-US" sz="4000" dirty="0" err="1">
                <a:latin typeface="Times New Roman" panose="02020603050405020304" pitchFamily="18" charset="0"/>
              </a:rPr>
              <a:t>các</a:t>
            </a:r>
            <a:r>
              <a:rPr lang="en-US" sz="4000" dirty="0">
                <a:latin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</a:rPr>
              <a:t>chấm</a:t>
            </a:r>
            <a:r>
              <a:rPr lang="en-US" sz="4000" dirty="0">
                <a:latin typeface="Times New Roman" panose="02020603050405020304" pitchFamily="18" charset="0"/>
              </a:rPr>
              <a:t>, </a:t>
            </a:r>
            <a:r>
              <a:rPr lang="en-US" sz="4000" dirty="0" err="1">
                <a:latin typeface="Times New Roman" panose="02020603050405020304" pitchFamily="18" charset="0"/>
              </a:rPr>
              <a:t>nét</a:t>
            </a:r>
            <a:r>
              <a:rPr lang="en-US" sz="4000" dirty="0">
                <a:latin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</a:rPr>
              <a:t>này</a:t>
            </a:r>
            <a:r>
              <a:rPr lang="en-US" sz="4000" dirty="0">
                <a:latin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</a:rPr>
              <a:t>để</a:t>
            </a:r>
            <a:r>
              <a:rPr lang="en-US" sz="4000" dirty="0">
                <a:latin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</a:rPr>
              <a:t>làm</a:t>
            </a:r>
            <a:r>
              <a:rPr lang="en-US" sz="4000" dirty="0">
                <a:latin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</a:rPr>
              <a:t>gì</a:t>
            </a:r>
            <a:r>
              <a:rPr lang="en-US" sz="4000" dirty="0">
                <a:latin typeface="Times New Roman" panose="02020603050405020304" pitchFamily="18" charset="0"/>
              </a:rPr>
              <a:t>?</a:t>
            </a:r>
          </a:p>
          <a:p>
            <a:r>
              <a:rPr lang="en-US" sz="4000" dirty="0">
                <a:latin typeface="Times New Roman" panose="02020603050405020304" pitchFamily="18" charset="0"/>
              </a:rPr>
              <a:t>-</a:t>
            </a:r>
            <a:r>
              <a:rPr lang="en-US" sz="4000" dirty="0" err="1">
                <a:latin typeface="Times New Roman" panose="02020603050405020304" pitchFamily="18" charset="0"/>
              </a:rPr>
              <a:t>Các</a:t>
            </a:r>
            <a:r>
              <a:rPr lang="en-US" sz="4000" dirty="0">
                <a:latin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</a:rPr>
              <a:t>chấm</a:t>
            </a:r>
            <a:r>
              <a:rPr lang="en-US" sz="4000" dirty="0">
                <a:latin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</a:rPr>
              <a:t>và</a:t>
            </a:r>
            <a:r>
              <a:rPr lang="en-US" sz="4000" dirty="0">
                <a:latin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</a:rPr>
              <a:t>nét</a:t>
            </a:r>
            <a:r>
              <a:rPr lang="en-US" sz="4000" dirty="0">
                <a:latin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</a:rPr>
              <a:t>em</a:t>
            </a:r>
            <a:r>
              <a:rPr lang="en-US" sz="4000" dirty="0">
                <a:latin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</a:rPr>
              <a:t>vừa</a:t>
            </a:r>
            <a:r>
              <a:rPr lang="en-US" sz="4000" dirty="0">
                <a:latin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</a:rPr>
              <a:t>xé</a:t>
            </a:r>
            <a:r>
              <a:rPr lang="en-US" sz="4000" dirty="0">
                <a:latin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</a:rPr>
              <a:t>xong</a:t>
            </a:r>
            <a:r>
              <a:rPr lang="en-US" sz="4000" dirty="0">
                <a:latin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</a:rPr>
              <a:t>giống</a:t>
            </a:r>
            <a:r>
              <a:rPr lang="en-US" sz="4000" dirty="0">
                <a:latin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</a:rPr>
              <a:t>với</a:t>
            </a:r>
            <a:r>
              <a:rPr lang="en-US" sz="4000" dirty="0">
                <a:latin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</a:rPr>
              <a:t>bộ</a:t>
            </a:r>
            <a:r>
              <a:rPr lang="en-US" sz="4000" dirty="0">
                <a:latin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</a:rPr>
              <a:t>phận</a:t>
            </a:r>
            <a:r>
              <a:rPr lang="en-US" sz="4000" dirty="0">
                <a:latin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</a:rPr>
              <a:t>nào</a:t>
            </a:r>
            <a:r>
              <a:rPr lang="en-US" sz="4000" dirty="0">
                <a:latin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</a:rPr>
              <a:t>của</a:t>
            </a:r>
            <a:r>
              <a:rPr lang="en-US" sz="4000" dirty="0">
                <a:latin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</a:rPr>
              <a:t>cây</a:t>
            </a:r>
            <a:r>
              <a:rPr lang="en-US" sz="4000" dirty="0">
                <a:latin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698848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Background cây xanh đẹp - Wiki AD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476042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loud Callout 10"/>
          <p:cNvSpPr/>
          <p:nvPr/>
        </p:nvSpPr>
        <p:spPr>
          <a:xfrm>
            <a:off x="1251153" y="1588605"/>
            <a:ext cx="15973736" cy="7060641"/>
          </a:xfrm>
          <a:prstGeom prst="cloudCallout">
            <a:avLst>
              <a:gd name="adj1" fmla="val -50409"/>
              <a:gd name="adj2" fmla="val -5148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705600" y="2324100"/>
            <a:ext cx="549124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GHI NHỚ</a:t>
            </a:r>
          </a:p>
          <a:p>
            <a:endParaRPr lang="en-US" sz="4000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352800" y="3826265"/>
            <a:ext cx="133350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-</a:t>
            </a:r>
            <a:r>
              <a:rPr lang="en-US" sz="5400" dirty="0" err="1"/>
              <a:t>Xé</a:t>
            </a:r>
            <a:r>
              <a:rPr lang="en-US" sz="5400" dirty="0"/>
              <a:t> </a:t>
            </a:r>
            <a:r>
              <a:rPr lang="en-US" sz="5400" dirty="0" err="1"/>
              <a:t>giấy</a:t>
            </a:r>
            <a:r>
              <a:rPr lang="en-US" sz="5400" dirty="0"/>
              <a:t> </a:t>
            </a:r>
            <a:r>
              <a:rPr lang="en-US" sz="5400" dirty="0" err="1"/>
              <a:t>có</a:t>
            </a:r>
            <a:r>
              <a:rPr lang="en-US" sz="5400" dirty="0"/>
              <a:t> </a:t>
            </a:r>
            <a:r>
              <a:rPr lang="en-US" sz="5400" dirty="0" err="1"/>
              <a:t>thể</a:t>
            </a:r>
            <a:r>
              <a:rPr lang="en-US" sz="5400" dirty="0"/>
              <a:t> </a:t>
            </a:r>
            <a:r>
              <a:rPr lang="en-US" sz="5400" dirty="0" err="1"/>
              <a:t>tạo</a:t>
            </a:r>
            <a:r>
              <a:rPr lang="en-US" sz="5400" dirty="0"/>
              <a:t> </a:t>
            </a:r>
            <a:r>
              <a:rPr lang="en-US" sz="5400" dirty="0" err="1"/>
              <a:t>thành</a:t>
            </a:r>
            <a:r>
              <a:rPr lang="en-US" sz="5400" dirty="0"/>
              <a:t> </a:t>
            </a:r>
            <a:r>
              <a:rPr lang="en-US" sz="5400" dirty="0" err="1"/>
              <a:t>chấm</a:t>
            </a:r>
            <a:r>
              <a:rPr lang="en-US" sz="5400" dirty="0"/>
              <a:t> </a:t>
            </a:r>
            <a:r>
              <a:rPr lang="en-US" sz="5400" dirty="0" err="1"/>
              <a:t>và</a:t>
            </a:r>
            <a:r>
              <a:rPr lang="en-US" sz="5400" dirty="0"/>
              <a:t> </a:t>
            </a:r>
            <a:r>
              <a:rPr lang="en-US" sz="5400" dirty="0" err="1"/>
              <a:t>nét</a:t>
            </a:r>
            <a:r>
              <a:rPr lang="en-US" sz="5400" dirty="0"/>
              <a:t>.</a:t>
            </a:r>
          </a:p>
          <a:p>
            <a:r>
              <a:rPr lang="en-US" sz="5400" dirty="0"/>
              <a:t>-</a:t>
            </a:r>
            <a:r>
              <a:rPr lang="en-US" sz="5400" dirty="0" err="1"/>
              <a:t>Sắp</a:t>
            </a:r>
            <a:r>
              <a:rPr lang="en-US" sz="5400" dirty="0"/>
              <a:t> </a:t>
            </a:r>
            <a:r>
              <a:rPr lang="en-US" sz="5400" dirty="0" err="1"/>
              <a:t>xếp</a:t>
            </a:r>
            <a:r>
              <a:rPr lang="en-US" sz="5400" dirty="0"/>
              <a:t> </a:t>
            </a:r>
            <a:r>
              <a:rPr lang="en-US" sz="5400" dirty="0" err="1"/>
              <a:t>xen</a:t>
            </a:r>
            <a:r>
              <a:rPr lang="en-US" sz="5400" dirty="0"/>
              <a:t> </a:t>
            </a:r>
            <a:r>
              <a:rPr lang="en-US" sz="5400" dirty="0" err="1"/>
              <a:t>kẽ</a:t>
            </a:r>
            <a:r>
              <a:rPr lang="en-US" sz="5400" dirty="0"/>
              <a:t> </a:t>
            </a:r>
            <a:r>
              <a:rPr lang="en-US" sz="5400" dirty="0" err="1"/>
              <a:t>các</a:t>
            </a:r>
            <a:r>
              <a:rPr lang="en-US" sz="5400" dirty="0"/>
              <a:t> </a:t>
            </a:r>
            <a:r>
              <a:rPr lang="en-US" sz="5400" dirty="0" err="1"/>
              <a:t>chấm</a:t>
            </a:r>
            <a:r>
              <a:rPr lang="en-US" sz="5400" dirty="0"/>
              <a:t>, </a:t>
            </a:r>
            <a:r>
              <a:rPr lang="en-US" sz="5400" dirty="0" err="1"/>
              <a:t>nét</a:t>
            </a:r>
            <a:r>
              <a:rPr lang="en-US" sz="5400" dirty="0"/>
              <a:t> </a:t>
            </a:r>
            <a:r>
              <a:rPr lang="en-US" sz="5400" dirty="0" err="1"/>
              <a:t>bằng</a:t>
            </a:r>
            <a:r>
              <a:rPr lang="en-US" sz="5400" dirty="0"/>
              <a:t> </a:t>
            </a:r>
            <a:r>
              <a:rPr lang="en-US" sz="5400" dirty="0" err="1"/>
              <a:t>giấy</a:t>
            </a:r>
            <a:r>
              <a:rPr lang="en-US" sz="5400" dirty="0"/>
              <a:t> </a:t>
            </a:r>
            <a:r>
              <a:rPr lang="en-US" sz="5400" dirty="0" err="1"/>
              <a:t>có</a:t>
            </a:r>
            <a:r>
              <a:rPr lang="en-US" sz="5400" dirty="0"/>
              <a:t> </a:t>
            </a:r>
            <a:r>
              <a:rPr lang="en-US" sz="5400" dirty="0" err="1"/>
              <a:t>thể</a:t>
            </a:r>
            <a:r>
              <a:rPr lang="en-US" sz="5400" dirty="0"/>
              <a:t> </a:t>
            </a:r>
            <a:r>
              <a:rPr lang="en-US" sz="5400" dirty="0" err="1"/>
              <a:t>tạo</a:t>
            </a:r>
            <a:r>
              <a:rPr lang="en-US" sz="5400" dirty="0"/>
              <a:t> </a:t>
            </a:r>
            <a:r>
              <a:rPr lang="en-US" sz="5400" dirty="0" err="1"/>
              <a:t>được</a:t>
            </a:r>
            <a:r>
              <a:rPr lang="en-US" sz="5400" dirty="0"/>
              <a:t> </a:t>
            </a:r>
            <a:r>
              <a:rPr lang="en-US" sz="5400" dirty="0" err="1"/>
              <a:t>bức</a:t>
            </a:r>
            <a:r>
              <a:rPr lang="en-US" sz="5400" dirty="0"/>
              <a:t> </a:t>
            </a:r>
            <a:r>
              <a:rPr lang="en-US" sz="5400" dirty="0" err="1"/>
              <a:t>tranh</a:t>
            </a:r>
            <a:r>
              <a:rPr lang="en-US" sz="5400" dirty="0"/>
              <a:t> </a:t>
            </a:r>
            <a:r>
              <a:rPr lang="en-US" sz="5400" dirty="0" err="1"/>
              <a:t>về</a:t>
            </a:r>
            <a:r>
              <a:rPr lang="en-US" sz="5400" dirty="0"/>
              <a:t> </a:t>
            </a:r>
            <a:r>
              <a:rPr lang="en-US" sz="5400" dirty="0" err="1"/>
              <a:t>rừng</a:t>
            </a:r>
            <a:r>
              <a:rPr lang="en-US" sz="5400" dirty="0"/>
              <a:t> </a:t>
            </a:r>
            <a:r>
              <a:rPr lang="en-US" sz="5400" dirty="0" err="1"/>
              <a:t>cây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3581979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Background cây xanh đẹp - Wiki AD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476042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ounded Rectangle 9"/>
          <p:cNvSpPr/>
          <p:nvPr/>
        </p:nvSpPr>
        <p:spPr>
          <a:xfrm>
            <a:off x="1114298" y="2571723"/>
            <a:ext cx="16297443" cy="737237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loud Callout 10"/>
          <p:cNvSpPr/>
          <p:nvPr/>
        </p:nvSpPr>
        <p:spPr>
          <a:xfrm>
            <a:off x="1370927" y="107700"/>
            <a:ext cx="10516273" cy="2216399"/>
          </a:xfrm>
          <a:prstGeom prst="cloudCallout">
            <a:avLst>
              <a:gd name="adj1" fmla="val -40443"/>
              <a:gd name="adj2" fmla="val 58989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987602" y="781266"/>
            <a:ext cx="105091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2: KIẾN TẠO KIẾN THỨC- KỸ NĂNG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026" name="Picture 2" descr="http://sachthietbigiaoduc.vn/public/1/Books/7902/16228/HF_4408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2558" y="3870289"/>
            <a:ext cx="4949500" cy="3522717"/>
          </a:xfrm>
          <a:prstGeom prst="rect">
            <a:avLst/>
          </a:prstGeom>
          <a:noFill/>
          <a:ln>
            <a:solidFill>
              <a:schemeClr val="tx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sachthietbigiaoduc.vn/public/1/Books/7902/16228/HF_44083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9737" y="3870289"/>
            <a:ext cx="4738688" cy="3537779"/>
          </a:xfrm>
          <a:prstGeom prst="rect">
            <a:avLst/>
          </a:prstGeom>
          <a:noFill/>
          <a:ln>
            <a:solidFill>
              <a:schemeClr val="tx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sachthietbigiaoduc.vn/public/1/Books/7902/16228/HF_44084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0" y="3887312"/>
            <a:ext cx="4333748" cy="3570826"/>
          </a:xfrm>
          <a:prstGeom prst="rect">
            <a:avLst/>
          </a:prstGeom>
          <a:noFill/>
          <a:ln>
            <a:solidFill>
              <a:schemeClr val="tx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638800" y="2719639"/>
            <a:ext cx="83828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Cách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tạo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bức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tranh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rừng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cây</a:t>
            </a:r>
            <a:endParaRPr lang="en-US" sz="4800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959726" y="7882599"/>
            <a:ext cx="404864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</a:rPr>
              <a:t>Bước</a:t>
            </a:r>
            <a:r>
              <a:rPr lang="en-US" sz="2800" dirty="0">
                <a:latin typeface="Times New Roman" panose="02020603050405020304" pitchFamily="18" charset="0"/>
              </a:rPr>
              <a:t> 1: </a:t>
            </a:r>
            <a:r>
              <a:rPr lang="en-US" sz="2800" dirty="0" err="1">
                <a:latin typeface="Times New Roman" panose="02020603050405020304" pitchFamily="18" charset="0"/>
              </a:rPr>
              <a:t>Xé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dán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giấy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màu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tạo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nền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bức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tranh</a:t>
            </a:r>
            <a:endParaRPr lang="en-US" sz="2800" dirty="0">
              <a:latin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2263510" y="7921334"/>
            <a:ext cx="404864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</a:rPr>
              <a:t>Bước</a:t>
            </a:r>
            <a:r>
              <a:rPr lang="en-US" sz="2800" dirty="0">
                <a:latin typeface="Times New Roman" panose="02020603050405020304" pitchFamily="18" charset="0"/>
              </a:rPr>
              <a:t> 3: </a:t>
            </a:r>
            <a:r>
              <a:rPr lang="en-US" sz="2800" dirty="0" err="1">
                <a:latin typeface="Times New Roman" panose="02020603050405020304" pitchFamily="18" charset="0"/>
              </a:rPr>
              <a:t>Dán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chấm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tạo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lá</a:t>
            </a:r>
            <a:r>
              <a:rPr lang="en-US" sz="2800" dirty="0">
                <a:latin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</a:rPr>
              <a:t>hoa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quả</a:t>
            </a:r>
            <a:endParaRPr lang="en-US" sz="2800" dirty="0">
              <a:latin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376989" y="7846120"/>
            <a:ext cx="410418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</a:rPr>
              <a:t>Bước</a:t>
            </a:r>
            <a:r>
              <a:rPr lang="en-US" sz="2800" dirty="0">
                <a:latin typeface="Times New Roman" panose="02020603050405020304" pitchFamily="18" charset="0"/>
              </a:rPr>
              <a:t> 2: </a:t>
            </a:r>
            <a:r>
              <a:rPr lang="en-US" sz="2800" dirty="0" err="1">
                <a:latin typeface="Times New Roman" panose="02020603050405020304" pitchFamily="18" charset="0"/>
              </a:rPr>
              <a:t>Sắp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xếp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dán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nét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giấy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tạo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thành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</a:p>
          <a:p>
            <a:r>
              <a:rPr lang="en-US" sz="2800" dirty="0" err="1">
                <a:latin typeface="Times New Roman" panose="02020603050405020304" pitchFamily="18" charset="0"/>
              </a:rPr>
              <a:t>thân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cây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cành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cây</a:t>
            </a:r>
            <a:endParaRPr lang="en-US" sz="2800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3956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8" grpId="0"/>
      <p:bldP spid="1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Background cây xanh đẹp - Wiki AD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476042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video khu rừ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1261" y="429832"/>
            <a:ext cx="16733520" cy="9427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490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Background cây xanh đẹp - Wiki AD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476042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loud Callout 10"/>
          <p:cNvSpPr/>
          <p:nvPr/>
        </p:nvSpPr>
        <p:spPr>
          <a:xfrm rot="202326">
            <a:off x="1751988" y="521333"/>
            <a:ext cx="8465608" cy="2216399"/>
          </a:xfrm>
          <a:prstGeom prst="cloudCallout">
            <a:avLst>
              <a:gd name="adj1" fmla="val -40443"/>
              <a:gd name="adj2" fmla="val 58989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2895600" y="1028700"/>
            <a:ext cx="1050919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BÀI THAM KHẢO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2052" name="Picture 4" descr="http://sachthietbigiaoduc.vn/public/1/Books/7902/16228/HF_44085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184" y="2038350"/>
            <a:ext cx="8755505" cy="621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sachthietbigiaoduc.vn/public/1/Books/7902/16228/HF_44086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6272" y="-2830456"/>
            <a:ext cx="8311984" cy="12088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://sachthietbigiaoduc.vn/public/1/Books/7902/16228/HF_44087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51864" y="2247900"/>
            <a:ext cx="4257675" cy="6224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771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967</TotalTime>
  <Words>505</Words>
  <Application>Microsoft Office PowerPoint</Application>
  <PresentationFormat>Custom</PresentationFormat>
  <Paragraphs>50</Paragraphs>
  <Slides>16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Times New Roman</vt:lpstr>
      <vt:lpstr>Calibri</vt:lpstr>
      <vt:lpstr>Livvic Bold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Day in My Life</dc:title>
  <dc:creator>dell</dc:creator>
  <cp:lastModifiedBy>ngmPhuong</cp:lastModifiedBy>
  <cp:revision>153</cp:revision>
  <dcterms:created xsi:type="dcterms:W3CDTF">2006-08-16T00:00:00Z</dcterms:created>
  <dcterms:modified xsi:type="dcterms:W3CDTF">2022-01-18T03:41:29Z</dcterms:modified>
  <dc:identifier>DAEwasUvSSg</dc:identifier>
</cp:coreProperties>
</file>