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58" r:id="rId3"/>
    <p:sldId id="264" r:id="rId4"/>
    <p:sldId id="266" r:id="rId5"/>
    <p:sldId id="267" r:id="rId6"/>
    <p:sldId id="265" r:id="rId7"/>
    <p:sldId id="275" r:id="rId8"/>
    <p:sldId id="270" r:id="rId9"/>
    <p:sldId id="260" r:id="rId10"/>
    <p:sldId id="274" r:id="rId11"/>
    <p:sldId id="276" r:id="rId12"/>
    <p:sldId id="277" r:id="rId13"/>
    <p:sldId id="279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8CE5-9ACE-45B7-BFDF-4AE92E2DDD5F}" type="datetimeFigureOut">
              <a:rPr lang="vi-VN" smtClean="0"/>
              <a:t>07/01/2022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66A0-306A-4D3D-877C-7F3ACE28C8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8CE5-9ACE-45B7-BFDF-4AE92E2DDD5F}" type="datetimeFigureOut">
              <a:rPr lang="vi-VN" smtClean="0"/>
              <a:t>07/01/2022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66A0-306A-4D3D-877C-7F3ACE28C8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8CE5-9ACE-45B7-BFDF-4AE92E2DDD5F}" type="datetimeFigureOut">
              <a:rPr lang="vi-VN" smtClean="0"/>
              <a:t>07/01/2022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66A0-306A-4D3D-877C-7F3ACE28C8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8CE5-9ACE-45B7-BFDF-4AE92E2DDD5F}" type="datetimeFigureOut">
              <a:rPr lang="vi-VN" smtClean="0"/>
              <a:t>07/01/2022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66A0-306A-4D3D-877C-7F3ACE28C8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8CE5-9ACE-45B7-BFDF-4AE92E2DDD5F}" type="datetimeFigureOut">
              <a:rPr lang="vi-VN" smtClean="0"/>
              <a:t>07/01/2022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66A0-306A-4D3D-877C-7F3ACE28C8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8CE5-9ACE-45B7-BFDF-4AE92E2DDD5F}" type="datetimeFigureOut">
              <a:rPr lang="vi-VN" smtClean="0"/>
              <a:t>07/01/2022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66A0-306A-4D3D-877C-7F3ACE28C8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8CE5-9ACE-45B7-BFDF-4AE92E2DDD5F}" type="datetimeFigureOut">
              <a:rPr lang="vi-VN" smtClean="0"/>
              <a:t>07/01/2022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66A0-306A-4D3D-877C-7F3ACE28C8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8CE5-9ACE-45B7-BFDF-4AE92E2DDD5F}" type="datetimeFigureOut">
              <a:rPr lang="vi-VN" smtClean="0"/>
              <a:t>07/01/2022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66A0-306A-4D3D-877C-7F3ACE28C8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8CE5-9ACE-45B7-BFDF-4AE92E2DDD5F}" type="datetimeFigureOut">
              <a:rPr lang="vi-VN" smtClean="0"/>
              <a:t>07/01/2022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66A0-306A-4D3D-877C-7F3ACE28C8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8CE5-9ACE-45B7-BFDF-4AE92E2DDD5F}" type="datetimeFigureOut">
              <a:rPr lang="vi-VN" smtClean="0"/>
              <a:t>07/01/2022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66A0-306A-4D3D-877C-7F3ACE28C8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8CE5-9ACE-45B7-BFDF-4AE92E2DDD5F}" type="datetimeFigureOut">
              <a:rPr lang="vi-VN" smtClean="0"/>
              <a:t>07/01/2022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66A0-306A-4D3D-877C-7F3ACE28C8E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B8CE5-9ACE-45B7-BFDF-4AE92E2DDD5F}" type="datetimeFigureOut">
              <a:rPr lang="vi-VN" smtClean="0"/>
              <a:t>07/01/2022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66A0-306A-4D3D-877C-7F3ACE28C8E8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11" Type="http://schemas.openxmlformats.org/officeDocument/2006/relationships/image" Target="../media/image15.jpe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11.jpeg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8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microsoft.com/office/2007/relationships/hdphoto" Target="../media/hdphoto8.wdp"/><Relationship Id="rId17" Type="http://schemas.openxmlformats.org/officeDocument/2006/relationships/image" Target="../media/image6.png"/><Relationship Id="rId2" Type="http://schemas.openxmlformats.org/officeDocument/2006/relationships/audio" Target="../media/media2.wav"/><Relationship Id="rId16" Type="http://schemas.openxmlformats.org/officeDocument/2006/relationships/image" Target="../media/image12.png"/><Relationship Id="rId20" Type="http://schemas.openxmlformats.org/officeDocument/2006/relationships/image" Target="../media/image23.png"/><Relationship Id="rId1" Type="http://schemas.microsoft.com/office/2007/relationships/media" Target="../media/media2.wav"/><Relationship Id="rId6" Type="http://schemas.microsoft.com/office/2007/relationships/hdphoto" Target="../media/hdphoto5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microsoft.com/office/2007/relationships/hdphoto" Target="../media/hdphoto4.wdp"/><Relationship Id="rId10" Type="http://schemas.microsoft.com/office/2007/relationships/hdphoto" Target="../media/hdphoto7.wdp"/><Relationship Id="rId19" Type="http://schemas.openxmlformats.org/officeDocument/2006/relationships/image" Target="../media/image17.png"/><Relationship Id="rId4" Type="http://schemas.openxmlformats.org/officeDocument/2006/relationships/image" Target="../media/image18.jpeg"/><Relationship Id="rId9" Type="http://schemas.openxmlformats.org/officeDocument/2006/relationships/image" Target="../media/image21.pn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12" Type="http://schemas.openxmlformats.org/officeDocument/2006/relationships/image" Target="../media/image12.png"/><Relationship Id="rId2" Type="http://schemas.openxmlformats.org/officeDocument/2006/relationships/audio" Target="../media/media2.wav"/><Relationship Id="rId16" Type="http://schemas.openxmlformats.org/officeDocument/2006/relationships/image" Target="../media/image27.png"/><Relationship Id="rId1" Type="http://schemas.microsoft.com/office/2007/relationships/media" Target="../media/media2.wav"/><Relationship Id="rId6" Type="http://schemas.microsoft.com/office/2007/relationships/hdphoto" Target="../media/hdphoto9.wdp"/><Relationship Id="rId11" Type="http://schemas.microsoft.com/office/2007/relationships/hdphoto" Target="../media/hdphoto4.wdp"/><Relationship Id="rId5" Type="http://schemas.openxmlformats.org/officeDocument/2006/relationships/image" Target="../media/image25.png"/><Relationship Id="rId15" Type="http://schemas.openxmlformats.org/officeDocument/2006/relationships/image" Target="../media/image17.png"/><Relationship Id="rId10" Type="http://schemas.openxmlformats.org/officeDocument/2006/relationships/image" Target="../media/image15.jpeg"/><Relationship Id="rId4" Type="http://schemas.openxmlformats.org/officeDocument/2006/relationships/image" Target="../media/image24.png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12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microsoft.com/office/2007/relationships/hdphoto" Target="../media/hdphoto4.wdp"/><Relationship Id="rId5" Type="http://schemas.openxmlformats.org/officeDocument/2006/relationships/image" Target="../media/image29.png"/><Relationship Id="rId15" Type="http://schemas.openxmlformats.org/officeDocument/2006/relationships/image" Target="../media/image17.png"/><Relationship Id="rId10" Type="http://schemas.openxmlformats.org/officeDocument/2006/relationships/image" Target="../media/image15.jpeg"/><Relationship Id="rId4" Type="http://schemas.openxmlformats.org/officeDocument/2006/relationships/image" Target="../media/image28.jpeg"/><Relationship Id="rId9" Type="http://schemas.openxmlformats.org/officeDocument/2006/relationships/image" Target="../media/image3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microsoft.com/office/2007/relationships/hdphoto" Target="../media/hdphoto4.wdp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7.png"/><Relationship Id="rId7" Type="http://schemas.openxmlformats.org/officeDocument/2006/relationships/image" Target="../media/image33.png"/><Relationship Id="rId12" Type="http://schemas.openxmlformats.org/officeDocument/2006/relationships/image" Target="../media/image15.jpeg"/><Relationship Id="rId17" Type="http://schemas.openxmlformats.org/officeDocument/2006/relationships/image" Target="../media/image16.png"/><Relationship Id="rId2" Type="http://schemas.openxmlformats.org/officeDocument/2006/relationships/audio" Target="../media/media2.wav"/><Relationship Id="rId16" Type="http://schemas.openxmlformats.org/officeDocument/2006/relationships/image" Target="../media/image6.png"/><Relationship Id="rId20" Type="http://schemas.openxmlformats.org/officeDocument/2006/relationships/image" Target="../media/image36.png"/><Relationship Id="rId1" Type="http://schemas.microsoft.com/office/2007/relationships/media" Target="../media/media2.wav"/><Relationship Id="rId6" Type="http://schemas.microsoft.com/office/2007/relationships/hdphoto" Target="../media/hdphoto13.wdp"/><Relationship Id="rId11" Type="http://schemas.openxmlformats.org/officeDocument/2006/relationships/image" Target="../media/image31.png"/><Relationship Id="rId5" Type="http://schemas.openxmlformats.org/officeDocument/2006/relationships/image" Target="../media/image32.png"/><Relationship Id="rId15" Type="http://schemas.openxmlformats.org/officeDocument/2006/relationships/image" Target="../media/image12.png"/><Relationship Id="rId10" Type="http://schemas.microsoft.com/office/2007/relationships/hdphoto" Target="../media/hdphoto15.wdp"/><Relationship Id="rId19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Relationship Id="rId14" Type="http://schemas.openxmlformats.org/officeDocument/2006/relationships/image" Target="../media/image48.png"/><Relationship Id="rId2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0"/>
          <p:cNvSpPr>
            <a:spLocks noChangeArrowheads="1" noChangeShapeType="1" noTextEdit="1"/>
          </p:cNvSpPr>
          <p:nvPr/>
        </p:nvSpPr>
        <p:spPr bwMode="auto">
          <a:xfrm>
            <a:off x="1118121" y="2057400"/>
            <a:ext cx="98806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4 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21"/>
          <p:cNvSpPr>
            <a:spLocks noChangeArrowheads="1" noChangeShapeType="1" noTextEdit="1"/>
          </p:cNvSpPr>
          <p:nvPr/>
        </p:nvSpPr>
        <p:spPr bwMode="auto">
          <a:xfrm>
            <a:off x="572021" y="3913187"/>
            <a:ext cx="109728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tr.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91).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2053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5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6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Rectangle 1"/>
          <p:cNvSpPr/>
          <p:nvPr/>
        </p:nvSpPr>
        <p:spPr>
          <a:xfrm>
            <a:off x="2337436" y="533401"/>
            <a:ext cx="73802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TIỂU HỌC ÁI MỘ A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870504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05" y="1200329"/>
            <a:ext cx="9455768" cy="55244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4187822" cy="4041866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944"/>
            <a:ext cx="5976730" cy="3491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6730" y="14951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661" y="4166526"/>
            <a:ext cx="835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661" y="4229952"/>
            <a:ext cx="83579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661" y="4921419"/>
            <a:ext cx="835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661" y="4986834"/>
            <a:ext cx="74808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660" y="5698580"/>
            <a:ext cx="977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60" y="5743716"/>
            <a:ext cx="977348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 animBg="1"/>
      <p:bldP spid="7" grpId="0"/>
      <p:bldP spid="7" grpId="1"/>
      <p:bldP spid="8" grpId="0" animBg="1"/>
      <p:bldP spid="9" grpId="0"/>
      <p:bldP spid="9" grpId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672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92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963478" y="583096"/>
            <a:ext cx="2398644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077739" y="583094"/>
            <a:ext cx="227274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2765" y="1113181"/>
            <a:ext cx="5194852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963478" y="1113181"/>
            <a:ext cx="1099931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205947" y="1727818"/>
            <a:ext cx="2398644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864087" y="1732857"/>
            <a:ext cx="2398644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762000" y="1973263"/>
            <a:ext cx="399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66"/>
                </a:solidFill>
              </a:rPr>
              <a:t>Ta </a:t>
            </a:r>
            <a:r>
              <a:rPr lang="en-US" altLang="vi-VN" b="1" dirty="0" err="1">
                <a:solidFill>
                  <a:srgbClr val="FF0066"/>
                </a:solidFill>
              </a:rPr>
              <a:t>có</a:t>
            </a:r>
            <a:r>
              <a:rPr lang="en-US" altLang="vi-VN" b="1" dirty="0">
                <a:solidFill>
                  <a:srgbClr val="FF0066"/>
                </a:solidFill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</a:rPr>
              <a:t>sơ</a:t>
            </a:r>
            <a:r>
              <a:rPr lang="en-US" altLang="vi-VN" b="1" dirty="0">
                <a:solidFill>
                  <a:srgbClr val="FF0066"/>
                </a:solidFill>
              </a:rPr>
              <a:t> </a:t>
            </a:r>
            <a:r>
              <a:rPr lang="en-US" altLang="vi-VN" b="1" dirty="0" err="1">
                <a:solidFill>
                  <a:srgbClr val="FF0066"/>
                </a:solidFill>
              </a:rPr>
              <a:t>đồ</a:t>
            </a:r>
            <a:r>
              <a:rPr lang="en-US" altLang="vi-VN" b="1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92765" y="3128169"/>
            <a:ext cx="2862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0000CC"/>
                </a:solidFill>
              </a:rPr>
              <a:t>Học</a:t>
            </a:r>
            <a:r>
              <a:rPr lang="en-US" altLang="vi-VN" sz="2800" b="1" dirty="0" smtClean="0">
                <a:solidFill>
                  <a:srgbClr val="0000CC"/>
                </a:solidFill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</a:rPr>
              <a:t>sinh</a:t>
            </a:r>
            <a:r>
              <a:rPr lang="en-US" altLang="vi-VN" sz="2800" b="1" dirty="0" smtClean="0">
                <a:solidFill>
                  <a:srgbClr val="0000CC"/>
                </a:solidFill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</a:rPr>
              <a:t>nữ</a:t>
            </a:r>
            <a:r>
              <a:rPr lang="en-US" altLang="vi-VN" sz="2800" b="1" dirty="0" smtClean="0">
                <a:solidFill>
                  <a:srgbClr val="0000CC"/>
                </a:solidFill>
              </a:rPr>
              <a:t>:</a:t>
            </a:r>
            <a:endParaRPr lang="en-US" altLang="vi-VN" sz="2800" b="1" dirty="0">
              <a:solidFill>
                <a:srgbClr val="0000CC"/>
              </a:solidFill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0" y="3906044"/>
            <a:ext cx="3027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0000CC"/>
                </a:solidFill>
              </a:rPr>
              <a:t>Học</a:t>
            </a:r>
            <a:r>
              <a:rPr lang="en-US" altLang="vi-VN" sz="2800" b="1" dirty="0" smtClean="0">
                <a:solidFill>
                  <a:srgbClr val="0000CC"/>
                </a:solidFill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</a:rPr>
              <a:t>sinh</a:t>
            </a:r>
            <a:r>
              <a:rPr lang="en-US" altLang="vi-VN" sz="2800" b="1" dirty="0" smtClean="0">
                <a:solidFill>
                  <a:srgbClr val="0000CC"/>
                </a:solidFill>
              </a:rPr>
              <a:t> </a:t>
            </a:r>
            <a:r>
              <a:rPr lang="en-US" altLang="vi-VN" sz="2800" b="1" dirty="0" err="1" smtClean="0">
                <a:solidFill>
                  <a:srgbClr val="0000CC"/>
                </a:solidFill>
              </a:rPr>
              <a:t>nam</a:t>
            </a:r>
            <a:r>
              <a:rPr lang="en-US" altLang="vi-VN" sz="2800" b="1" dirty="0" smtClean="0">
                <a:solidFill>
                  <a:srgbClr val="0000CC"/>
                </a:solidFill>
              </a:rPr>
              <a:t>:</a:t>
            </a:r>
            <a:endParaRPr lang="en-US" altLang="vi-VN" sz="2800" b="1" dirty="0">
              <a:solidFill>
                <a:srgbClr val="0000CC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 bwMode="auto">
          <a:xfrm>
            <a:off x="2439641" y="3264694"/>
            <a:ext cx="5667375" cy="381000"/>
            <a:chOff x="6705600" y="3048000"/>
            <a:chExt cx="3829050" cy="3810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705600" y="3048000"/>
              <a:ext cx="0" cy="381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705600" y="3238500"/>
              <a:ext cx="380974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534650" y="3048000"/>
              <a:ext cx="0" cy="381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 bwMode="auto">
          <a:xfrm>
            <a:off x="2439641" y="4066381"/>
            <a:ext cx="4267200" cy="385763"/>
            <a:chOff x="4886326" y="4529193"/>
            <a:chExt cx="3114674" cy="38581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4886326" y="4529193"/>
              <a:ext cx="0" cy="3810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886326" y="4719720"/>
              <a:ext cx="311467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001000" y="4533957"/>
              <a:ext cx="0" cy="3810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>
            <a:off x="6706841" y="3272631"/>
            <a:ext cx="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39641" y="3769519"/>
            <a:ext cx="0" cy="296862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730654" y="3756819"/>
            <a:ext cx="0" cy="296862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 rot="10800000">
            <a:off x="6721129" y="3229769"/>
            <a:ext cx="1357312" cy="676275"/>
          </a:xfrm>
          <a:prstGeom prst="arc">
            <a:avLst>
              <a:gd name="adj1" fmla="val 10884589"/>
              <a:gd name="adj2" fmla="val 1334"/>
            </a:avLst>
          </a:prstGeom>
          <a:ln w="28575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4" name="Rectangle 53"/>
          <p:cNvSpPr/>
          <p:nvPr/>
        </p:nvSpPr>
        <p:spPr>
          <a:xfrm>
            <a:off x="6859241" y="3726656"/>
            <a:ext cx="1166813" cy="5238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h/s</a:t>
            </a:r>
          </a:p>
        </p:txBody>
      </p:sp>
      <p:sp>
        <p:nvSpPr>
          <p:cNvPr id="55" name="Right Brace 54"/>
          <p:cNvSpPr/>
          <p:nvPr/>
        </p:nvSpPr>
        <p:spPr>
          <a:xfrm>
            <a:off x="8286404" y="2888456"/>
            <a:ext cx="457200" cy="1684338"/>
          </a:xfrm>
          <a:prstGeom prst="rightBrace">
            <a:avLst>
              <a:gd name="adj1" fmla="val 58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6" name="Rectangle 55"/>
          <p:cNvSpPr/>
          <p:nvPr/>
        </p:nvSpPr>
        <p:spPr>
          <a:xfrm>
            <a:off x="8872191" y="3437731"/>
            <a:ext cx="2330450" cy="584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Arc 56"/>
          <p:cNvSpPr/>
          <p:nvPr/>
        </p:nvSpPr>
        <p:spPr>
          <a:xfrm>
            <a:off x="2482504" y="2945606"/>
            <a:ext cx="5610225" cy="966788"/>
          </a:xfrm>
          <a:prstGeom prst="arc">
            <a:avLst>
              <a:gd name="adj1" fmla="val 10813867"/>
              <a:gd name="adj2" fmla="val 1334"/>
            </a:avLst>
          </a:prstGeom>
          <a:ln w="28575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8" name="Arc 57"/>
          <p:cNvSpPr/>
          <p:nvPr/>
        </p:nvSpPr>
        <p:spPr>
          <a:xfrm rot="10800000">
            <a:off x="2487266" y="3931444"/>
            <a:ext cx="4219575" cy="825500"/>
          </a:xfrm>
          <a:prstGeom prst="arc">
            <a:avLst>
              <a:gd name="adj1" fmla="val 10813867"/>
              <a:gd name="adj2" fmla="val 1334"/>
            </a:avLst>
          </a:prstGeom>
          <a:ln w="28575">
            <a:solidFill>
              <a:schemeClr val="tx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9" name="Rectangle 58"/>
          <p:cNvSpPr/>
          <p:nvPr/>
        </p:nvSpPr>
        <p:spPr>
          <a:xfrm>
            <a:off x="4392266" y="2526506"/>
            <a:ext cx="1924050" cy="584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566766" y="4464844"/>
            <a:ext cx="2012950" cy="5857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0" grpId="0"/>
      <p:bldP spid="41" grpId="0"/>
      <p:bldP spid="54" grpId="0" animBg="1"/>
      <p:bldP spid="55" grpId="0" animBg="1"/>
      <p:bldP spid="56" grpId="0" animBg="1"/>
      <p:bldP spid="59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02366" y="1"/>
            <a:ext cx="10114017" cy="2478576"/>
            <a:chOff x="0" y="1973263"/>
            <a:chExt cx="11858279" cy="3110925"/>
          </a:xfrm>
        </p:grpSpPr>
        <p:sp>
          <p:nvSpPr>
            <p:cNvPr id="39" name="Text Box 31"/>
            <p:cNvSpPr txBox="1">
              <a:spLocks noChangeArrowheads="1"/>
            </p:cNvSpPr>
            <p:nvPr/>
          </p:nvSpPr>
          <p:spPr bwMode="auto">
            <a:xfrm>
              <a:off x="762000" y="1973263"/>
              <a:ext cx="3994150" cy="61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 b="1" dirty="0">
                  <a:solidFill>
                    <a:srgbClr val="FF0066"/>
                  </a:solidFill>
                </a:rPr>
                <a:t>Ta </a:t>
              </a:r>
              <a:r>
                <a:rPr lang="en-US" altLang="vi-VN" sz="2800" b="1" dirty="0" err="1">
                  <a:solidFill>
                    <a:srgbClr val="FF0066"/>
                  </a:solidFill>
                </a:rPr>
                <a:t>có</a:t>
              </a:r>
              <a:r>
                <a:rPr lang="en-US" altLang="vi-VN" sz="2800" b="1" dirty="0">
                  <a:solidFill>
                    <a:srgbClr val="FF0066"/>
                  </a:solidFill>
                </a:rPr>
                <a:t> </a:t>
              </a:r>
              <a:r>
                <a:rPr lang="en-US" altLang="vi-VN" sz="2800" b="1" dirty="0" err="1">
                  <a:solidFill>
                    <a:srgbClr val="FF0066"/>
                  </a:solidFill>
                </a:rPr>
                <a:t>sơ</a:t>
              </a:r>
              <a:r>
                <a:rPr lang="en-US" altLang="vi-VN" sz="2800" b="1" dirty="0">
                  <a:solidFill>
                    <a:srgbClr val="FF0066"/>
                  </a:solidFill>
                </a:rPr>
                <a:t> </a:t>
              </a:r>
              <a:r>
                <a:rPr lang="en-US" altLang="vi-VN" sz="2800" b="1" dirty="0" err="1">
                  <a:solidFill>
                    <a:srgbClr val="FF0066"/>
                  </a:solidFill>
                </a:rPr>
                <a:t>đồ</a:t>
              </a:r>
              <a:r>
                <a:rPr lang="en-US" altLang="vi-VN" sz="2800" b="1" dirty="0">
                  <a:solidFill>
                    <a:srgbClr val="FF0066"/>
                  </a:solidFill>
                </a:rPr>
                <a:t>: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92765" y="3128169"/>
              <a:ext cx="2862814" cy="54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 dirty="0" err="1" smtClean="0">
                  <a:solidFill>
                    <a:srgbClr val="0000CC"/>
                  </a:solidFill>
                </a:rPr>
                <a:t>Học</a:t>
              </a:r>
              <a:r>
                <a:rPr lang="en-US" altLang="vi-VN" sz="2400" b="1" dirty="0" smtClean="0">
                  <a:solidFill>
                    <a:srgbClr val="0000CC"/>
                  </a:solidFill>
                </a:rPr>
                <a:t> </a:t>
              </a:r>
              <a:r>
                <a:rPr lang="en-US" altLang="vi-VN" sz="2400" b="1" dirty="0" err="1" smtClean="0">
                  <a:solidFill>
                    <a:srgbClr val="0000CC"/>
                  </a:solidFill>
                </a:rPr>
                <a:t>sinh</a:t>
              </a:r>
              <a:r>
                <a:rPr lang="en-US" altLang="vi-VN" sz="2400" b="1" dirty="0" smtClean="0">
                  <a:solidFill>
                    <a:srgbClr val="0000CC"/>
                  </a:solidFill>
                </a:rPr>
                <a:t> </a:t>
              </a:r>
              <a:r>
                <a:rPr lang="en-US" altLang="vi-VN" sz="2400" b="1" dirty="0" err="1" smtClean="0">
                  <a:solidFill>
                    <a:srgbClr val="0000CC"/>
                  </a:solidFill>
                </a:rPr>
                <a:t>nữ</a:t>
              </a:r>
              <a:r>
                <a:rPr lang="en-US" altLang="vi-VN" sz="2400" b="1" dirty="0" smtClean="0">
                  <a:solidFill>
                    <a:srgbClr val="0000CC"/>
                  </a:solidFill>
                </a:rPr>
                <a:t>:</a:t>
              </a:r>
              <a:endParaRPr lang="en-US" altLang="vi-VN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0" y="3906044"/>
              <a:ext cx="3027016" cy="54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 dirty="0" err="1" smtClean="0">
                  <a:solidFill>
                    <a:srgbClr val="0000CC"/>
                  </a:solidFill>
                </a:rPr>
                <a:t>Học</a:t>
              </a:r>
              <a:r>
                <a:rPr lang="en-US" altLang="vi-VN" sz="2400" b="1" dirty="0" smtClean="0">
                  <a:solidFill>
                    <a:srgbClr val="0000CC"/>
                  </a:solidFill>
                </a:rPr>
                <a:t> </a:t>
              </a:r>
              <a:r>
                <a:rPr lang="en-US" altLang="vi-VN" sz="2400" b="1" dirty="0" err="1" smtClean="0">
                  <a:solidFill>
                    <a:srgbClr val="0000CC"/>
                  </a:solidFill>
                </a:rPr>
                <a:t>sinh</a:t>
              </a:r>
              <a:r>
                <a:rPr lang="en-US" altLang="vi-VN" sz="2400" b="1" dirty="0" smtClean="0">
                  <a:solidFill>
                    <a:srgbClr val="0000CC"/>
                  </a:solidFill>
                </a:rPr>
                <a:t> </a:t>
              </a:r>
              <a:r>
                <a:rPr lang="en-US" altLang="vi-VN" sz="2400" b="1" dirty="0" err="1" smtClean="0">
                  <a:solidFill>
                    <a:srgbClr val="0000CC"/>
                  </a:solidFill>
                </a:rPr>
                <a:t>nam</a:t>
              </a:r>
              <a:r>
                <a:rPr lang="en-US" altLang="vi-VN" sz="2400" b="1" dirty="0" smtClean="0">
                  <a:solidFill>
                    <a:srgbClr val="0000CC"/>
                  </a:solidFill>
                </a:rPr>
                <a:t>:</a:t>
              </a:r>
              <a:endParaRPr lang="en-US" altLang="vi-VN" sz="2400" b="1" dirty="0">
                <a:solidFill>
                  <a:srgbClr val="0000CC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 bwMode="auto">
            <a:xfrm>
              <a:off x="2439641" y="3264694"/>
              <a:ext cx="5667375" cy="381000"/>
              <a:chOff x="6705600" y="3048000"/>
              <a:chExt cx="3829050" cy="3810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6705600" y="3048000"/>
                <a:ext cx="0" cy="3810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6705600" y="3238500"/>
                <a:ext cx="380974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0534650" y="3048000"/>
                <a:ext cx="0" cy="3810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 bwMode="auto">
            <a:xfrm>
              <a:off x="2439641" y="4066381"/>
              <a:ext cx="4267200" cy="385763"/>
              <a:chOff x="4886326" y="4529193"/>
              <a:chExt cx="3114674" cy="385818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4886326" y="4529193"/>
                <a:ext cx="0" cy="38105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4886326" y="4719720"/>
                <a:ext cx="311467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8001000" y="4533957"/>
                <a:ext cx="0" cy="38105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>
              <a:off x="6706841" y="3272631"/>
              <a:ext cx="0" cy="381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39641" y="3769519"/>
              <a:ext cx="0" cy="296862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30654" y="3756819"/>
              <a:ext cx="0" cy="296862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rc 52"/>
            <p:cNvSpPr/>
            <p:nvPr/>
          </p:nvSpPr>
          <p:spPr>
            <a:xfrm rot="10800000">
              <a:off x="6721129" y="3229769"/>
              <a:ext cx="1357312" cy="676275"/>
            </a:xfrm>
            <a:prstGeom prst="arc">
              <a:avLst>
                <a:gd name="adj1" fmla="val 10884589"/>
                <a:gd name="adj2" fmla="val 1334"/>
              </a:avLst>
            </a:prstGeom>
            <a:ln w="28575"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6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59241" y="3726655"/>
              <a:ext cx="1166814" cy="5464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 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h/s</a:t>
              </a:r>
            </a:p>
          </p:txBody>
        </p:sp>
        <p:sp>
          <p:nvSpPr>
            <p:cNvPr id="55" name="Right Brace 54"/>
            <p:cNvSpPr/>
            <p:nvPr/>
          </p:nvSpPr>
          <p:spPr>
            <a:xfrm>
              <a:off x="8286404" y="2888456"/>
              <a:ext cx="457200" cy="1684338"/>
            </a:xfrm>
            <a:prstGeom prst="rightBrace">
              <a:avLst>
                <a:gd name="adj1" fmla="val 58333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6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872191" y="3437731"/>
              <a:ext cx="2986088" cy="6567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vi-VN" sz="2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672 </a:t>
              </a:r>
              <a:r>
                <a:rPr lang="en-US" altLang="vi-V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vi-VN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Arc 56"/>
            <p:cNvSpPr/>
            <p:nvPr/>
          </p:nvSpPr>
          <p:spPr>
            <a:xfrm>
              <a:off x="2482504" y="2945606"/>
              <a:ext cx="5610225" cy="966788"/>
            </a:xfrm>
            <a:prstGeom prst="arc">
              <a:avLst>
                <a:gd name="adj1" fmla="val 10813867"/>
                <a:gd name="adj2" fmla="val 1334"/>
              </a:avLst>
            </a:prstGeom>
            <a:ln w="28575"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600"/>
            </a:p>
          </p:txBody>
        </p:sp>
        <p:sp>
          <p:nvSpPr>
            <p:cNvPr id="58" name="Arc 57"/>
            <p:cNvSpPr/>
            <p:nvPr/>
          </p:nvSpPr>
          <p:spPr>
            <a:xfrm rot="10800000">
              <a:off x="2487266" y="3931444"/>
              <a:ext cx="4219575" cy="825500"/>
            </a:xfrm>
            <a:prstGeom prst="arc">
              <a:avLst>
                <a:gd name="adj1" fmla="val 10813867"/>
                <a:gd name="adj2" fmla="val 1334"/>
              </a:avLst>
            </a:prstGeom>
            <a:ln w="28575"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16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392264" y="2526506"/>
              <a:ext cx="2314575" cy="6567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vi-VN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vi-V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vi-VN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66766" y="4464844"/>
              <a:ext cx="2012950" cy="6193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vi-VN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vi-V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vi-VN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endPara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-119270" y="-130830"/>
            <a:ext cx="1311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19270" y="3144794"/>
            <a:ext cx="62152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(672 + 92) : 2 = 382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0" hangingPunct="0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 – 382 = 290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 eaLnBrk="0" hangingPunct="0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55165" y="5903892"/>
            <a:ext cx="4081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382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290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71" y="2816664"/>
            <a:ext cx="19083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>
            <a:endCxn id="34" idx="0"/>
          </p:cNvCxnSpPr>
          <p:nvPr/>
        </p:nvCxnSpPr>
        <p:spPr>
          <a:xfrm flipH="1">
            <a:off x="6096000" y="3429000"/>
            <a:ext cx="7901" cy="24748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096000" y="3144794"/>
            <a:ext cx="62152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(672 – 92) : 2 = 290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0" hangingPunct="0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 – 290 = 382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 eaLnBrk="0" hangingPunct="0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86694" y="2937982"/>
            <a:ext cx="190831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 smtClean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903200" y="6045200"/>
            <a:ext cx="812800" cy="8128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9999"/>
            <a:ext cx="121920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3584"/>
            <a:ext cx="7213600" cy="26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010" y="343615"/>
            <a:ext cx="4224233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335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5335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00449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9" y="19050"/>
            <a:ext cx="12198729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858" y="52197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8381" y="2462856"/>
            <a:ext cx="7069012" cy="4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3" y="3797302"/>
            <a:ext cx="3310467" cy="230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1" y="-3581400"/>
            <a:ext cx="8331201" cy="135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8585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073400" y="760379"/>
            <a:ext cx="713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9000.</a:t>
            </a:r>
            <a:endParaRPr 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</a:t>
            </a:r>
            <a:r>
              <a:rPr lang="en-US" sz="3200" dirty="0" smtClean="0">
                <a:solidFill>
                  <a:srgbClr val="0033CC"/>
                </a:solidFill>
              </a:rPr>
              <a:t>. 93 574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245601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</a:t>
            </a:r>
            <a:r>
              <a:rPr lang="en-US" sz="3200" dirty="0" smtClean="0">
                <a:solidFill>
                  <a:srgbClr val="0033CC"/>
                </a:solidFill>
              </a:rPr>
              <a:t>. 80 296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976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</a:t>
            </a:r>
            <a:r>
              <a:rPr lang="en-US" sz="3200" dirty="0" smtClean="0">
                <a:solidFill>
                  <a:srgbClr val="0033CC"/>
                </a:solidFill>
              </a:rPr>
              <a:t>. 17 932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149600" y="3006876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33CC"/>
                </a:solidFill>
              </a:rPr>
              <a:t>B. 29 687</a:t>
            </a:r>
            <a:endParaRPr lang="en-US" sz="2665" dirty="0">
              <a:solidFill>
                <a:srgbClr val="0033CC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9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52" name="Explosion 2 51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1840"/>
            <a:ext cx="12192000" cy="81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85" y="4070123"/>
            <a:ext cx="1691716" cy="261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174649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</a:t>
            </a:r>
            <a:r>
              <a:rPr lang="en-US" sz="3200" dirty="0" smtClean="0">
                <a:solidFill>
                  <a:srgbClr val="0033CC"/>
                </a:solidFill>
              </a:rPr>
              <a:t>. 699 912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43400"/>
            <a:ext cx="96005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30480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B</a:t>
            </a:r>
            <a:r>
              <a:rPr lang="en-US" sz="3200" dirty="0" smtClean="0">
                <a:solidFill>
                  <a:srgbClr val="0033CC"/>
                </a:solidFill>
              </a:rPr>
              <a:t>. 69 902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61" y="3688293"/>
            <a:ext cx="2585508" cy="25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58" y="4737760"/>
            <a:ext cx="1498177" cy="21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-2870200"/>
            <a:ext cx="8534400" cy="107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9164685" y="2966278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</a:t>
            </a:r>
            <a:r>
              <a:rPr lang="en-US" sz="3200" dirty="0" smtClean="0">
                <a:solidFill>
                  <a:srgbClr val="0033CC"/>
                </a:solidFill>
              </a:rPr>
              <a:t>. 60 002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96000" y="302260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C. </a:t>
            </a:r>
            <a:r>
              <a:rPr lang="en-US" sz="3200" dirty="0" smtClean="0">
                <a:solidFill>
                  <a:srgbClr val="0033CC"/>
                </a:solidFill>
              </a:rPr>
              <a:t>70 002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9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3562915" y="403330"/>
            <a:ext cx="5588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5" dirty="0" smtClean="0">
                <a:solidFill>
                  <a:srgbClr val="0033CC"/>
                </a:solidFill>
              </a:rPr>
              <a:t>b) </a:t>
            </a:r>
            <a:r>
              <a:rPr lang="en-US" sz="3735" dirty="0" err="1" smtClean="0">
                <a:solidFill>
                  <a:srgbClr val="0033CC"/>
                </a:solidFill>
              </a:rPr>
              <a:t>Phép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cộng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có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kết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quả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là</a:t>
            </a:r>
            <a:endParaRPr lang="en-US" sz="3735" dirty="0">
              <a:solidFill>
                <a:srgbClr val="0033CC"/>
              </a:solidFill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3594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57" name="Explosion 2 56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8" name="Picture 57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165" y="1060350"/>
            <a:ext cx="2575499" cy="1736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4726618"/>
            <a:ext cx="1546503" cy="124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3346790" y="3868876"/>
            <a:ext cx="2808919" cy="239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-2565400"/>
            <a:ext cx="7759700" cy="1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7620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95502" y="369570"/>
            <a:ext cx="608571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5" dirty="0">
                <a:solidFill>
                  <a:srgbClr val="0033CC"/>
                </a:solidFill>
              </a:rPr>
              <a:t>c</a:t>
            </a:r>
            <a:r>
              <a:rPr lang="en-US" sz="3735" dirty="0" smtClean="0">
                <a:solidFill>
                  <a:srgbClr val="0033CC"/>
                </a:solidFill>
              </a:rPr>
              <a:t>) </a:t>
            </a:r>
            <a:r>
              <a:rPr lang="en-US" sz="3735" dirty="0" err="1" smtClean="0">
                <a:solidFill>
                  <a:srgbClr val="0033CC"/>
                </a:solidFill>
              </a:rPr>
              <a:t>Phép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trừ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có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kết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quả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là</a:t>
            </a:r>
            <a:r>
              <a:rPr lang="en-US" sz="3735" dirty="0" smtClean="0">
                <a:solidFill>
                  <a:srgbClr val="0033CC"/>
                </a:solidFill>
              </a:rPr>
              <a:t>:</a:t>
            </a:r>
            <a:endParaRPr lang="en-US" sz="3735" dirty="0">
              <a:solidFill>
                <a:srgbClr val="0033CC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3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</a:t>
            </a:r>
            <a:r>
              <a:rPr lang="en-US" sz="3200" dirty="0" smtClean="0">
                <a:solidFill>
                  <a:srgbClr val="0033CC"/>
                </a:solidFill>
              </a:rPr>
              <a:t>. 5625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21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B</a:t>
            </a:r>
            <a:r>
              <a:rPr lang="en-US" sz="3200" dirty="0" smtClean="0">
                <a:solidFill>
                  <a:srgbClr val="0033CC"/>
                </a:solidFill>
              </a:rPr>
              <a:t>. 5685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76698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</a:t>
            </a:r>
            <a:r>
              <a:rPr lang="en-US" sz="3200" dirty="0" smtClean="0">
                <a:solidFill>
                  <a:srgbClr val="0033CC"/>
                </a:solidFill>
              </a:rPr>
              <a:t>. 5675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347200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33CC"/>
                </a:solidFill>
              </a:rPr>
              <a:t>D.</a:t>
            </a:r>
            <a:r>
              <a:rPr lang="en-US" sz="3200" dirty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solidFill>
                  <a:srgbClr val="0033CC"/>
                </a:solidFill>
              </a:rPr>
              <a:t>5575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546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2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7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77" name="Explosion 2 76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39" y="872947"/>
            <a:ext cx="2461727" cy="1764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7035800" y="3543540"/>
            <a:ext cx="3218403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665886" y="2824375"/>
            <a:ext cx="4593071" cy="42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6282644" y="1509516"/>
            <a:ext cx="5535189" cy="69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80699" y="2945980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33CC"/>
                </a:solidFill>
              </a:rPr>
              <a:t>A. 5 </a:t>
            </a:r>
            <a:r>
              <a:rPr lang="en-US" sz="3200" dirty="0" err="1" smtClean="0">
                <a:solidFill>
                  <a:srgbClr val="0033CC"/>
                </a:solidFill>
              </a:rPr>
              <a:t>chữ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số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25498" y="29464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B</a:t>
            </a:r>
            <a:r>
              <a:rPr lang="en-US" sz="3200" dirty="0" smtClean="0">
                <a:solidFill>
                  <a:srgbClr val="0033CC"/>
                </a:solidFill>
              </a:rPr>
              <a:t>. 4 </a:t>
            </a:r>
            <a:r>
              <a:rPr lang="en-US" sz="3200" dirty="0" err="1" smtClean="0">
                <a:solidFill>
                  <a:srgbClr val="0033CC"/>
                </a:solidFill>
              </a:rPr>
              <a:t>chữ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số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15450" y="29306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</a:t>
            </a:r>
            <a:r>
              <a:rPr lang="en-US" sz="3200" dirty="0" smtClean="0">
                <a:solidFill>
                  <a:srgbClr val="0033CC"/>
                </a:solidFill>
              </a:rPr>
              <a:t>. 2 </a:t>
            </a:r>
            <a:r>
              <a:rPr lang="en-US" sz="3200" dirty="0" err="1" smtClean="0">
                <a:solidFill>
                  <a:srgbClr val="0033CC"/>
                </a:solidFill>
              </a:rPr>
              <a:t>chữ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số</a:t>
            </a:r>
            <a:endParaRPr lang="en-US" sz="3200" dirty="0" smtClean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32525" y="295718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33CC"/>
                </a:solidFill>
              </a:rPr>
              <a:t>C. 3 </a:t>
            </a:r>
            <a:r>
              <a:rPr lang="en-US" sz="3200" dirty="0" err="1" smtClean="0">
                <a:solidFill>
                  <a:srgbClr val="0033CC"/>
                </a:solidFill>
              </a:rPr>
              <a:t>chữ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số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0"/>
            <a:ext cx="8026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860820" y="377092"/>
            <a:ext cx="6442205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5" dirty="0" smtClean="0">
                <a:solidFill>
                  <a:srgbClr val="0033CC"/>
                </a:solidFill>
              </a:rPr>
              <a:t>d) </a:t>
            </a:r>
            <a:r>
              <a:rPr lang="en-US" sz="3735" dirty="0" err="1" smtClean="0">
                <a:solidFill>
                  <a:srgbClr val="0033CC"/>
                </a:solidFill>
              </a:rPr>
              <a:t>Thương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của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phép</a:t>
            </a:r>
            <a:r>
              <a:rPr lang="en-US" sz="3735" dirty="0" smtClean="0">
                <a:solidFill>
                  <a:srgbClr val="0033CC"/>
                </a:solidFill>
              </a:rPr>
              <a:t> chia </a:t>
            </a:r>
          </a:p>
          <a:p>
            <a:r>
              <a:rPr lang="en-US" sz="3735" dirty="0" smtClean="0">
                <a:solidFill>
                  <a:srgbClr val="0033CC"/>
                </a:solidFill>
              </a:rPr>
              <a:t>67200 : 80 </a:t>
            </a:r>
            <a:r>
              <a:rPr lang="en-US" sz="3735" dirty="0" err="1" smtClean="0">
                <a:solidFill>
                  <a:srgbClr val="0033CC"/>
                </a:solidFill>
              </a:rPr>
              <a:t>là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số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có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mấy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chữ</a:t>
            </a:r>
            <a:r>
              <a:rPr lang="en-US" sz="3735" dirty="0" smtClean="0">
                <a:solidFill>
                  <a:srgbClr val="0033CC"/>
                </a:solidFill>
              </a:rPr>
              <a:t> </a:t>
            </a:r>
            <a:r>
              <a:rPr lang="en-US" sz="3735" dirty="0" err="1" smtClean="0">
                <a:solidFill>
                  <a:srgbClr val="0033CC"/>
                </a:solidFill>
              </a:rPr>
              <a:t>số</a:t>
            </a:r>
            <a:r>
              <a:rPr lang="en-US" sz="3735" dirty="0" smtClean="0">
                <a:solidFill>
                  <a:srgbClr val="0033CC"/>
                </a:solidFill>
              </a:rPr>
              <a:t>?</a:t>
            </a:r>
            <a:endParaRPr lang="en-US" sz="3735" dirty="0">
              <a:solidFill>
                <a:srgbClr val="0033CC"/>
              </a:solidFill>
            </a:endParaRP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116750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51" name="Explosion 2 50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Giai cuu dai duong 2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iai cuu dai duong 2\6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00" y1="32647" x2="44000" y2="37647"/>
                        <a14:foregroundMark x1="61125" y1="35882" x2="57375" y2="46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1" y="4830374"/>
            <a:ext cx="2133600" cy="181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Giai cuu dai duong 2\6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2444" y1="51821" x2="23556" y2="57423"/>
                        <a14:foregroundMark x1="21333" y1="63305" x2="10000" y2="71989"/>
                        <a14:foregroundMark x1="10667" y1="71989" x2="7111" y2="84594"/>
                        <a14:foregroundMark x1="22889" y1="65546" x2="17111" y2="77311"/>
                        <a14:foregroundMark x1="59556" y1="68347" x2="64444" y2="78151"/>
                        <a14:foregroundMark x1="15982" y1="78448" x2="17580" y2="89655"/>
                        <a14:foregroundMark x1="26712" y1="70402" x2="22603" y2="82184"/>
                        <a14:foregroundMark x1="64384" y1="70115" x2="71005" y2="75862"/>
                        <a14:foregroundMark x1="73744" y1="71839" x2="78767" y2="7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9604">
            <a:off x="2786877" y="4684192"/>
            <a:ext cx="2432328" cy="192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006" l="0" r="98923">
                        <a14:foregroundMark x1="33231" y1="37575" x2="37692" y2="48907"/>
                        <a14:foregroundMark x1="62462" y1="35785" x2="56769" y2="53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875475"/>
            <a:ext cx="2235200" cy="172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716" flipH="1">
            <a:off x="5243460" y="3193963"/>
            <a:ext cx="5535189" cy="5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74649" y="3006876"/>
            <a:ext cx="26416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A</a:t>
            </a:r>
            <a:r>
              <a:rPr lang="en-US" sz="3200" dirty="0" smtClean="0">
                <a:solidFill>
                  <a:srgbClr val="0033CC"/>
                </a:solidFill>
              </a:rPr>
              <a:t>. </a:t>
            </a:r>
            <a:r>
              <a:rPr lang="en-US" sz="3200" dirty="0" err="1" smtClean="0">
                <a:solidFill>
                  <a:srgbClr val="0033CC"/>
                </a:solidFill>
              </a:rPr>
              <a:t>Hình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solidFill>
                  <a:srgbClr val="0033CC"/>
                </a:solidFill>
                <a:latin typeface="HP001 4 hàng" panose="020B0603050302020204" pitchFamily="34" charset="0"/>
              </a:rPr>
              <a:t>M</a:t>
            </a:r>
            <a:endParaRPr lang="en-US" sz="3200" dirty="0">
              <a:solidFill>
                <a:srgbClr val="0033CC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48001" y="3022600"/>
            <a:ext cx="276570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B</a:t>
            </a:r>
            <a:r>
              <a:rPr lang="en-US" sz="3200" dirty="0" smtClean="0">
                <a:solidFill>
                  <a:srgbClr val="0033CC"/>
                </a:solidFill>
              </a:rPr>
              <a:t>. </a:t>
            </a:r>
            <a:r>
              <a:rPr lang="en-US" sz="3200" dirty="0" err="1" smtClean="0">
                <a:solidFill>
                  <a:srgbClr val="0033CC"/>
                </a:solidFill>
              </a:rPr>
              <a:t>Hình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solidFill>
                  <a:srgbClr val="0033CC"/>
                </a:solidFill>
                <a:latin typeface="HP001 4 hàng" panose="020B0603050302020204" pitchFamily="34" charset="0"/>
              </a:rPr>
              <a:t>N</a:t>
            </a:r>
            <a:endParaRPr lang="en-US" sz="3200" dirty="0">
              <a:solidFill>
                <a:srgbClr val="0033CC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217050" y="3006876"/>
            <a:ext cx="2873351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D</a:t>
            </a:r>
            <a:r>
              <a:rPr lang="en-US" sz="3200" dirty="0" smtClean="0">
                <a:solidFill>
                  <a:srgbClr val="0033CC"/>
                </a:solidFill>
              </a:rPr>
              <a:t>. </a:t>
            </a:r>
            <a:r>
              <a:rPr lang="en-US" sz="3200" dirty="0" err="1" smtClean="0">
                <a:solidFill>
                  <a:srgbClr val="0033CC"/>
                </a:solidFill>
              </a:rPr>
              <a:t>Hình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solidFill>
                  <a:srgbClr val="0033CC"/>
                </a:solidFill>
                <a:latin typeface="HP001 4 hàng" panose="020B0603050302020204" pitchFamily="34" charset="0"/>
              </a:rPr>
              <a:t>Q</a:t>
            </a:r>
            <a:endParaRPr lang="en-US" sz="3200" dirty="0">
              <a:solidFill>
                <a:srgbClr val="0033CC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96000" y="3022600"/>
            <a:ext cx="2743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33CC"/>
                </a:solidFill>
              </a:rPr>
              <a:t>C. </a:t>
            </a:r>
            <a:r>
              <a:rPr lang="en-US" sz="2665" dirty="0" err="1" smtClean="0">
                <a:solidFill>
                  <a:srgbClr val="0033CC"/>
                </a:solidFill>
              </a:rPr>
              <a:t>Hình</a:t>
            </a:r>
            <a:r>
              <a:rPr lang="en-US" sz="2665" dirty="0" smtClean="0">
                <a:solidFill>
                  <a:srgbClr val="0033CC"/>
                </a:solidFill>
              </a:rPr>
              <a:t> </a:t>
            </a:r>
            <a:r>
              <a:rPr lang="en-US" sz="2665" dirty="0" smtClean="0">
                <a:solidFill>
                  <a:srgbClr val="0033CC"/>
                </a:solidFill>
                <a:latin typeface="HP001 4 hàng" panose="020B0603050302020204" pitchFamily="34" charset="0"/>
              </a:rPr>
              <a:t>P</a:t>
            </a:r>
            <a:endParaRPr lang="en-US" sz="2665" dirty="0">
              <a:solidFill>
                <a:srgbClr val="0033CC"/>
              </a:solidFill>
              <a:latin typeface="HP001 4 hàng" panose="020B0603050302020204" pitchFamily="34" charset="0"/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87" y="76200"/>
            <a:ext cx="10241714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05300" y="9627"/>
                <a:ext cx="10304988" cy="5232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33CC"/>
                    </a:solidFill>
                  </a:rPr>
                  <a:t>e)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Trong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các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hình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chữ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nhật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sau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,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hình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nào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có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diện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tích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lớn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33CC"/>
                    </a:solidFill>
                  </a:rPr>
                  <a:t>hơn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300" y="9627"/>
                <a:ext cx="10304988" cy="523220"/>
              </a:xfrm>
              <a:prstGeom prst="rect">
                <a:avLst/>
              </a:prstGeom>
              <a:blipFill rotWithShape="1">
                <a:blip r:embed="rId14"/>
                <a:stretch>
                  <a:fillRect l="-68" t="-1233" r="-60" b="-1198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658" y="5067301"/>
            <a:ext cx="181534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9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46124" y="1681532"/>
            <a:ext cx="120325" cy="101771"/>
            <a:chOff x="2455863" y="2411803"/>
            <a:chExt cx="566738" cy="566738"/>
          </a:xfrm>
        </p:grpSpPr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4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5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52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53" name="Explosion 2 52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62" y="537108"/>
            <a:ext cx="2326375" cy="13510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87" y="1581664"/>
            <a:ext cx="2729477" cy="12236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1" y="536516"/>
            <a:ext cx="2805948" cy="131287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" t="13500"/>
          <a:stretch>
            <a:fillRect/>
          </a:stretch>
        </p:blipFill>
        <p:spPr>
          <a:xfrm>
            <a:off x="8458200" y="1651000"/>
            <a:ext cx="3632200" cy="1154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7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50942E-6 L 0.05782 0.0068 " pathEditMode="relative" rAng="0" ptsTypes="AA">
                                      <p:cBhvr>
                                        <p:cTn id="100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 animBg="1"/>
      <p:bldP spid="53" grpId="0" animBg="1"/>
      <p:bldP spid="5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>
            <a:fillRect/>
          </a:stretch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>
            <a:fillRect/>
          </a:stretch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Custom</PresentationFormat>
  <Paragraphs>87</Paragraphs>
  <Slides>15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Sony 622</cp:lastModifiedBy>
  <cp:revision>8</cp:revision>
  <dcterms:created xsi:type="dcterms:W3CDTF">2021-12-27T06:43:00Z</dcterms:created>
  <dcterms:modified xsi:type="dcterms:W3CDTF">2022-01-07T01:37:24Z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960C45E405414D3196692E61C41A9746</vt:lpwstr>
  </property>
  <property fmtid="{D5CDD505-2E9C-101B-9397-08002B2CF9AE}" pid="3" name="KSOProductBuildVer">
    <vt:lpwstr>1033-11.2.0.10426</vt:lpwstr>
  </property>
</Properties>
</file>