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8356" r:id="rId2"/>
    <p:sldId id="8357" r:id="rId3"/>
    <p:sldId id="8358" r:id="rId4"/>
    <p:sldId id="8389" r:id="rId5"/>
    <p:sldId id="8361" r:id="rId6"/>
    <p:sldId id="8365" r:id="rId7"/>
    <p:sldId id="8366" r:id="rId8"/>
    <p:sldId id="8369" r:id="rId9"/>
    <p:sldId id="8367" r:id="rId10"/>
    <p:sldId id="8370" r:id="rId11"/>
    <p:sldId id="8371" r:id="rId12"/>
    <p:sldId id="8372" r:id="rId13"/>
    <p:sldId id="8373" r:id="rId14"/>
    <p:sldId id="8374" r:id="rId15"/>
    <p:sldId id="8375" r:id="rId16"/>
    <p:sldId id="8376" r:id="rId17"/>
    <p:sldId id="8377" r:id="rId18"/>
    <p:sldId id="8378" r:id="rId19"/>
    <p:sldId id="8379" r:id="rId20"/>
    <p:sldId id="8381" r:id="rId21"/>
    <p:sldId id="8383" r:id="rId22"/>
    <p:sldId id="8384" r:id="rId23"/>
    <p:sldId id="8380" r:id="rId24"/>
    <p:sldId id="8385" r:id="rId25"/>
    <p:sldId id="8387" r:id="rId26"/>
    <p:sldId id="8388" r:id="rId27"/>
  </p:sldIdLst>
  <p:sldSz cx="12192000" cy="6858000"/>
  <p:notesSz cx="6858000" cy="9144000"/>
  <p:embeddedFontLst>
    <p:embeddedFont>
      <p:font typeface="等线" panose="02010600030101010101" pitchFamily="2" charset="-122"/>
      <p:regular r:id="rId29"/>
      <p:bold r:id="rId30"/>
    </p:embeddedFont>
    <p:embeddedFont>
      <p:font typeface="微软雅黑" panose="020B0503020204020204" pitchFamily="34" charset="-122"/>
      <p:regular r:id="rId31"/>
      <p:bold r:id="rId32"/>
    </p:embeddedFont>
    <p:embeddedFont>
      <p:font typeface="#9Slide03 Arima Madurai ExtraBo" panose="00000900000000000000" pitchFamily="2" charset="0"/>
      <p:bold r:id="rId33"/>
    </p:embeddedFont>
    <p:embeddedFont>
      <p:font typeface="Calibri" panose="020F0502020204030204" pitchFamily="34" charset="0"/>
      <p:regular r:id="rId34"/>
      <p:bold r:id="rId35"/>
      <p:italic r:id="rId36"/>
      <p:boldItalic r:id="rId37"/>
    </p:embeddedFont>
    <p:embeddedFont>
      <p:font typeface="UTM Avenida" panose="02040603050506020204" pitchFamily="18"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F96"/>
    <a:srgbClr val="4B467E"/>
    <a:srgbClr val="FB034A"/>
    <a:srgbClr val="CD7447"/>
    <a:srgbClr val="E2AE94"/>
    <a:srgbClr val="166D43"/>
    <a:srgbClr val="6F69AC"/>
    <a:srgbClr val="E6E6E6"/>
    <a:srgbClr val="266C53"/>
    <a:srgbClr val="328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86785" autoAdjust="0"/>
  </p:normalViewPr>
  <p:slideViewPr>
    <p:cSldViewPr snapToGrid="0">
      <p:cViewPr>
        <p:scale>
          <a:sx n="50" d="100"/>
          <a:sy n="50" d="100"/>
        </p:scale>
        <p:origin x="1410" y="6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0EEB3-4602-4731-ADAD-3495B6B24C1F}"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01DA1-5C6F-49D8-87EA-929A28B9224A}" type="slidenum">
              <a:rPr lang="zh-CN" altLang="en-US" smtClean="0"/>
              <a:t>‹#›</a:t>
            </a:fld>
            <a:endParaRPr lang="zh-CN" altLang="en-US"/>
          </a:p>
        </p:txBody>
      </p:sp>
    </p:spTree>
    <p:extLst>
      <p:ext uri="{BB962C8B-B14F-4D97-AF65-F5344CB8AC3E}">
        <p14:creationId xmlns:p14="http://schemas.microsoft.com/office/powerpoint/2010/main" val="163125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câu hỏi cho HS trả lời (Có chủ ngữ là tên nhân vật đi kèm hành động). Sau đó yêu cầu HS đặt lại câu hỏi Ai làm gì? cho câu trả lời các em vừa nói.</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3</a:t>
            </a:fld>
            <a:endParaRPr lang="zh-CN" altLang="en-US"/>
          </a:p>
        </p:txBody>
      </p:sp>
    </p:spTree>
    <p:extLst>
      <p:ext uri="{BB962C8B-B14F-4D97-AF65-F5344CB8AC3E}">
        <p14:creationId xmlns:p14="http://schemas.microsoft.com/office/powerpoint/2010/main" val="257162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ảnh để phóng to và đọc thông tin giải thích nghĩa từ "xoan".</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6</a:t>
            </a:fld>
            <a:endParaRPr lang="zh-CN" altLang="en-US"/>
          </a:p>
        </p:txBody>
      </p:sp>
    </p:spTree>
    <p:extLst>
      <p:ext uri="{BB962C8B-B14F-4D97-AF65-F5344CB8AC3E}">
        <p14:creationId xmlns:p14="http://schemas.microsoft.com/office/powerpoint/2010/main" val="32894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Cây xo</a:t>
            </a:r>
            <a:r>
              <a:rPr lang="vi-VN" sz="1200" b="0" i="0" kern="1200">
                <a:solidFill>
                  <a:schemeClr val="tx1"/>
                </a:solidFill>
                <a:effectLst/>
                <a:latin typeface="+mn-lt"/>
                <a:ea typeface="+mn-ea"/>
                <a:cs typeface="+mn-cs"/>
              </a:rPr>
              <a:t>an là loại cây thân gỗ thẳng, lâu năm, mọc hoang hoặc được trồng làm cây công trình và lấy gỗ (gỗ xoan dễ gia công và vì có độc nên chịu được mối mọt</a:t>
            </a:r>
            <a:r>
              <a:rPr lang="en-US" sz="1200" b="0" i="0" kern="1200">
                <a:solidFill>
                  <a:schemeClr val="tx1"/>
                </a:solidFill>
                <a:effectLst/>
                <a:latin typeface="+mn-lt"/>
                <a:ea typeface="+mn-ea"/>
                <a:cs typeface="+mn-cs"/>
              </a:rPr>
              <a:t>), lá xoan </a:t>
            </a:r>
            <a:r>
              <a:rPr lang="vi-VN" sz="1200" b="0" i="0" kern="1200">
                <a:solidFill>
                  <a:schemeClr val="tx1"/>
                </a:solidFill>
                <a:effectLst/>
                <a:latin typeface="+mn-lt"/>
                <a:ea typeface="+mn-ea"/>
                <a:cs typeface="+mn-cs"/>
              </a:rPr>
              <a:t>có răng cưa ở mép, đầu nhọn và rụng vào mùa đông.</a:t>
            </a:r>
            <a:r>
              <a:rPr lang="en-US" sz="1200" b="0" i="0" kern="1200">
                <a:solidFill>
                  <a:schemeClr val="tx1"/>
                </a:solidFill>
                <a:effectLst/>
                <a:latin typeface="+mn-lt"/>
                <a:ea typeface="+mn-ea"/>
                <a:cs typeface="+mn-cs"/>
              </a:rPr>
              <a:t> Toàn cây xoan đều đó độc. Lá </a:t>
            </a:r>
            <a:r>
              <a:rPr lang="vi-VN" sz="1200" b="0" i="0" kern="1200">
                <a:solidFill>
                  <a:schemeClr val="tx1"/>
                </a:solidFill>
                <a:effectLst/>
                <a:latin typeface="+mn-lt"/>
                <a:ea typeface="+mn-ea"/>
                <a:cs typeface="+mn-cs"/>
              </a:rPr>
              <a:t>xoan được dùng làm thuốc diệt côn trùng</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7</a:t>
            </a:fld>
            <a:endParaRPr lang="zh-CN" altLang="en-US"/>
          </a:p>
        </p:txBody>
      </p:sp>
    </p:spTree>
    <p:extLst>
      <p:ext uri="{BB962C8B-B14F-4D97-AF65-F5344CB8AC3E}">
        <p14:creationId xmlns:p14="http://schemas.microsoft.com/office/powerpoint/2010/main" val="1371658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29303166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67315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5424257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4630684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2D693D-9AB1-4A4D-90F3-D5A8C191E36C}"/>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194681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2A5E8-F9FC-438B-BC73-82D03E2BA59A}"/>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269243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EBB69-CB4F-4C99-9226-90B73935AB23}"/>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4984667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28895204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520524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294195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30851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8833519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7A9573-A6CB-4A21-995D-BD85629FF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A41185-83D5-474F-9858-B995F3E4A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4C6FB6-6859-419D-8471-F6BCA0CF2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D907E197-FF81-4D70-B7EE-C73002276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65A55F-D163-4F49-AEEC-B31FB2B7B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8B4B-B5A5-4AD8-B3EB-E9AC60620A94}" type="slidenum">
              <a:rPr lang="zh-CN" altLang="en-US" smtClean="0"/>
              <a:t>‹#›</a:t>
            </a:fld>
            <a:endParaRPr lang="zh-CN" altLang="en-US"/>
          </a:p>
        </p:txBody>
      </p:sp>
      <p:pic>
        <p:nvPicPr>
          <p:cNvPr id="32" name="Picture 31">
            <a:extLst>
              <a:ext uri="{FF2B5EF4-FFF2-40B4-BE49-F238E27FC236}">
                <a16:creationId xmlns:a16="http://schemas.microsoft.com/office/drawing/2014/main" id="{399E8F0A-A539-45A6-90CE-212C677385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57475" y="8907420"/>
            <a:ext cx="1346611" cy="1077237"/>
          </a:xfrm>
          <a:prstGeom prst="rect">
            <a:avLst/>
          </a:prstGeom>
        </p:spPr>
      </p:pic>
      <p:pic>
        <p:nvPicPr>
          <p:cNvPr id="33" name="Picture 32">
            <a:extLst>
              <a:ext uri="{FF2B5EF4-FFF2-40B4-BE49-F238E27FC236}">
                <a16:creationId xmlns:a16="http://schemas.microsoft.com/office/drawing/2014/main" id="{CFA90917-8A92-4162-9EDE-664C325F2D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40692" y="8907420"/>
            <a:ext cx="1346611" cy="1077237"/>
          </a:xfrm>
          <a:prstGeom prst="rect">
            <a:avLst/>
          </a:prstGeom>
        </p:spPr>
      </p:pic>
      <p:sp>
        <p:nvSpPr>
          <p:cNvPr id="34" name="Rectangle 33">
            <a:extLst>
              <a:ext uri="{FF2B5EF4-FFF2-40B4-BE49-F238E27FC236}">
                <a16:creationId xmlns:a16="http://schemas.microsoft.com/office/drawing/2014/main" id="{96AC411C-14D1-4C85-B063-CA411AD37A31}"/>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9413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416320"/>
          </a:xfrm>
          <a:prstGeom prst="rect">
            <a:avLst/>
          </a:prstGeom>
          <a:solidFill>
            <a:schemeClr val="bg1"/>
          </a:solidFill>
        </p:spPr>
        <p:txBody>
          <a:bodyPr wrap="square">
            <a:spAutoFit/>
          </a:bodyPr>
          <a:lstStyle/>
          <a:p>
            <a:r>
              <a:rPr lang="vi-VN" sz="2000">
                <a:solidFill>
                  <a:schemeClr val="bg1"/>
                </a:solidFill>
                <a:latin typeface="Times New Roman" panose="02020603050405020304" pitchFamily="18" charset="0"/>
                <a:cs typeface="Times New Roman" panose="02020603050405020304" pitchFamily="18" charset="0"/>
              </a:rPr>
              <a:t>Đọc đoạn văn </a:t>
            </a:r>
            <a:r>
              <a:rPr lang="en-US" sz="2000">
                <a:solidFill>
                  <a:schemeClr val="bg1"/>
                </a:solidFill>
                <a:latin typeface="Times New Roman" panose="02020603050405020304" pitchFamily="18" charset="0"/>
                <a:cs typeface="Times New Roman" panose="02020603050405020304" pitchFamily="18" charset="0"/>
              </a:rPr>
              <a:t>sau và t</a:t>
            </a:r>
            <a:r>
              <a:rPr lang="vi-VN" sz="2000">
                <a:solidFill>
                  <a:schemeClr val="bg1"/>
                </a:solidFill>
                <a:latin typeface="Times New Roman" panose="02020603050405020304" pitchFamily="18" charset="0"/>
                <a:cs typeface="Times New Roman" panose="02020603050405020304" pitchFamily="18" charset="0"/>
              </a:rPr>
              <a:t>rả lời các câu hỏi</a:t>
            </a:r>
            <a:r>
              <a:rPr lang="en-US" sz="2000">
                <a:solidFill>
                  <a:schemeClr val="bg1"/>
                </a:solidFill>
                <a:latin typeface="Times New Roman" panose="02020603050405020304" pitchFamily="18" charset="0"/>
                <a:cs typeface="Times New Roman" panose="02020603050405020304" pitchFamily="18" charset="0"/>
              </a:rPr>
              <a:t>:</a:t>
            </a:r>
            <a:endParaRPr lang="vi-VN" sz="2000">
              <a:solidFill>
                <a:schemeClr val="bg1"/>
              </a:solidFill>
              <a:latin typeface="Times New Roman" panose="02020603050405020304" pitchFamily="18" charset="0"/>
              <a:cs typeface="Times New Roman" panose="02020603050405020304" pitchFamily="18" charset="0"/>
            </a:endParaRPr>
          </a:p>
          <a:p>
            <a:r>
              <a:rPr lang="vi-VN" sz="2800" b="1">
                <a:solidFill>
                  <a:schemeClr val="bg1"/>
                </a:solidFill>
                <a:latin typeface="Times New Roman" panose="02020603050405020304" pitchFamily="18" charset="0"/>
                <a:cs typeface="Times New Roman" panose="02020603050405020304" pitchFamily="18" charset="0"/>
              </a:rPr>
              <a:t>Một đàn ngỗng</a:t>
            </a:r>
            <a:r>
              <a:rPr lang="vi-VN" sz="28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en-US" sz="4000" b="1">
                <a:solidFill>
                  <a:srgbClr val="328E6D"/>
                </a:solidFill>
                <a:latin typeface="Times New Roman" panose="02020603050405020304" pitchFamily="18" charset="0"/>
                <a:cs typeface="Times New Roman" panose="02020603050405020304" pitchFamily="18" charset="0"/>
              </a:rPr>
              <a:t>Hùng</a:t>
            </a:r>
            <a:r>
              <a:rPr lang="en-US" sz="4000">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đút</a:t>
            </a:r>
            <a:r>
              <a:rPr lang="vi-VN" sz="4000">
                <a:solidFill>
                  <a:srgbClr val="002060"/>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9B243646-FE02-4AED-8FCE-96B87924C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619843" y="-218019"/>
            <a:ext cx="9193516" cy="5662504"/>
          </a:xfrm>
          <a:prstGeom prst="rect">
            <a:avLst/>
          </a:prstGeom>
        </p:spPr>
      </p:pic>
      <p:sp>
        <p:nvSpPr>
          <p:cNvPr id="23" name="Rectangle 22">
            <a:extLst>
              <a:ext uri="{FF2B5EF4-FFF2-40B4-BE49-F238E27FC236}">
                <a16:creationId xmlns:a16="http://schemas.microsoft.com/office/drawing/2014/main" id="{2DD79B90-90E7-4058-97AF-522D9BBEEF0D}"/>
              </a:ext>
            </a:extLst>
          </p:cNvPr>
          <p:cNvSpPr/>
          <p:nvPr/>
        </p:nvSpPr>
        <p:spPr>
          <a:xfrm>
            <a:off x="1478275" y="2837538"/>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315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247317"/>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a:t>
            </a:r>
            <a:r>
              <a:rPr lang="vi-VN" sz="2800">
                <a:solidFill>
                  <a:schemeClr val="bg1"/>
                </a:solidFill>
                <a:latin typeface="Times New Roman" panose="02020603050405020304" pitchFamily="18" charset="0"/>
                <a:cs typeface="Times New Roman" panose="02020603050405020304" pitchFamily="18" charset="0"/>
              </a:rPr>
              <a:t>c đoạn văn </a:t>
            </a:r>
            <a:r>
              <a:rPr lang="en-US" sz="2800">
                <a:solidFill>
                  <a:schemeClr val="bg1"/>
                </a:solidFill>
                <a:latin typeface="Times New Roman" panose="02020603050405020304" pitchFamily="18" charset="0"/>
                <a:cs typeface="Times New Roman" panose="02020603050405020304" pitchFamily="18" charset="0"/>
              </a:rPr>
              <a:t>sau và t</a:t>
            </a:r>
            <a:r>
              <a:rPr lang="vi-VN" sz="2800">
                <a:solidFill>
                  <a:schemeClr val="bg1"/>
                </a:solidFill>
                <a:latin typeface="Times New Roman" panose="02020603050405020304" pitchFamily="18" charset="0"/>
                <a:cs typeface="Times New Roman" panose="02020603050405020304" pitchFamily="18" charset="0"/>
              </a:rPr>
              <a:t>rả lời các câu hỏi</a:t>
            </a:r>
            <a:r>
              <a:rPr lang="en-US" sz="2800">
                <a:solidFill>
                  <a:schemeClr val="bg1"/>
                </a:solidFill>
                <a:latin typeface="Times New Roman" panose="02020603050405020304" pitchFamily="18" charset="0"/>
                <a:cs typeface="Times New Roman" panose="02020603050405020304" pitchFamily="18" charset="0"/>
              </a:rPr>
              <a:t>:</a:t>
            </a:r>
            <a:endParaRPr lang="vi-VN" sz="2800">
              <a:solidFill>
                <a:schemeClr val="bg1"/>
              </a:solidFill>
              <a:latin typeface="Times New Roman" panose="02020603050405020304" pitchFamily="18" charset="0"/>
              <a:cs typeface="Times New Roman" panose="02020603050405020304" pitchFamily="18" charset="0"/>
            </a:endParaRPr>
          </a:p>
          <a:p>
            <a:r>
              <a:rPr lang="vi-VN" sz="3600" b="1">
                <a:solidFill>
                  <a:schemeClr val="bg1"/>
                </a:solidFill>
                <a:latin typeface="Times New Roman" panose="02020603050405020304" pitchFamily="18" charset="0"/>
                <a:cs typeface="Times New Roman" panose="02020603050405020304" pitchFamily="18" charset="0"/>
              </a:rPr>
              <a:t>Một đàn ngỗng</a:t>
            </a:r>
            <a:r>
              <a:rPr lang="vi-VN" sz="36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3600">
                <a:latin typeface="Times New Roman" panose="02020603050405020304" pitchFamily="18" charset="0"/>
                <a:cs typeface="Times New Roman" panose="02020603050405020304" pitchFamily="18" charset="0"/>
              </a:rPr>
              <a:t> </a:t>
            </a:r>
            <a:r>
              <a:rPr lang="en-US" sz="3600" b="1">
                <a:solidFill>
                  <a:schemeClr val="bg1"/>
                </a:solidFill>
                <a:latin typeface="Times New Roman" panose="02020603050405020304" pitchFamily="18" charset="0"/>
                <a:cs typeface="Times New Roman" panose="02020603050405020304" pitchFamily="18" charset="0"/>
              </a:rPr>
              <a:t>Hùng</a:t>
            </a:r>
            <a:r>
              <a:rPr lang="en-US" sz="3600">
                <a:solidFill>
                  <a:schemeClr val="bg1"/>
                </a:solidFill>
                <a:latin typeface="Times New Roman" panose="02020603050405020304" pitchFamily="18" charset="0"/>
                <a:cs typeface="Times New Roman" panose="02020603050405020304" pitchFamily="18" charset="0"/>
              </a:rPr>
              <a:t> đút</a:t>
            </a:r>
            <a:r>
              <a:rPr lang="vi-VN" sz="36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2800">
                <a:solidFill>
                  <a:srgbClr val="002060"/>
                </a:solidFill>
                <a:latin typeface="Times New Roman" panose="02020603050405020304" pitchFamily="18" charset="0"/>
                <a:cs typeface="Times New Roman" panose="02020603050405020304" pitchFamily="18" charset="0"/>
              </a:rPr>
              <a:t> </a:t>
            </a:r>
            <a:endParaRPr lang="en-US" sz="2800">
              <a:solidFill>
                <a:srgbClr val="002060"/>
              </a:solidFill>
              <a:latin typeface="Times New Roman" panose="02020603050405020304" pitchFamily="18" charset="0"/>
              <a:cs typeface="Times New Roman" panose="02020603050405020304" pitchFamily="18" charset="0"/>
            </a:endParaRPr>
          </a:p>
          <a:p>
            <a:endParaRPr lang="en-US" sz="4000" b="1">
              <a:solidFill>
                <a:srgbClr val="328E6D"/>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Thắng</a:t>
            </a:r>
            <a:r>
              <a:rPr lang="vi-VN" sz="4000">
                <a:latin typeface="Times New Roman" panose="02020603050405020304" pitchFamily="18" charset="0"/>
                <a:cs typeface="Times New Roman" panose="02020603050405020304" pitchFamily="18" charset="0"/>
              </a:rPr>
              <a:t> </a:t>
            </a:r>
            <a:r>
              <a:rPr lang="vi-VN" sz="4000">
                <a:solidFill>
                  <a:srgbClr val="002060"/>
                </a:solidFill>
                <a:latin typeface="Times New Roman" panose="02020603050405020304" pitchFamily="18" charset="0"/>
                <a:cs typeface="Times New Roman" panose="02020603050405020304" pitchFamily="18" charset="0"/>
              </a:rPr>
              <a:t>mếu máo nấp vào sau lưng Tiến.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a:t>
            </a:r>
            <a:r>
              <a:rPr lang="vi-VN">
                <a:solidFill>
                  <a:schemeClr val="bg1"/>
                </a:solidFill>
                <a:latin typeface="Times New Roman" panose="02020603050405020304" pitchFamily="18" charset="0"/>
                <a:cs typeface="Times New Roman" panose="02020603050405020304" pitchFamily="18" charset="0"/>
              </a:rPr>
              <a:t>iến không có súng, cũng chẳng có kiếm. Em liền nhặt một cành xoan, xua đàn ngỗng ra xa. Đàn ngỗng kêu quàng quạc, vươn cổ chạy</a:t>
            </a:r>
            <a:r>
              <a:rPr lang="en-US">
                <a:solidFill>
                  <a:schemeClr val="bg1"/>
                </a:solidFill>
                <a:latin typeface="Times New Roman" panose="02020603050405020304" pitchFamily="18" charset="0"/>
                <a:cs typeface="Times New Roman" panose="02020603050405020304" pitchFamily="18" charset="0"/>
              </a:rPr>
              <a:t> </a:t>
            </a:r>
            <a:r>
              <a:rPr lang="vi-VN">
                <a:solidFill>
                  <a:schemeClr val="bg1"/>
                </a:solidFill>
                <a:latin typeface="Times New Roman" panose="02020603050405020304" pitchFamily="18" charset="0"/>
                <a:cs typeface="Times New Roman" panose="02020603050405020304" pitchFamily="18" charset="0"/>
              </a:rPr>
              <a:t> miết.</a:t>
            </a:r>
          </a:p>
          <a:p>
            <a:pPr algn="r"/>
            <a:r>
              <a:rPr lang="vi-VN" i="1">
                <a:solidFill>
                  <a:schemeClr val="bg1"/>
                </a:solidFill>
                <a:latin typeface="Times New Roman" panose="02020603050405020304" pitchFamily="18" charset="0"/>
                <a:cs typeface="Times New Roman" panose="02020603050405020304" pitchFamily="18" charset="0"/>
              </a:rPr>
              <a:t>Theo</a:t>
            </a:r>
            <a:r>
              <a:rPr lang="vi-VN" b="1">
                <a:solidFill>
                  <a:schemeClr val="bg1"/>
                </a:solidFill>
                <a:latin typeface="Times New Roman" panose="02020603050405020304" pitchFamily="18" charset="0"/>
                <a:cs typeface="Times New Roman" panose="02020603050405020304" pitchFamily="18" charset="0"/>
              </a:rPr>
              <a:t> TIẾNG VIỆT 2, 1</a:t>
            </a:r>
            <a:r>
              <a:rPr lang="vi-VN" sz="3200" b="1">
                <a:solidFill>
                  <a:schemeClr val="bg1"/>
                </a:solidFill>
                <a:latin typeface="Times New Roman" panose="02020603050405020304" pitchFamily="18" charset="0"/>
                <a:cs typeface="Times New Roman" panose="02020603050405020304" pitchFamily="18" charset="0"/>
              </a:rPr>
              <a:t>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B158F357-44E4-4129-BD20-ADD57B047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9843" y="-285844"/>
            <a:ext cx="9193516" cy="5662504"/>
          </a:xfrm>
          <a:prstGeom prst="rect">
            <a:avLst/>
          </a:prstGeom>
        </p:spPr>
      </p:pic>
      <p:sp>
        <p:nvSpPr>
          <p:cNvPr id="23" name="Rectangle 22">
            <a:extLst>
              <a:ext uri="{FF2B5EF4-FFF2-40B4-BE49-F238E27FC236}">
                <a16:creationId xmlns:a16="http://schemas.microsoft.com/office/drawing/2014/main" id="{27F86769-9F9F-4E8E-A787-FAD2D7CE5DE7}"/>
              </a:ext>
            </a:extLst>
          </p:cNvPr>
          <p:cNvSpPr/>
          <p:nvPr/>
        </p:nvSpPr>
        <p:spPr>
          <a:xfrm>
            <a:off x="1745737" y="681121"/>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5868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5139869"/>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endParaRPr lang="en-US"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Em</a:t>
            </a:r>
            <a:r>
              <a:rPr lang="vi-VN" sz="4000">
                <a:solidFill>
                  <a:srgbClr val="002060"/>
                </a:solidFill>
                <a:latin typeface="Times New Roman" panose="02020603050405020304" pitchFamily="18" charset="0"/>
                <a:cs typeface="Times New Roman" panose="02020603050405020304" pitchFamily="18" charset="0"/>
              </a:rPr>
              <a:t> liền nhặt một cành xoan, xua đàn ngỗng ra xa.</a:t>
            </a:r>
            <a:r>
              <a:rPr lang="vi-VN" sz="3200">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9C4BFB9-36F3-4148-8D6C-9AA58A067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56366" y="370517"/>
            <a:ext cx="9193516" cy="5662504"/>
          </a:xfrm>
          <a:prstGeom prst="rect">
            <a:avLst/>
          </a:prstGeom>
        </p:spPr>
      </p:pic>
      <p:sp>
        <p:nvSpPr>
          <p:cNvPr id="23" name="Rectangle 22">
            <a:extLst>
              <a:ext uri="{FF2B5EF4-FFF2-40B4-BE49-F238E27FC236}">
                <a16:creationId xmlns:a16="http://schemas.microsoft.com/office/drawing/2014/main" id="{C88485C8-910A-47BD-AE1A-34776A83246D}"/>
              </a:ext>
            </a:extLst>
          </p:cNvPr>
          <p:cNvSpPr/>
          <p:nvPr/>
        </p:nvSpPr>
        <p:spPr>
          <a:xfrm>
            <a:off x="1119436" y="1310523"/>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082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83209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chemeClr val="bg1"/>
                </a:solidFill>
                <a:latin typeface="Times New Roman" panose="02020603050405020304" pitchFamily="18" charset="0"/>
                <a:cs typeface="Times New Roman" panose="02020603050405020304" pitchFamily="18" charset="0"/>
              </a:rPr>
              <a:t> </a:t>
            </a:r>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r>
              <a:rPr lang="vi-VN" sz="4000" b="1">
                <a:solidFill>
                  <a:schemeClr val="bg1"/>
                </a:solidFill>
                <a:latin typeface="Times New Roman" panose="02020603050405020304" pitchFamily="18" charset="0"/>
                <a:cs typeface="Times New Roman" panose="02020603050405020304" pitchFamily="18" charset="0"/>
              </a:rPr>
              <a:t>Em</a:t>
            </a:r>
            <a:r>
              <a:rPr lang="vi-VN" sz="4000">
                <a:solidFill>
                  <a:schemeClr val="bg1"/>
                </a:solidFill>
                <a:latin typeface="Times New Roman" panose="02020603050405020304" pitchFamily="18" charset="0"/>
                <a:cs typeface="Times New Roman" panose="02020603050405020304" pitchFamily="18" charset="0"/>
              </a:rPr>
              <a:t> liền nhặt một cành xoan, xua đàn ngỗng ra xa.</a:t>
            </a:r>
            <a:r>
              <a:rPr lang="vi-VN" sz="3200">
                <a:solidFill>
                  <a:schemeClr val="bg1"/>
                </a:solidFill>
                <a:latin typeface="Times New Roman" panose="02020603050405020304" pitchFamily="18" charset="0"/>
                <a:cs typeface="Times New Roman" panose="02020603050405020304" pitchFamily="18" charset="0"/>
              </a:rPr>
              <a:t> </a:t>
            </a:r>
            <a:endParaRPr lang="en-US" sz="3200">
              <a:solidFill>
                <a:schemeClr val="bg1"/>
              </a:solidFill>
              <a:latin typeface="Times New Roman" panose="02020603050405020304" pitchFamily="18" charset="0"/>
              <a:cs typeface="Times New Roman" panose="02020603050405020304" pitchFamily="18" charset="0"/>
            </a:endParaRPr>
          </a:p>
          <a:p>
            <a:r>
              <a:rPr lang="vi-VN" sz="4400" b="1">
                <a:solidFill>
                  <a:srgbClr val="328E6D"/>
                </a:solidFill>
                <a:latin typeface="Times New Roman" panose="02020603050405020304" pitchFamily="18" charset="0"/>
                <a:cs typeface="Times New Roman" panose="02020603050405020304" pitchFamily="18" charset="0"/>
              </a:rPr>
              <a:t>Đàn ngỗng</a:t>
            </a:r>
            <a:r>
              <a:rPr lang="vi-VN" sz="4400">
                <a:latin typeface="Times New Roman" panose="02020603050405020304" pitchFamily="18" charset="0"/>
                <a:cs typeface="Times New Roman" panose="02020603050405020304" pitchFamily="18" charset="0"/>
              </a:rPr>
              <a:t> </a:t>
            </a:r>
            <a:r>
              <a:rPr lang="vi-VN" sz="4400">
                <a:solidFill>
                  <a:srgbClr val="002060"/>
                </a:solidFill>
                <a:latin typeface="Times New Roman" panose="02020603050405020304" pitchFamily="18" charset="0"/>
                <a:cs typeface="Times New Roman" panose="02020603050405020304" pitchFamily="18" charset="0"/>
              </a:rPr>
              <a:t>kêu quàng quạc, vươn cổ chạy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DAC6C31-4682-4FCD-BDB2-95D25805A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9479" y="303541"/>
            <a:ext cx="9193516" cy="5662504"/>
          </a:xfrm>
          <a:prstGeom prst="rect">
            <a:avLst/>
          </a:prstGeom>
        </p:spPr>
      </p:pic>
      <p:sp>
        <p:nvSpPr>
          <p:cNvPr id="23" name="Rectangle 22">
            <a:extLst>
              <a:ext uri="{FF2B5EF4-FFF2-40B4-BE49-F238E27FC236}">
                <a16:creationId xmlns:a16="http://schemas.microsoft.com/office/drawing/2014/main" id="{32CE0BFE-9B5E-46F3-9AEF-0EA9CA1AC929}"/>
              </a:ext>
            </a:extLst>
          </p:cNvPr>
          <p:cNvSpPr/>
          <p:nvPr/>
        </p:nvSpPr>
        <p:spPr>
          <a:xfrm>
            <a:off x="1431653" y="1248256"/>
            <a:ext cx="5038560"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667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F7F9EBD2-097C-4B9C-A68C-EC35610C25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2624690" y="-1223006"/>
            <a:ext cx="7068599" cy="9761399"/>
          </a:xfrm>
          <a:prstGeom prst="rect">
            <a:avLst/>
          </a:prstGeom>
        </p:spPr>
      </p:pic>
      <p:sp>
        <p:nvSpPr>
          <p:cNvPr id="2" name="Rectangle 1">
            <a:extLst>
              <a:ext uri="{FF2B5EF4-FFF2-40B4-BE49-F238E27FC236}">
                <a16:creationId xmlns:a16="http://schemas.microsoft.com/office/drawing/2014/main" id="{8D8F96DA-DA5C-42BD-9A32-E0B273257C6C}"/>
              </a:ext>
            </a:extLst>
          </p:cNvPr>
          <p:cNvSpPr/>
          <p:nvPr/>
        </p:nvSpPr>
        <p:spPr>
          <a:xfrm>
            <a:off x="2334328" y="0"/>
            <a:ext cx="7523344" cy="144655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GHI NHỚ</a:t>
            </a:r>
            <a:endParaRPr lang="en-US" sz="72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
        <p:nvSpPr>
          <p:cNvPr id="17" name="Rectangle 16">
            <a:extLst>
              <a:ext uri="{FF2B5EF4-FFF2-40B4-BE49-F238E27FC236}">
                <a16:creationId xmlns:a16="http://schemas.microsoft.com/office/drawing/2014/main" id="{D4A1870C-239B-426F-91B7-DF9E8008C6B1}"/>
              </a:ext>
            </a:extLst>
          </p:cNvPr>
          <p:cNvSpPr/>
          <p:nvPr/>
        </p:nvSpPr>
        <p:spPr>
          <a:xfrm>
            <a:off x="2552898" y="1504988"/>
            <a:ext cx="7086204" cy="4401205"/>
          </a:xfrm>
          <a:prstGeom prst="rect">
            <a:avLst/>
          </a:prstGeom>
          <a:solidFill>
            <a:schemeClr val="bg1">
              <a:alpha val="92000"/>
            </a:schemeClr>
          </a:solidFill>
          <a:effectLst>
            <a:softEdge rad="317500"/>
          </a:effectLst>
        </p:spPr>
        <p:txBody>
          <a:bodyPr wrap="square" lIns="91440" tIns="45720" rIns="91440" bIns="45720">
            <a:spAutoFit/>
          </a:bodyPr>
          <a:lstStyle/>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1</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 Trong câu kể Ai làm gì?,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 chỉ sự vật</a:t>
            </a:r>
            <a:r>
              <a:rPr lang="vi-VN" sz="4000">
                <a:ln w="12700">
                  <a:noFill/>
                </a:ln>
                <a:solidFill>
                  <a:srgbClr val="FB034A"/>
                </a:solidFill>
                <a:effectLst/>
                <a:latin typeface="Times New Roman" panose="02020603050405020304" pitchFamily="18" charset="0"/>
                <a:cs typeface="Times New Roman" panose="02020603050405020304" pitchFamily="18" charset="0"/>
              </a:rPr>
              <a:t> </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người, con vật hay đồ vật, cây cối được nhân hoá) có hoạt động được nói đến ở vị ngữ.</a:t>
            </a:r>
          </a:p>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2.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a:t>
            </a:r>
            <a:r>
              <a:rPr lang="vi-VN" sz="4000">
                <a:ln w="12700">
                  <a:noFill/>
                </a:ln>
                <a:solidFill>
                  <a:srgbClr val="FB034A"/>
                </a:solidFill>
                <a:effectLst/>
                <a:latin typeface="Times New Roman" panose="02020603050405020304" pitchFamily="18" charset="0"/>
                <a:cs typeface="Times New Roman" panose="02020603050405020304" pitchFamily="18" charset="0"/>
              </a:rPr>
              <a:t> thường do </a:t>
            </a:r>
            <a:r>
              <a:rPr lang="vi-VN" sz="4000" b="1">
                <a:ln w="12700">
                  <a:noFill/>
                </a:ln>
                <a:solidFill>
                  <a:srgbClr val="FB034A"/>
                </a:solidFill>
                <a:effectLst/>
                <a:latin typeface="Times New Roman" panose="02020603050405020304" pitchFamily="18" charset="0"/>
                <a:cs typeface="Times New Roman" panose="02020603050405020304" pitchFamily="18" charset="0"/>
              </a:rPr>
              <a:t>danh từ (hoặc cụm danh từ)</a:t>
            </a:r>
            <a:r>
              <a:rPr lang="vi-VN" sz="4000">
                <a:ln w="12700">
                  <a:noFill/>
                </a:ln>
                <a:solidFill>
                  <a:srgbClr val="FB034A"/>
                </a:solidFill>
                <a:effectLst/>
                <a:latin typeface="Times New Roman" panose="02020603050405020304" pitchFamily="18" charset="0"/>
                <a:cs typeface="Times New Roman" panose="02020603050405020304" pitchFamily="18" charset="0"/>
              </a:rPr>
              <a:t> tạo thành.</a:t>
            </a:r>
            <a:endParaRPr lang="en-US" sz="4000">
              <a:ln w="12700">
                <a:noFill/>
              </a:ln>
              <a:solidFill>
                <a:srgbClr val="FB034A"/>
              </a:solidFill>
              <a:effectLst/>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3825794B-D9F1-4EF1-838E-D7C9A3EA8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42" y="3429000"/>
            <a:ext cx="5499069" cy="6066046"/>
          </a:xfrm>
          <a:prstGeom prst="rect">
            <a:avLst/>
          </a:prstGeom>
        </p:spPr>
      </p:pic>
      <p:pic>
        <p:nvPicPr>
          <p:cNvPr id="26" name="Picture 25">
            <a:extLst>
              <a:ext uri="{FF2B5EF4-FFF2-40B4-BE49-F238E27FC236}">
                <a16:creationId xmlns:a16="http://schemas.microsoft.com/office/drawing/2014/main" id="{B15ADB43-C172-4003-9EA2-20CC9867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123" y="-1953231"/>
            <a:ext cx="6992700" cy="6858000"/>
          </a:xfrm>
          <a:prstGeom prst="rect">
            <a:avLst/>
          </a:prstGeom>
        </p:spPr>
      </p:pic>
    </p:spTree>
    <p:extLst>
      <p:ext uri="{BB962C8B-B14F-4D97-AF65-F5344CB8AC3E}">
        <p14:creationId xmlns:p14="http://schemas.microsoft.com/office/powerpoint/2010/main" val="28794883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2094630"/>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LUYỆN TẬP</a:t>
            </a:r>
          </a:p>
        </p:txBody>
      </p:sp>
    </p:spTree>
    <p:extLst>
      <p:ext uri="{BB962C8B-B14F-4D97-AF65-F5344CB8AC3E}">
        <p14:creationId xmlns:p14="http://schemas.microsoft.com/office/powerpoint/2010/main" val="307165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E096D3-6EF7-4FFB-AF68-DC0B34D2E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05" y="-628341"/>
            <a:ext cx="2715764" cy="2715762"/>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674077" y="474511"/>
            <a:ext cx="10843846" cy="3416320"/>
          </a:xfrm>
          <a:prstGeom prst="rect">
            <a:avLst/>
          </a:prstGeom>
        </p:spPr>
        <p:txBody>
          <a:bodyPr wrap="square">
            <a:spAutoFit/>
          </a:bodyPr>
          <a:lstStyle/>
          <a:p>
            <a:pPr algn="just"/>
            <a:r>
              <a:rPr lang="vi-VN" sz="3600" b="1">
                <a:solidFill>
                  <a:srgbClr val="FB034A"/>
                </a:solidFill>
                <a:latin typeface="Times New Roman" panose="02020603050405020304" pitchFamily="18" charset="0"/>
                <a:cs typeface="Times New Roman" panose="02020603050405020304" pitchFamily="18" charset="0"/>
              </a:rPr>
              <a:t>1. Đọc </a:t>
            </a:r>
            <a:r>
              <a:rPr lang="en-US" sz="3600" b="1">
                <a:solidFill>
                  <a:srgbClr val="FB034A"/>
                </a:solidFill>
                <a:latin typeface="Times New Roman" panose="02020603050405020304" pitchFamily="18" charset="0"/>
                <a:cs typeface="Times New Roman" panose="02020603050405020304" pitchFamily="18" charset="0"/>
              </a:rPr>
              <a:t>lại </a:t>
            </a:r>
            <a:r>
              <a:rPr lang="vi-VN" sz="3600" b="1">
                <a:solidFill>
                  <a:srgbClr val="FB034A"/>
                </a:solidFill>
                <a:latin typeface="Times New Roman" panose="02020603050405020304" pitchFamily="18" charset="0"/>
                <a:cs typeface="Times New Roman" panose="02020603050405020304" pitchFamily="18" charset="0"/>
              </a:rPr>
              <a:t>đoạn văn sau:</a:t>
            </a:r>
          </a:p>
          <a:p>
            <a:pPr algn="just"/>
            <a:r>
              <a:rPr lang="vi-VN" sz="3600">
                <a:latin typeface="Times New Roman" panose="02020603050405020304" pitchFamily="18" charset="0"/>
                <a:cs typeface="Times New Roman" panose="02020603050405020304" pitchFamily="18" charset="0"/>
              </a:rPr>
              <a:t>     </a:t>
            </a:r>
            <a:r>
              <a:rPr lang="vi-VN" sz="3600">
                <a:solidFill>
                  <a:srgbClr val="554F8F"/>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Trong rừng, chim chóc hót véo von. Thanh niên lên rẫy. Phụ nữ giặt giũ bên những giếng nước. Em nhỏ đùa vui trước nhà sàn. Các cụ già chụm đầu bên những ché rượu cần.</a:t>
            </a:r>
            <a:endParaRPr lang="vi-VN" sz="36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802093" y="4574109"/>
            <a:ext cx="9168384" cy="1200329"/>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Tìm các 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pic>
        <p:nvPicPr>
          <p:cNvPr id="12" name="Picture 11">
            <a:extLst>
              <a:ext uri="{FF2B5EF4-FFF2-40B4-BE49-F238E27FC236}">
                <a16:creationId xmlns:a16="http://schemas.microsoft.com/office/drawing/2014/main" id="{73A79F45-25DC-4A37-A9CF-230141BF3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363" y="3044948"/>
            <a:ext cx="3813054" cy="3813052"/>
          </a:xfrm>
          <a:prstGeom prst="rect">
            <a:avLst/>
          </a:prstGeom>
        </p:spPr>
      </p:pic>
      <p:pic>
        <p:nvPicPr>
          <p:cNvPr id="15" name="Picture 14">
            <a:extLst>
              <a:ext uri="{FF2B5EF4-FFF2-40B4-BE49-F238E27FC236}">
                <a16:creationId xmlns:a16="http://schemas.microsoft.com/office/drawing/2014/main" id="{BB9EA628-948E-4B7E-9157-BB9037533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44" y="5774438"/>
            <a:ext cx="824498" cy="824498"/>
          </a:xfrm>
          <a:prstGeom prst="rect">
            <a:avLst/>
          </a:prstGeom>
        </p:spPr>
      </p:pic>
    </p:spTree>
    <p:extLst>
      <p:ext uri="{BB962C8B-B14F-4D97-AF65-F5344CB8AC3E}">
        <p14:creationId xmlns:p14="http://schemas.microsoft.com/office/powerpoint/2010/main" val="3205365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14:presetBounceEnd="3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2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32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77E847-E252-476B-930A-002467579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406" y="-385374"/>
            <a:ext cx="2173752" cy="2173750"/>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1055076" y="1083646"/>
            <a:ext cx="1092061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677108"/>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a:t>
            </a:r>
            <a:r>
              <a:rPr lang="en-US" sz="200">
                <a:solidFill>
                  <a:schemeClr val="bg1"/>
                </a:solidFill>
                <a:latin typeface="Times New Roman" panose="02020603050405020304" pitchFamily="18" charset="0"/>
                <a:cs typeface="Times New Roman" panose="02020603050405020304" pitchFamily="18" charset="0"/>
              </a:rPr>
              <a:t>Tìm các </a:t>
            </a:r>
            <a:r>
              <a:rPr lang="en-US" sz="3600">
                <a:solidFill>
                  <a:srgbClr val="266C53"/>
                </a:solidFill>
                <a:latin typeface="Times New Roman" panose="02020603050405020304" pitchFamily="18" charset="0"/>
                <a:cs typeface="Times New Roman" panose="02020603050405020304" pitchFamily="18" charset="0"/>
              </a:rPr>
              <a:t>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văn: </a:t>
            </a:r>
            <a:r>
              <a:rPr lang="en-US" sz="200">
                <a:solidFill>
                  <a:schemeClr val="bg1"/>
                </a:solidFill>
                <a:latin typeface="Times New Roman" panose="02020603050405020304" pitchFamily="18" charset="0"/>
                <a:cs typeface="Times New Roman" panose="02020603050405020304" pitchFamily="18" charset="0"/>
              </a:rPr>
              <a:t>trên.</a:t>
            </a:r>
          </a:p>
          <a:p>
            <a:r>
              <a:rPr lang="en-US" sz="200">
                <a:solidFill>
                  <a:schemeClr val="bg1"/>
                </a:solidFill>
                <a:latin typeface="Times New Roman" panose="02020603050405020304" pitchFamily="18" charset="0"/>
                <a:cs typeface="Times New Roman" panose="02020603050405020304" pitchFamily="18" charset="0"/>
              </a:rPr>
              <a:t>b) Xác định chủ ngữ của các câu vừa tìm đ</a:t>
            </a:r>
            <a:r>
              <a:rPr lang="vi-VN" sz="200">
                <a:solidFill>
                  <a:schemeClr val="bg1"/>
                </a:solidFill>
                <a:latin typeface="Times New Roman" panose="02020603050405020304" pitchFamily="18" charset="0"/>
                <a:cs typeface="Times New Roman" panose="02020603050405020304" pitchFamily="18" charset="0"/>
              </a:rPr>
              <a:t>ư</a:t>
            </a:r>
            <a:r>
              <a:rPr lang="en-US" sz="200">
                <a:solidFill>
                  <a:schemeClr val="bg1"/>
                </a:solidFill>
                <a:latin typeface="Times New Roman" panose="02020603050405020304" pitchFamily="18" charset="0"/>
                <a:cs typeface="Times New Roman" panose="02020603050405020304" pitchFamily="18" charset="0"/>
              </a:rPr>
              <a:t>ợc.</a:t>
            </a:r>
          </a:p>
        </p:txBody>
      </p:sp>
      <p:pic>
        <p:nvPicPr>
          <p:cNvPr id="19" name="Picture 18">
            <a:extLst>
              <a:ext uri="{FF2B5EF4-FFF2-40B4-BE49-F238E27FC236}">
                <a16:creationId xmlns:a16="http://schemas.microsoft.com/office/drawing/2014/main" id="{64AE7A22-0021-4D8B-AB94-1EDF15D18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10" y="271006"/>
            <a:ext cx="2873286" cy="2873286"/>
          </a:xfrm>
          <a:prstGeom prst="rect">
            <a:avLst/>
          </a:prstGeom>
        </p:spPr>
      </p:pic>
      <p:pic>
        <p:nvPicPr>
          <p:cNvPr id="21" name="Picture 20">
            <a:extLst>
              <a:ext uri="{FF2B5EF4-FFF2-40B4-BE49-F238E27FC236}">
                <a16:creationId xmlns:a16="http://schemas.microsoft.com/office/drawing/2014/main" id="{52C68DD4-E2EA-4A8B-B10F-19E8DF1A7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169" y="3529666"/>
            <a:ext cx="2878984" cy="2878982"/>
          </a:xfrm>
          <a:prstGeom prst="rect">
            <a:avLst/>
          </a:prstGeom>
        </p:spPr>
      </p:pic>
    </p:spTree>
    <p:extLst>
      <p:ext uri="{BB962C8B-B14F-4D97-AF65-F5344CB8AC3E}">
        <p14:creationId xmlns:p14="http://schemas.microsoft.com/office/powerpoint/2010/main" val="13556186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6662E-B1F2-4EE3-9AA6-549837255508}"/>
              </a:ext>
            </a:extLst>
          </p:cNvPr>
          <p:cNvSpPr/>
          <p:nvPr/>
        </p:nvSpPr>
        <p:spPr>
          <a:xfrm>
            <a:off x="1055076" y="1083646"/>
            <a:ext cx="1074363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723275"/>
          </a:xfrm>
          <a:prstGeom prst="rect">
            <a:avLst/>
          </a:prstGeom>
        </p:spPr>
        <p:txBody>
          <a:bodyPr wrap="square">
            <a:spAutoFit/>
          </a:bodyPr>
          <a:lstStyle/>
          <a:p>
            <a:r>
              <a:rPr lang="en-US" sz="500">
                <a:solidFill>
                  <a:schemeClr val="bg1"/>
                </a:solidFill>
                <a:latin typeface="Times New Roman" panose="02020603050405020304" pitchFamily="18" charset="0"/>
                <a:cs typeface="Times New Roman" panose="02020603050405020304" pitchFamily="18" charset="0"/>
              </a:rPr>
              <a:t>a) Tìm các Câu kể </a:t>
            </a:r>
            <a:r>
              <a:rPr lang="en-US" sz="500" b="1">
                <a:solidFill>
                  <a:schemeClr val="bg1"/>
                </a:solidFill>
                <a:latin typeface="Times New Roman" panose="02020603050405020304" pitchFamily="18" charset="0"/>
                <a:cs typeface="Times New Roman" panose="02020603050405020304" pitchFamily="18" charset="0"/>
              </a:rPr>
              <a:t>Ai làm gì?</a:t>
            </a:r>
            <a:r>
              <a:rPr lang="en-US" sz="500">
                <a:solidFill>
                  <a:schemeClr val="bg1"/>
                </a:solidFill>
                <a:latin typeface="Times New Roman" panose="02020603050405020304" pitchFamily="18" charset="0"/>
                <a:cs typeface="Times New Roman" panose="02020603050405020304" pitchFamily="18" charset="0"/>
              </a:rPr>
              <a:t> trong đoạn văn: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cxnSp>
        <p:nvCxnSpPr>
          <p:cNvPr id="6" name="Straight Connector 5">
            <a:extLst>
              <a:ext uri="{FF2B5EF4-FFF2-40B4-BE49-F238E27FC236}">
                <a16:creationId xmlns:a16="http://schemas.microsoft.com/office/drawing/2014/main" id="{573EB3CF-C116-4D76-B6F1-DF6FD1B898B8}"/>
              </a:ext>
            </a:extLst>
          </p:cNvPr>
          <p:cNvCxnSpPr>
            <a:cxnSpLocks/>
          </p:cNvCxnSpPr>
          <p:nvPr/>
        </p:nvCxnSpPr>
        <p:spPr>
          <a:xfrm>
            <a:off x="3932210" y="2002972"/>
            <a:ext cx="210312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0ABA6B-D918-4C8D-9A91-042DEEB8BE8D}"/>
              </a:ext>
            </a:extLst>
          </p:cNvPr>
          <p:cNvCxnSpPr>
            <a:cxnSpLocks/>
          </p:cNvCxnSpPr>
          <p:nvPr/>
        </p:nvCxnSpPr>
        <p:spPr>
          <a:xfrm>
            <a:off x="1212869" y="2950174"/>
            <a:ext cx="23774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F9E2FF-7D3D-4A60-B409-1D8DF7E005C2}"/>
              </a:ext>
            </a:extLst>
          </p:cNvPr>
          <p:cNvCxnSpPr>
            <a:cxnSpLocks/>
          </p:cNvCxnSpPr>
          <p:nvPr/>
        </p:nvCxnSpPr>
        <p:spPr>
          <a:xfrm>
            <a:off x="1142161" y="3846286"/>
            <a:ext cx="155448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BC0626-B783-4164-B586-252F626C0B49}"/>
              </a:ext>
            </a:extLst>
          </p:cNvPr>
          <p:cNvCxnSpPr>
            <a:cxnSpLocks/>
          </p:cNvCxnSpPr>
          <p:nvPr/>
        </p:nvCxnSpPr>
        <p:spPr>
          <a:xfrm>
            <a:off x="1142161" y="4746173"/>
            <a:ext cx="17373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D4FAF6-54C4-4E56-8A9F-2CEDAFAA8777}"/>
              </a:ext>
            </a:extLst>
          </p:cNvPr>
          <p:cNvCxnSpPr>
            <a:cxnSpLocks/>
          </p:cNvCxnSpPr>
          <p:nvPr/>
        </p:nvCxnSpPr>
        <p:spPr>
          <a:xfrm>
            <a:off x="1212869" y="5678860"/>
            <a:ext cx="21945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4BEEC32-CA80-440D-8923-126B62127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939" y="-301322"/>
            <a:ext cx="3251498" cy="3251496"/>
          </a:xfrm>
          <a:prstGeom prst="rect">
            <a:avLst/>
          </a:prstGeom>
        </p:spPr>
      </p:pic>
      <p:pic>
        <p:nvPicPr>
          <p:cNvPr id="12" name="Picture 11">
            <a:extLst>
              <a:ext uri="{FF2B5EF4-FFF2-40B4-BE49-F238E27FC236}">
                <a16:creationId xmlns:a16="http://schemas.microsoft.com/office/drawing/2014/main" id="{5CDC36DE-D547-42E4-8524-A20AF9613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40572"/>
            <a:ext cx="1286092" cy="1286092"/>
          </a:xfrm>
          <a:prstGeom prst="rect">
            <a:avLst/>
          </a:prstGeom>
        </p:spPr>
      </p:pic>
      <p:pic>
        <p:nvPicPr>
          <p:cNvPr id="13" name="Picture 12">
            <a:extLst>
              <a:ext uri="{FF2B5EF4-FFF2-40B4-BE49-F238E27FC236}">
                <a16:creationId xmlns:a16="http://schemas.microsoft.com/office/drawing/2014/main" id="{D30B89A0-DB10-41FE-9305-04B633752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219" y="1567516"/>
            <a:ext cx="2878984" cy="2878982"/>
          </a:xfrm>
          <a:prstGeom prst="rect">
            <a:avLst/>
          </a:prstGeom>
        </p:spPr>
      </p:pic>
    </p:spTree>
    <p:extLst>
      <p:ext uri="{BB962C8B-B14F-4D97-AF65-F5344CB8AC3E}">
        <p14:creationId xmlns:p14="http://schemas.microsoft.com/office/powerpoint/2010/main" val="41788651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6247864"/>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9567" y="972579"/>
            <a:ext cx="5522977" cy="5522977"/>
          </a:xfrm>
          <a:prstGeom prst="rect">
            <a:avLst/>
          </a:prstGeom>
        </p:spPr>
      </p:pic>
      <p:pic>
        <p:nvPicPr>
          <p:cNvPr id="7" name="Picture 6">
            <a:extLst>
              <a:ext uri="{FF2B5EF4-FFF2-40B4-BE49-F238E27FC236}">
                <a16:creationId xmlns:a16="http://schemas.microsoft.com/office/drawing/2014/main" id="{0F51576A-0DB8-4060-9BDB-10641B6B2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954574" y="4632680"/>
            <a:ext cx="3725754" cy="3725754"/>
          </a:xfrm>
          <a:prstGeom prst="rect">
            <a:avLst/>
          </a:prstGeom>
        </p:spPr>
      </p:pic>
    </p:spTree>
    <p:extLst>
      <p:ext uri="{BB962C8B-B14F-4D97-AF65-F5344CB8AC3E}">
        <p14:creationId xmlns:p14="http://schemas.microsoft.com/office/powerpoint/2010/main" val="4000334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205033" y="2149494"/>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KHỞI ĐỘNG</a:t>
            </a:r>
          </a:p>
        </p:txBody>
      </p:sp>
    </p:spTree>
    <p:extLst>
      <p:ext uri="{BB962C8B-B14F-4D97-AF65-F5344CB8AC3E}">
        <p14:creationId xmlns:p14="http://schemas.microsoft.com/office/powerpoint/2010/main" val="1886758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7140416"/>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en-US"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a)  Các chú công nhân</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đang</a:t>
            </a:r>
          </a:p>
          <a:p>
            <a:r>
              <a:rPr lang="en-US" sz="4800">
                <a:solidFill>
                  <a:srgbClr val="FB034A"/>
                </a:solidFill>
                <a:latin typeface="Times New Roman" panose="02020603050405020304" pitchFamily="18" charset="0"/>
                <a:cs typeface="Times New Roman" panose="02020603050405020304" pitchFamily="18" charset="0"/>
              </a:rPr>
              <a:t>			khai thác than trong hầm sâu.</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b)  Mẹ em</a:t>
            </a:r>
          </a:p>
          <a:p>
            <a:endParaRPr lang="vi-VN" sz="40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3085564"/>
            <a:ext cx="3486150" cy="3486150"/>
          </a:xfrm>
          <a:prstGeom prst="rect">
            <a:avLst/>
          </a:prstGeom>
        </p:spPr>
      </p:pic>
      <p:pic>
        <p:nvPicPr>
          <p:cNvPr id="4" name="Picture 3">
            <a:extLst>
              <a:ext uri="{FF2B5EF4-FFF2-40B4-BE49-F238E27FC236}">
                <a16:creationId xmlns:a16="http://schemas.microsoft.com/office/drawing/2014/main" id="{24FCBB6D-EC65-4948-B91D-FBA73F230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4518380"/>
            <a:ext cx="3725754" cy="3725754"/>
          </a:xfrm>
          <a:prstGeom prst="rect">
            <a:avLst/>
          </a:prstGeom>
        </p:spPr>
      </p:pic>
    </p:spTree>
    <p:extLst>
      <p:ext uri="{BB962C8B-B14F-4D97-AF65-F5344CB8AC3E}">
        <p14:creationId xmlns:p14="http://schemas.microsoft.com/office/powerpoint/2010/main" val="6971764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940088"/>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b)  Mẹ em</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luôn dậy sớm lo </a:t>
            </a:r>
          </a:p>
          <a:p>
            <a:r>
              <a:rPr lang="en-US" sz="4800">
                <a:solidFill>
                  <a:srgbClr val="FB034A"/>
                </a:solidFill>
                <a:latin typeface="Times New Roman" panose="02020603050405020304" pitchFamily="18" charset="0"/>
                <a:cs typeface="Times New Roman" panose="02020603050405020304" pitchFamily="18" charset="0"/>
              </a:rPr>
              <a:t>			bữa sáng cho cả nhà.</a:t>
            </a:r>
            <a:endParaRPr lang="vi-VN" sz="40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5084" y="866369"/>
            <a:ext cx="5437633" cy="5437633"/>
          </a:xfrm>
          <a:prstGeom prst="rect">
            <a:avLst/>
          </a:prstGeom>
        </p:spPr>
      </p:pic>
      <p:pic>
        <p:nvPicPr>
          <p:cNvPr id="4" name="Picture 3">
            <a:extLst>
              <a:ext uri="{FF2B5EF4-FFF2-40B4-BE49-F238E27FC236}">
                <a16:creationId xmlns:a16="http://schemas.microsoft.com/office/drawing/2014/main" id="{07B3F179-DAD9-4E8F-99C8-59F88BD4F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3698176"/>
            <a:ext cx="3725754" cy="3725754"/>
          </a:xfrm>
          <a:prstGeom prst="rect">
            <a:avLst/>
          </a:prstGeom>
        </p:spPr>
      </p:pic>
    </p:spTree>
    <p:extLst>
      <p:ext uri="{BB962C8B-B14F-4D97-AF65-F5344CB8AC3E}">
        <p14:creationId xmlns:p14="http://schemas.microsoft.com/office/powerpoint/2010/main" val="19413184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355312"/>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2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800" b="1">
                <a:solidFill>
                  <a:srgbClr val="FB034A"/>
                </a:solidFill>
                <a:latin typeface="Times New Roman" panose="02020603050405020304" pitchFamily="18" charset="0"/>
                <a:cs typeface="Times New Roman" panose="02020603050405020304" pitchFamily="18" charset="0"/>
              </a:rPr>
              <a:t>c)  Chim sơn ca</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bay vút </a:t>
            </a:r>
          </a:p>
          <a:p>
            <a:r>
              <a:rPr lang="en-US" sz="4800">
                <a:solidFill>
                  <a:srgbClr val="FB034A"/>
                </a:solidFill>
                <a:latin typeface="Times New Roman" panose="02020603050405020304" pitchFamily="18" charset="0"/>
                <a:cs typeface="Times New Roman" panose="02020603050405020304" pitchFamily="18" charset="0"/>
              </a:rPr>
              <a:t>lên bầu trời xanh thẳm.</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567" y="972579"/>
            <a:ext cx="5522977" cy="5522977"/>
          </a:xfrm>
          <a:prstGeom prst="rect">
            <a:avLst/>
          </a:prstGeom>
        </p:spPr>
      </p:pic>
      <p:pic>
        <p:nvPicPr>
          <p:cNvPr id="4" name="Picture 3">
            <a:extLst>
              <a:ext uri="{FF2B5EF4-FFF2-40B4-BE49-F238E27FC236}">
                <a16:creationId xmlns:a16="http://schemas.microsoft.com/office/drawing/2014/main" id="{50B7DB8E-B768-44AB-9319-24375794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753193" y="4440441"/>
            <a:ext cx="3725754" cy="3725754"/>
          </a:xfrm>
          <a:prstGeom prst="rect">
            <a:avLst/>
          </a:prstGeom>
        </p:spPr>
      </p:pic>
    </p:spTree>
    <p:extLst>
      <p:ext uri="{BB962C8B-B14F-4D97-AF65-F5344CB8AC3E}">
        <p14:creationId xmlns:p14="http://schemas.microsoft.com/office/powerpoint/2010/main" val="20184780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vi-VN" sz="3600" b="1">
                <a:solidFill>
                  <a:srgbClr val="166D43"/>
                </a:solidFill>
                <a:latin typeface="Times New Roman" panose="02020603050405020304" pitchFamily="18" charset="0"/>
                <a:cs typeface="Times New Roman" panose="02020603050405020304" pitchFamily="18" charset="0"/>
              </a:rPr>
              <a:t>3. Đặt câu nói về hoạt động của từng nhóm người hoặc vật</a:t>
            </a:r>
            <a:r>
              <a:rPr lang="en-US" sz="3600" b="1">
                <a:solidFill>
                  <a:srgbClr val="166D43"/>
                </a:solidFill>
                <a:latin typeface="Times New Roman" panose="02020603050405020304" pitchFamily="18" charset="0"/>
                <a:cs typeface="Times New Roman" panose="02020603050405020304" pitchFamily="18" charset="0"/>
              </a:rPr>
              <a:t> đ</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ợc miêu tả trong</a:t>
            </a:r>
            <a:r>
              <a:rPr lang="vi-VN" sz="3600" b="1">
                <a:solidFill>
                  <a:srgbClr val="166D43"/>
                </a:solidFill>
                <a:latin typeface="Times New Roman" panose="02020603050405020304" pitchFamily="18" charset="0"/>
                <a:cs typeface="Times New Roman" panose="02020603050405020304" pitchFamily="18" charset="0"/>
              </a:rPr>
              <a:t> bức tranh </a:t>
            </a:r>
            <a:r>
              <a:rPr lang="en-US" sz="3600" b="1">
                <a:solidFill>
                  <a:srgbClr val="166D43"/>
                </a:solidFill>
                <a:latin typeface="Times New Roman" panose="02020603050405020304" pitchFamily="18" charset="0"/>
                <a:cs typeface="Times New Roman" panose="02020603050405020304" pitchFamily="18" charset="0"/>
              </a:rPr>
              <a:t>d</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ới đây:</a:t>
            </a:r>
            <a:endParaRPr lang="vi-VN" sz="3600" b="1">
              <a:solidFill>
                <a:srgbClr val="166D43"/>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0908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en-US" sz="3600" b="1">
                <a:solidFill>
                  <a:srgbClr val="166D43"/>
                </a:solidFill>
                <a:latin typeface="Times New Roman" panose="02020603050405020304" pitchFamily="18" charset="0"/>
                <a:cs typeface="Times New Roman" panose="02020603050405020304" pitchFamily="18" charset="0"/>
              </a:rPr>
              <a:t>Ví dụ: </a:t>
            </a:r>
            <a:r>
              <a:rPr lang="en-US" sz="3600" b="1">
                <a:solidFill>
                  <a:srgbClr val="FB034A"/>
                </a:solidFill>
                <a:latin typeface="Times New Roman" panose="02020603050405020304" pitchFamily="18" charset="0"/>
                <a:cs typeface="Times New Roman" panose="02020603050405020304" pitchFamily="18" charset="0"/>
              </a:rPr>
              <a:t>Trên những con đường làng quen thuộc, </a:t>
            </a:r>
            <a:r>
              <a:rPr lang="en-US" sz="3600" b="1">
                <a:solidFill>
                  <a:srgbClr val="4B467E"/>
                </a:solidFill>
                <a:latin typeface="Times New Roman" panose="02020603050405020304" pitchFamily="18" charset="0"/>
                <a:cs typeface="Times New Roman" panose="02020603050405020304" pitchFamily="18" charset="0"/>
              </a:rPr>
              <a:t>các bạn học sinh</a:t>
            </a:r>
            <a:r>
              <a:rPr lang="en-US" sz="3600" b="1">
                <a:solidFill>
                  <a:srgbClr val="FB034A"/>
                </a:solidFill>
                <a:latin typeface="Times New Roman" panose="02020603050405020304" pitchFamily="18" charset="0"/>
                <a:cs typeface="Times New Roman" panose="02020603050405020304" pitchFamily="18" charset="0"/>
              </a:rPr>
              <a:t> tung tăng cắp sách tới trường.</a:t>
            </a:r>
            <a:endParaRPr lang="vi-VN" sz="3600" b="1">
              <a:solidFill>
                <a:srgbClr val="FB034A"/>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1829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2000"/>
                                  </p:iterate>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629296" y="354321"/>
            <a:ext cx="9857672" cy="5170646"/>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dặn dò</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Xem lại bài</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Chuẩn bị bài sau</a:t>
            </a:r>
            <a:endPar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Tree>
    <p:extLst>
      <p:ext uri="{BB962C8B-B14F-4D97-AF65-F5344CB8AC3E}">
        <p14:creationId xmlns:p14="http://schemas.microsoft.com/office/powerpoint/2010/main" val="41280381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20255-4E2B-4769-BCBE-FA9C9E0A819B}"/>
              </a:ext>
            </a:extLst>
          </p:cNvPr>
          <p:cNvSpPr/>
          <p:nvPr/>
        </p:nvSpPr>
        <p:spPr>
          <a:xfrm>
            <a:off x="1167164" y="1853937"/>
            <a:ext cx="9857672"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tạm biệt!</a:t>
            </a:r>
          </a:p>
        </p:txBody>
      </p:sp>
      <p:pic>
        <p:nvPicPr>
          <p:cNvPr id="4" name="Picture 3">
            <a:extLst>
              <a:ext uri="{FF2B5EF4-FFF2-40B4-BE49-F238E27FC236}">
                <a16:creationId xmlns:a16="http://schemas.microsoft.com/office/drawing/2014/main" id="{BE8566F6-95E9-4E63-B193-C6F7B4507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1597">
            <a:off x="9571241" y="3354865"/>
            <a:ext cx="3601682" cy="3601682"/>
          </a:xfrm>
          <a:prstGeom prst="rect">
            <a:avLst/>
          </a:prstGeom>
        </p:spPr>
      </p:pic>
    </p:spTree>
    <p:extLst>
      <p:ext uri="{BB962C8B-B14F-4D97-AF65-F5344CB8AC3E}">
        <p14:creationId xmlns:p14="http://schemas.microsoft.com/office/powerpoint/2010/main" val="2035053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02599-93B0-4FC6-975B-D902FEEB3293}"/>
              </a:ext>
            </a:extLst>
          </p:cNvPr>
          <p:cNvSpPr/>
          <p:nvPr/>
        </p:nvSpPr>
        <p:spPr>
          <a:xfrm>
            <a:off x="1045174" y="0"/>
            <a:ext cx="9857672"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NHANH MẮT NHANH MIỆNG</a:t>
            </a:r>
          </a:p>
        </p:txBody>
      </p:sp>
      <p:pic>
        <p:nvPicPr>
          <p:cNvPr id="4" name="Picture 3">
            <a:extLst>
              <a:ext uri="{FF2B5EF4-FFF2-40B4-BE49-F238E27FC236}">
                <a16:creationId xmlns:a16="http://schemas.microsoft.com/office/drawing/2014/main" id="{B30669F8-3942-4C5B-9F48-12607F02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781" y="1378931"/>
            <a:ext cx="3823197" cy="3823197"/>
          </a:xfrm>
          <a:prstGeom prst="rect">
            <a:avLst/>
          </a:prstGeom>
        </p:spPr>
      </p:pic>
      <p:pic>
        <p:nvPicPr>
          <p:cNvPr id="6" name="Picture 5">
            <a:extLst>
              <a:ext uri="{FF2B5EF4-FFF2-40B4-BE49-F238E27FC236}">
                <a16:creationId xmlns:a16="http://schemas.microsoft.com/office/drawing/2014/main" id="{4474F137-9727-4ECE-9528-AECF5CCFF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16" y="2604367"/>
            <a:ext cx="4818017" cy="4818017"/>
          </a:xfrm>
          <a:prstGeom prst="rect">
            <a:avLst/>
          </a:prstGeom>
        </p:spPr>
      </p:pic>
      <p:pic>
        <p:nvPicPr>
          <p:cNvPr id="10" name="Picture 9">
            <a:extLst>
              <a:ext uri="{FF2B5EF4-FFF2-40B4-BE49-F238E27FC236}">
                <a16:creationId xmlns:a16="http://schemas.microsoft.com/office/drawing/2014/main" id="{C64528B6-F93A-4ED0-A451-6D913D167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623" y="2564970"/>
            <a:ext cx="3966076" cy="3966076"/>
          </a:xfrm>
          <a:prstGeom prst="rect">
            <a:avLst/>
          </a:prstGeom>
        </p:spPr>
      </p:pic>
      <p:pic>
        <p:nvPicPr>
          <p:cNvPr id="12" name="Picture 11">
            <a:extLst>
              <a:ext uri="{FF2B5EF4-FFF2-40B4-BE49-F238E27FC236}">
                <a16:creationId xmlns:a16="http://schemas.microsoft.com/office/drawing/2014/main" id="{51977B92-A29D-4666-9548-A3F397F15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91103" y="1489644"/>
            <a:ext cx="5041402" cy="5041402"/>
          </a:xfrm>
          <a:prstGeom prst="rect">
            <a:avLst/>
          </a:prstGeom>
        </p:spPr>
      </p:pic>
      <p:pic>
        <p:nvPicPr>
          <p:cNvPr id="14" name="Picture 13">
            <a:extLst>
              <a:ext uri="{FF2B5EF4-FFF2-40B4-BE49-F238E27FC236}">
                <a16:creationId xmlns:a16="http://schemas.microsoft.com/office/drawing/2014/main" id="{FC9216AE-FD32-4255-B711-AAC6D4EA4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1262" y="3067077"/>
            <a:ext cx="4152128" cy="4152128"/>
          </a:xfrm>
          <a:prstGeom prst="rect">
            <a:avLst/>
          </a:prstGeom>
        </p:spPr>
      </p:pic>
      <p:pic>
        <p:nvPicPr>
          <p:cNvPr id="16" name="Picture 15">
            <a:extLst>
              <a:ext uri="{FF2B5EF4-FFF2-40B4-BE49-F238E27FC236}">
                <a16:creationId xmlns:a16="http://schemas.microsoft.com/office/drawing/2014/main" id="{6EE00053-7501-4746-9576-6ED77BEBB9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5623" y="1428213"/>
            <a:ext cx="2337202" cy="2337202"/>
          </a:xfrm>
          <a:prstGeom prst="rect">
            <a:avLst/>
          </a:prstGeom>
        </p:spPr>
      </p:pic>
      <p:pic>
        <p:nvPicPr>
          <p:cNvPr id="18" name="Picture 17">
            <a:extLst>
              <a:ext uri="{FF2B5EF4-FFF2-40B4-BE49-F238E27FC236}">
                <a16:creationId xmlns:a16="http://schemas.microsoft.com/office/drawing/2014/main" id="{3C8A03B9-AD78-4582-8575-4F9FB9E10E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07420" y="1655872"/>
            <a:ext cx="3656969" cy="3656969"/>
          </a:xfrm>
          <a:prstGeom prst="rect">
            <a:avLst/>
          </a:prstGeom>
        </p:spPr>
      </p:pic>
      <p:pic>
        <p:nvPicPr>
          <p:cNvPr id="20" name="Picture 19">
            <a:extLst>
              <a:ext uri="{FF2B5EF4-FFF2-40B4-BE49-F238E27FC236}">
                <a16:creationId xmlns:a16="http://schemas.microsoft.com/office/drawing/2014/main" id="{CDE45773-1C4A-4D74-80F8-89D589267E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5011" y="3715437"/>
            <a:ext cx="3898204" cy="3898204"/>
          </a:xfrm>
          <a:prstGeom prst="rect">
            <a:avLst/>
          </a:prstGeom>
        </p:spPr>
      </p:pic>
      <p:pic>
        <p:nvPicPr>
          <p:cNvPr id="22" name="Picture 21">
            <a:extLst>
              <a:ext uri="{FF2B5EF4-FFF2-40B4-BE49-F238E27FC236}">
                <a16:creationId xmlns:a16="http://schemas.microsoft.com/office/drawing/2014/main" id="{35E804A7-D502-4DF2-8F5C-21E7D446C0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82" y="4010502"/>
            <a:ext cx="3270701" cy="3270701"/>
          </a:xfrm>
          <a:prstGeom prst="rect">
            <a:avLst/>
          </a:prstGeom>
        </p:spPr>
      </p:pic>
      <p:sp>
        <p:nvSpPr>
          <p:cNvPr id="23" name="Rectangle 22">
            <a:extLst>
              <a:ext uri="{FF2B5EF4-FFF2-40B4-BE49-F238E27FC236}">
                <a16:creationId xmlns:a16="http://schemas.microsoft.com/office/drawing/2014/main" id="{1D6AB748-DB5B-47CE-8226-CE000D2D5538}"/>
              </a:ext>
            </a:extLst>
          </p:cNvPr>
          <p:cNvSpPr/>
          <p:nvPr/>
        </p:nvSpPr>
        <p:spPr>
          <a:xfrm>
            <a:off x="892481" y="3690408"/>
            <a:ext cx="782586" cy="400110"/>
          </a:xfrm>
          <a:prstGeom prst="rect">
            <a:avLst/>
          </a:prstGeom>
          <a:noFill/>
        </p:spPr>
        <p:txBody>
          <a:bodyPr wrap="square" lIns="91440" tIns="45720" rIns="91440" bIns="45720">
            <a:spAutoFit/>
          </a:bodyPr>
          <a:lstStyle/>
          <a:p>
            <a:pPr algn="ctr"/>
            <a:r>
              <a:rPr lang="en-US" sz="2000" b="1" cap="none" spc="0">
                <a:ln w="0"/>
                <a:solidFill>
                  <a:srgbClr val="F3DFCD"/>
                </a:solidFill>
                <a:latin typeface="Times New Roman" panose="02020603050405020304" pitchFamily="18" charset="0"/>
                <a:cs typeface="Times New Roman" panose="02020603050405020304" pitchFamily="18" charset="0"/>
              </a:rPr>
              <a:t>Minh</a:t>
            </a:r>
          </a:p>
        </p:txBody>
      </p:sp>
      <p:sp>
        <p:nvSpPr>
          <p:cNvPr id="24" name="Rectangle 23">
            <a:extLst>
              <a:ext uri="{FF2B5EF4-FFF2-40B4-BE49-F238E27FC236}">
                <a16:creationId xmlns:a16="http://schemas.microsoft.com/office/drawing/2014/main" id="{28A049B2-F592-43E4-AE5B-DA921468DD4F}"/>
              </a:ext>
            </a:extLst>
          </p:cNvPr>
          <p:cNvSpPr/>
          <p:nvPr/>
        </p:nvSpPr>
        <p:spPr>
          <a:xfrm>
            <a:off x="3485676" y="1605649"/>
            <a:ext cx="748923" cy="461665"/>
          </a:xfrm>
          <a:prstGeom prst="rect">
            <a:avLst/>
          </a:prstGeom>
          <a:noFill/>
        </p:spPr>
        <p:txBody>
          <a:bodyPr wrap="none" lIns="91440" tIns="45720" rIns="91440" bIns="45720">
            <a:spAutoFit/>
          </a:bodyPr>
          <a:lstStyle/>
          <a:p>
            <a:pPr algn="ctr"/>
            <a:r>
              <a:rPr lang="en-US" sz="2400" b="1" cap="none" spc="0">
                <a:ln w="0"/>
                <a:solidFill>
                  <a:srgbClr val="BCAB2E"/>
                </a:solidFill>
                <a:latin typeface="Times New Roman" panose="02020603050405020304" pitchFamily="18" charset="0"/>
                <a:cs typeface="Times New Roman" panose="02020603050405020304" pitchFamily="18" charset="0"/>
              </a:rPr>
              <a:t>Quy</a:t>
            </a:r>
          </a:p>
        </p:txBody>
      </p:sp>
      <p:sp>
        <p:nvSpPr>
          <p:cNvPr id="25" name="Rectangle 24">
            <a:extLst>
              <a:ext uri="{FF2B5EF4-FFF2-40B4-BE49-F238E27FC236}">
                <a16:creationId xmlns:a16="http://schemas.microsoft.com/office/drawing/2014/main" id="{92C563FE-3368-4FD5-9F22-B8CD52BB2DA4}"/>
              </a:ext>
            </a:extLst>
          </p:cNvPr>
          <p:cNvSpPr/>
          <p:nvPr/>
        </p:nvSpPr>
        <p:spPr>
          <a:xfrm>
            <a:off x="6442876" y="1784717"/>
            <a:ext cx="663964" cy="461665"/>
          </a:xfrm>
          <a:prstGeom prst="rect">
            <a:avLst/>
          </a:prstGeom>
          <a:noFill/>
        </p:spPr>
        <p:txBody>
          <a:bodyPr wrap="none" lIns="91440" tIns="45720" rIns="91440" bIns="45720">
            <a:spAutoFit/>
          </a:bodyPr>
          <a:lstStyle/>
          <a:p>
            <a:pPr algn="ctr"/>
            <a:r>
              <a:rPr lang="en-US" sz="2400" b="1" cap="none" spc="0">
                <a:ln w="0"/>
                <a:solidFill>
                  <a:srgbClr val="83766B"/>
                </a:solidFill>
                <a:latin typeface="Times New Roman" panose="02020603050405020304" pitchFamily="18" charset="0"/>
                <a:cs typeface="Times New Roman" panose="02020603050405020304" pitchFamily="18" charset="0"/>
              </a:rPr>
              <a:t>Chi</a:t>
            </a:r>
          </a:p>
        </p:txBody>
      </p:sp>
      <p:sp>
        <p:nvSpPr>
          <p:cNvPr id="26" name="Rectangle 25">
            <a:extLst>
              <a:ext uri="{FF2B5EF4-FFF2-40B4-BE49-F238E27FC236}">
                <a16:creationId xmlns:a16="http://schemas.microsoft.com/office/drawing/2014/main" id="{06F868F1-882D-4C47-87D7-8EEC8EC50F3F}"/>
              </a:ext>
            </a:extLst>
          </p:cNvPr>
          <p:cNvSpPr/>
          <p:nvPr/>
        </p:nvSpPr>
        <p:spPr>
          <a:xfrm>
            <a:off x="6629497" y="3993310"/>
            <a:ext cx="646331"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Thi</a:t>
            </a:r>
          </a:p>
        </p:txBody>
      </p:sp>
      <p:sp>
        <p:nvSpPr>
          <p:cNvPr id="27" name="Rectangle 26">
            <a:extLst>
              <a:ext uri="{FF2B5EF4-FFF2-40B4-BE49-F238E27FC236}">
                <a16:creationId xmlns:a16="http://schemas.microsoft.com/office/drawing/2014/main" id="{20E91651-FFAB-4C0E-BA4C-470C4702B9F2}"/>
              </a:ext>
            </a:extLst>
          </p:cNvPr>
          <p:cNvSpPr/>
          <p:nvPr/>
        </p:nvSpPr>
        <p:spPr>
          <a:xfrm>
            <a:off x="4062965" y="4627191"/>
            <a:ext cx="748923"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Huy</a:t>
            </a:r>
          </a:p>
        </p:txBody>
      </p:sp>
      <p:sp>
        <p:nvSpPr>
          <p:cNvPr id="28" name="Rectangle 27">
            <a:extLst>
              <a:ext uri="{FF2B5EF4-FFF2-40B4-BE49-F238E27FC236}">
                <a16:creationId xmlns:a16="http://schemas.microsoft.com/office/drawing/2014/main" id="{D8BBBD81-6DDF-476F-BAB3-34F161B09C03}"/>
              </a:ext>
            </a:extLst>
          </p:cNvPr>
          <p:cNvSpPr/>
          <p:nvPr/>
        </p:nvSpPr>
        <p:spPr>
          <a:xfrm>
            <a:off x="2274195" y="4937388"/>
            <a:ext cx="784189" cy="461665"/>
          </a:xfrm>
          <a:prstGeom prst="rect">
            <a:avLst/>
          </a:prstGeom>
          <a:noFill/>
        </p:spPr>
        <p:txBody>
          <a:bodyPr wrap="none" lIns="91440" tIns="45720" rIns="91440" bIns="45720">
            <a:spAutoFit/>
          </a:bodyPr>
          <a:lstStyle/>
          <a:p>
            <a:pPr algn="ctr"/>
            <a:r>
              <a:rPr lang="en-US" sz="2400" b="1">
                <a:ln w="0"/>
                <a:solidFill>
                  <a:srgbClr val="795521"/>
                </a:solidFill>
                <a:latin typeface="Times New Roman" panose="02020603050405020304" pitchFamily="18" charset="0"/>
                <a:cs typeface="Times New Roman" panose="02020603050405020304" pitchFamily="18" charset="0"/>
              </a:rPr>
              <a:t>Sinh</a:t>
            </a:r>
            <a:endParaRPr lang="en-US" sz="2400" b="1" cap="none" spc="0">
              <a:ln w="0"/>
              <a:solidFill>
                <a:srgbClr val="79552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102626FE-5C53-48DD-9F7F-0AC94C92251C}"/>
              </a:ext>
            </a:extLst>
          </p:cNvPr>
          <p:cNvSpPr/>
          <p:nvPr/>
        </p:nvSpPr>
        <p:spPr>
          <a:xfrm>
            <a:off x="9880260" y="1338827"/>
            <a:ext cx="663964" cy="461665"/>
          </a:xfrm>
          <a:prstGeom prst="rect">
            <a:avLst/>
          </a:prstGeom>
          <a:noFill/>
        </p:spPr>
        <p:txBody>
          <a:bodyPr wrap="none" lIns="91440" tIns="45720" rIns="91440" bIns="45720">
            <a:spAutoFit/>
          </a:bodyPr>
          <a:lstStyle/>
          <a:p>
            <a:pPr algn="ctr"/>
            <a:r>
              <a:rPr lang="en-US" sz="2400" b="1" cap="none" spc="0">
                <a:ln w="0"/>
                <a:solidFill>
                  <a:srgbClr val="7CACA9"/>
                </a:solidFill>
                <a:latin typeface="Times New Roman" panose="02020603050405020304" pitchFamily="18" charset="0"/>
                <a:cs typeface="Times New Roman" panose="02020603050405020304" pitchFamily="18" charset="0"/>
              </a:rPr>
              <a:t>Nhi</a:t>
            </a:r>
          </a:p>
        </p:txBody>
      </p:sp>
      <p:sp>
        <p:nvSpPr>
          <p:cNvPr id="30" name="Rectangle 29">
            <a:extLst>
              <a:ext uri="{FF2B5EF4-FFF2-40B4-BE49-F238E27FC236}">
                <a16:creationId xmlns:a16="http://schemas.microsoft.com/office/drawing/2014/main" id="{98AF1775-9609-4DC3-A050-04B517043356}"/>
              </a:ext>
            </a:extLst>
          </p:cNvPr>
          <p:cNvSpPr/>
          <p:nvPr/>
        </p:nvSpPr>
        <p:spPr>
          <a:xfrm>
            <a:off x="10779390" y="3814784"/>
            <a:ext cx="851516" cy="461665"/>
          </a:xfrm>
          <a:prstGeom prst="rect">
            <a:avLst/>
          </a:prstGeom>
          <a:noFill/>
        </p:spPr>
        <p:txBody>
          <a:bodyPr wrap="none" lIns="91440" tIns="45720" rIns="91440" bIns="45720">
            <a:spAutoFit/>
          </a:bodyPr>
          <a:lstStyle/>
          <a:p>
            <a:pPr algn="ctr"/>
            <a:r>
              <a:rPr lang="en-US" sz="2400" b="1" cap="none" spc="0">
                <a:ln w="0"/>
                <a:solidFill>
                  <a:srgbClr val="9EACC2"/>
                </a:solidFill>
                <a:latin typeface="Times New Roman" panose="02020603050405020304" pitchFamily="18" charset="0"/>
                <a:cs typeface="Times New Roman" panose="02020603050405020304" pitchFamily="18" charset="0"/>
              </a:rPr>
              <a:t>Hinh</a:t>
            </a:r>
          </a:p>
        </p:txBody>
      </p:sp>
      <p:sp>
        <p:nvSpPr>
          <p:cNvPr id="31" name="Rectangle 30">
            <a:extLst>
              <a:ext uri="{FF2B5EF4-FFF2-40B4-BE49-F238E27FC236}">
                <a16:creationId xmlns:a16="http://schemas.microsoft.com/office/drawing/2014/main" id="{EC038024-E9E9-4624-9E96-9C25DB17221E}"/>
              </a:ext>
            </a:extLst>
          </p:cNvPr>
          <p:cNvSpPr/>
          <p:nvPr/>
        </p:nvSpPr>
        <p:spPr>
          <a:xfrm>
            <a:off x="8731252" y="4165526"/>
            <a:ext cx="579774" cy="584775"/>
          </a:xfrm>
          <a:prstGeom prst="rect">
            <a:avLst/>
          </a:prstGeom>
          <a:noFill/>
        </p:spPr>
        <p:txBody>
          <a:bodyPr wrap="none" lIns="91440" tIns="45720" rIns="91440" bIns="45720">
            <a:spAutoFit/>
          </a:bodyPr>
          <a:lstStyle/>
          <a:p>
            <a:pPr algn="ctr"/>
            <a:r>
              <a:rPr lang="en-US" sz="3200" b="1" cap="none" spc="0">
                <a:ln w="0"/>
                <a:solidFill>
                  <a:srgbClr val="984173"/>
                </a:solidFill>
                <a:latin typeface="Times New Roman" panose="02020603050405020304" pitchFamily="18" charset="0"/>
                <a:cs typeface="Times New Roman" panose="02020603050405020304" pitchFamily="18" charset="0"/>
              </a:rPr>
              <a:t>Vi</a:t>
            </a:r>
          </a:p>
        </p:txBody>
      </p:sp>
      <p:sp>
        <p:nvSpPr>
          <p:cNvPr id="32" name="Rectangle 31">
            <a:extLst>
              <a:ext uri="{FF2B5EF4-FFF2-40B4-BE49-F238E27FC236}">
                <a16:creationId xmlns:a16="http://schemas.microsoft.com/office/drawing/2014/main" id="{869B616C-0FBF-40DE-A96A-365D0049C1B4}"/>
              </a:ext>
            </a:extLst>
          </p:cNvPr>
          <p:cNvSpPr/>
          <p:nvPr/>
        </p:nvSpPr>
        <p:spPr>
          <a:xfrm>
            <a:off x="2775896" y="4773"/>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đạp xe?</a:t>
            </a:r>
          </a:p>
        </p:txBody>
      </p:sp>
      <p:sp>
        <p:nvSpPr>
          <p:cNvPr id="33" name="Rectangle 32">
            <a:extLst>
              <a:ext uri="{FF2B5EF4-FFF2-40B4-BE49-F238E27FC236}">
                <a16:creationId xmlns:a16="http://schemas.microsoft.com/office/drawing/2014/main" id="{2BF95B85-6A64-497B-8C02-3C3B53673E6E}"/>
              </a:ext>
            </a:extLst>
          </p:cNvPr>
          <p:cNvSpPr/>
          <p:nvPr/>
        </p:nvSpPr>
        <p:spPr>
          <a:xfrm>
            <a:off x="2448681" y="24515"/>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gánh cỏ?</a:t>
            </a:r>
          </a:p>
        </p:txBody>
      </p:sp>
      <p:sp>
        <p:nvSpPr>
          <p:cNvPr id="34" name="Rectangle 33">
            <a:extLst>
              <a:ext uri="{FF2B5EF4-FFF2-40B4-BE49-F238E27FC236}">
                <a16:creationId xmlns:a16="http://schemas.microsoft.com/office/drawing/2014/main" id="{2D533868-2B26-417A-9E7B-9BB79FCD8D7C}"/>
              </a:ext>
            </a:extLst>
          </p:cNvPr>
          <p:cNvSpPr/>
          <p:nvPr/>
        </p:nvSpPr>
        <p:spPr>
          <a:xfrm>
            <a:off x="2448681" y="171951"/>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dắt con?</a:t>
            </a:r>
          </a:p>
        </p:txBody>
      </p:sp>
    </p:spTree>
    <p:extLst>
      <p:ext uri="{BB962C8B-B14F-4D97-AF65-F5344CB8AC3E}">
        <p14:creationId xmlns:p14="http://schemas.microsoft.com/office/powerpoint/2010/main" val="7985736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6" presetClass="entr" presetSubtype="4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Horizontal)">
                                      <p:cBhvr>
                                        <p:cTn id="10" dur="500"/>
                                        <p:tgtEl>
                                          <p:spTgt spid="18"/>
                                        </p:tgtEl>
                                      </p:cBhvr>
                                    </p:animEffect>
                                  </p:childTnLst>
                                </p:cTn>
                              </p:par>
                              <p:par>
                                <p:cTn id="11" presetID="16" presetClass="entr" presetSubtype="4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par>
                                <p:cTn id="14" presetID="16" presetClass="entr" presetSubtype="4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Horizontal)">
                                      <p:cBhvr>
                                        <p:cTn id="16" dur="500"/>
                                        <p:tgtEl>
                                          <p:spTgt spid="16"/>
                                        </p:tgtEl>
                                      </p:cBhvr>
                                    </p:animEffect>
                                  </p:childTnLst>
                                </p:cTn>
                              </p:par>
                              <p:par>
                                <p:cTn id="17" presetID="16" presetClass="entr" presetSubtype="4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Horizontal)">
                                      <p:cBhvr>
                                        <p:cTn id="19" dur="500"/>
                                        <p:tgtEl>
                                          <p:spTgt spid="14"/>
                                        </p:tgtEl>
                                      </p:cBhvr>
                                    </p:animEffect>
                                  </p:childTnLst>
                                </p:cTn>
                              </p:par>
                              <p:par>
                                <p:cTn id="20" presetID="16" presetClass="entr" presetSubtype="4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par>
                                <p:cTn id="23" presetID="16" presetClass="entr" presetSubtype="4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Horizontal)">
                                      <p:cBhvr>
                                        <p:cTn id="25" dur="500"/>
                                        <p:tgtEl>
                                          <p:spTgt spid="20"/>
                                        </p:tgtEl>
                                      </p:cBhvr>
                                    </p:animEffect>
                                  </p:childTnLst>
                                </p:cTn>
                              </p:par>
                              <p:par>
                                <p:cTn id="26" presetID="16" presetClass="entr" presetSubtype="4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Horizont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37"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outVertical)">
                                      <p:cBhvr>
                                        <p:cTn id="38" dur="500"/>
                                        <p:tgtEl>
                                          <p:spTgt spid="28"/>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outVertical)">
                                      <p:cBhvr>
                                        <p:cTn id="44" dur="500"/>
                                        <p:tgtEl>
                                          <p:spTgt spid="24"/>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outVertical)">
                                      <p:cBhvr>
                                        <p:cTn id="50" dur="5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outVertical)">
                                      <p:cBhvr>
                                        <p:cTn id="53" dur="500"/>
                                        <p:tgtEl>
                                          <p:spTgt spid="2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outVertical)">
                                      <p:cBhvr>
                                        <p:cTn id="56" dur="500"/>
                                        <p:tgtEl>
                                          <p:spTgt spid="30"/>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par>
                                <p:cTn id="60" presetID="16" presetClass="entr" presetSubtype="42" fill="hold" grpId="0" nodeType="withEffect">
                                  <p:stCondLst>
                                    <p:cond delay="0"/>
                                  </p:stCondLst>
                                  <p:iterate type="wd">
                                    <p:tmPct val="10000"/>
                                  </p:iterate>
                                  <p:childTnLst>
                                    <p:set>
                                      <p:cBhvr>
                                        <p:cTn id="61" dur="1" fill="hold">
                                          <p:stCondLst>
                                            <p:cond delay="0"/>
                                          </p:stCondLst>
                                        </p:cTn>
                                        <p:tgtEl>
                                          <p:spTgt spid="2"/>
                                        </p:tgtEl>
                                        <p:attrNameLst>
                                          <p:attrName>style.visibility</p:attrName>
                                        </p:attrNameLst>
                                      </p:cBhvr>
                                      <p:to>
                                        <p:strVal val="visible"/>
                                      </p:to>
                                    </p:set>
                                    <p:animEffect transition="in" filter="barn(out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iterate type="wd">
                                    <p:tmPct val="10000"/>
                                  </p:iterate>
                                  <p:childTnLst>
                                    <p:set>
                                      <p:cBhvr>
                                        <p:cTn id="66" dur="1" fill="hold">
                                          <p:stCondLst>
                                            <p:cond delay="0"/>
                                          </p:stCondLst>
                                        </p:cTn>
                                        <p:tgtEl>
                                          <p:spTgt spid="32"/>
                                        </p:tgtEl>
                                        <p:attrNameLst>
                                          <p:attrName>style.visibility</p:attrName>
                                        </p:attrNameLst>
                                      </p:cBhvr>
                                      <p:to>
                                        <p:strVal val="visible"/>
                                      </p:to>
                                    </p:set>
                                    <p:animEffect transition="in" filter="barn(outVertical)">
                                      <p:cBhvr>
                                        <p:cTn id="67" dur="500"/>
                                        <p:tgtEl>
                                          <p:spTgt spid="32"/>
                                        </p:tgtEl>
                                      </p:cBhvr>
                                    </p:animEffect>
                                  </p:childTnLst>
                                </p:cTn>
                              </p:par>
                              <p:par>
                                <p:cTn id="68" presetID="3" presetClass="exit" presetSubtype="10" fill="hold" grpId="1" nodeType="withEffect">
                                  <p:stCondLst>
                                    <p:cond delay="0"/>
                                  </p:stCondLst>
                                  <p:iterate type="wd">
                                    <p:tmPct val="0"/>
                                  </p:iterate>
                                  <p:childTnLst>
                                    <p:animEffect transition="out" filter="blinds(horizontal)">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iterate type="wd">
                                    <p:tmPct val="10000"/>
                                  </p:iterate>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3" presetClass="exit" presetSubtype="10" fill="hold" grpId="1" nodeType="withEffect">
                                  <p:stCondLst>
                                    <p:cond delay="0"/>
                                  </p:stCondLst>
                                  <p:iterate type="wd">
                                    <p:tmPct val="0"/>
                                  </p:iterate>
                                  <p:childTnLst>
                                    <p:animEffect transition="out" filter="blinds(horizontal)">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iterate type="wd">
                                    <p:tmPct val="10000"/>
                                  </p:iterate>
                                  <p:childTnLst>
                                    <p:set>
                                      <p:cBhvr>
                                        <p:cTn id="82" dur="1" fill="hold">
                                          <p:stCondLst>
                                            <p:cond delay="0"/>
                                          </p:stCondLst>
                                        </p:cTn>
                                        <p:tgtEl>
                                          <p:spTgt spid="34"/>
                                        </p:tgtEl>
                                        <p:attrNameLst>
                                          <p:attrName>style.visibility</p:attrName>
                                        </p:attrNameLst>
                                      </p:cBhvr>
                                      <p:to>
                                        <p:strVal val="visible"/>
                                      </p:to>
                                    </p:set>
                                    <p:animEffect transition="in" filter="barn(outVertical)">
                                      <p:cBhvr>
                                        <p:cTn id="83" dur="500"/>
                                        <p:tgtEl>
                                          <p:spTgt spid="34"/>
                                        </p:tgtEl>
                                      </p:cBhvr>
                                    </p:animEffect>
                                  </p:childTnLst>
                                </p:cTn>
                              </p:par>
                              <p:par>
                                <p:cTn id="84" presetID="3" presetClass="exit" presetSubtype="10" fill="hold" grpId="1" nodeType="withEffect">
                                  <p:stCondLst>
                                    <p:cond delay="0"/>
                                  </p:stCondLst>
                                  <p:iterate type="wd">
                                    <p:tmPct val="0"/>
                                  </p:iterate>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p:bldP spid="24" grpId="0"/>
      <p:bldP spid="25" grpId="0"/>
      <p:bldP spid="26" grpId="0"/>
      <p:bldP spid="27" grpId="0"/>
      <p:bldP spid="28" grpId="0"/>
      <p:bldP spid="29" grpId="0"/>
      <p:bldP spid="30" grpId="0"/>
      <p:bldP spid="31" grpId="0"/>
      <p:bldP spid="32" grpId="0"/>
      <p:bldP spid="32" grpId="1"/>
      <p:bldP spid="33" grpId="0"/>
      <p:bldP spid="33" grpId="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4175205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1436262"/>
            <a:ext cx="7523344" cy="369331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KHÁM PHÁ</a:t>
            </a:r>
          </a:p>
          <a:p>
            <a:pPr algn="ctr"/>
            <a:r>
              <a:rPr lang="en-US" sz="96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NHẬN XÉT</a:t>
            </a:r>
          </a:p>
        </p:txBody>
      </p:sp>
    </p:spTree>
    <p:extLst>
      <p:ext uri="{BB962C8B-B14F-4D97-AF65-F5344CB8AC3E}">
        <p14:creationId xmlns:p14="http://schemas.microsoft.com/office/powerpoint/2010/main" val="25900705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219E36-4990-4C4F-96A2-76BF303F3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63" y="3883313"/>
            <a:ext cx="3752850" cy="3752850"/>
          </a:xfrm>
          <a:prstGeom prst="rect">
            <a:avLst/>
          </a:prstGeom>
        </p:spPr>
      </p:pic>
      <p:pic>
        <p:nvPicPr>
          <p:cNvPr id="12" name="Picture 11">
            <a:extLst>
              <a:ext uri="{FF2B5EF4-FFF2-40B4-BE49-F238E27FC236}">
                <a16:creationId xmlns:a16="http://schemas.microsoft.com/office/drawing/2014/main" id="{9502E201-67E4-4BBA-841A-74C885186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62" y="3669893"/>
            <a:ext cx="3752850" cy="3752850"/>
          </a:xfrm>
          <a:prstGeom prst="rect">
            <a:avLst/>
          </a:prstGeom>
        </p:spPr>
      </p:pic>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3587C-88CA-42CE-B79E-5E31A4AB0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4" y="3238217"/>
            <a:ext cx="4616201" cy="4616201"/>
          </a:xfrm>
          <a:prstGeom prst="rect">
            <a:avLst/>
          </a:prstGeom>
        </p:spPr>
      </p:pic>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77839F97-54B5-4B7C-AADC-CCFE8830C9F4}"/>
                  </a:ext>
                </a:extLst>
              </p:cNvPr>
              <p:cNvGraphicFramePr>
                <a:graphicFrameLocks noChangeAspect="1"/>
              </p:cNvGraphicFramePr>
              <p:nvPr>
                <p:extLst>
                  <p:ext uri="{D42A27DB-BD31-4B8C-83A1-F6EECF244321}">
                    <p14:modId xmlns:p14="http://schemas.microsoft.com/office/powerpoint/2010/main" val="3266591195"/>
                  </p:ext>
                </p:extLst>
              </p:nvPr>
            </p:nvGraphicFramePr>
            <p:xfrm>
              <a:off x="7567003" y="4677293"/>
              <a:ext cx="1544936" cy="869024"/>
            </p:xfrm>
            <a:graphic>
              <a:graphicData uri="http://schemas.microsoft.com/office/powerpoint/2016/slidezoom">
                <pslz:sldZm>
                  <pslz:sldZmObj sldId="8366" cId="2985672098">
                    <pslz:zmPr id="{A6708D8B-0EF3-49C8-B8CA-C5D695A9929D}" returnToParent="0" transitionDur="1000">
                      <p166:blipFill xmlns:p166="http://schemas.microsoft.com/office/powerpoint/2016/6/main">
                        <a:blip r:embed="rId4"/>
                        <a:stretch>
                          <a:fillRect/>
                        </a:stretch>
                      </p166:blipFill>
                      <p166:spPr xmlns:p166="http://schemas.microsoft.com/office/powerpoint/2016/6/main">
                        <a:xfrm>
                          <a:off x="0" y="0"/>
                          <a:ext cx="1544936" cy="869024"/>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77839F97-54B5-4B7C-AADC-CCFE8830C9F4}"/>
                  </a:ext>
                </a:extLst>
              </p:cNvPr>
              <p:cNvPicPr>
                <a:picLocks noGrp="1" noRot="1" noChangeAspect="1" noMove="1" noResize="1" noEditPoints="1" noAdjustHandles="1" noChangeArrowheads="1" noChangeShapeType="1"/>
              </p:cNvPicPr>
              <p:nvPr/>
            </p:nvPicPr>
            <p:blipFill>
              <a:blip r:embed="rId4"/>
              <a:stretch>
                <a:fillRect/>
              </a:stretch>
            </p:blipFill>
            <p:spPr>
              <a:xfrm>
                <a:off x="7567003" y="4677293"/>
                <a:ext cx="1544936" cy="869024"/>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DBF7EAE3-B4AB-4F4F-AB6A-82DFAB5B25BF}"/>
              </a:ext>
            </a:extLst>
          </p:cNvPr>
          <p:cNvSpPr/>
          <p:nvPr/>
        </p:nvSpPr>
        <p:spPr>
          <a:xfrm>
            <a:off x="5772150" y="2343150"/>
            <a:ext cx="857250" cy="495300"/>
          </a:xfrm>
          <a:prstGeom prst="rect">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70CFCA-E78E-482F-9455-DFA6D80A6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438" y="4445967"/>
            <a:ext cx="2200699" cy="2200699"/>
          </a:xfrm>
          <a:prstGeom prst="rect">
            <a:avLst/>
          </a:prstGeom>
        </p:spPr>
      </p:pic>
    </p:spTree>
    <p:extLst>
      <p:ext uri="{BB962C8B-B14F-4D97-AF65-F5344CB8AC3E}">
        <p14:creationId xmlns:p14="http://schemas.microsoft.com/office/powerpoint/2010/main" val="35788185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430A-503A-4BAE-80FC-81B58BB5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0" y="0"/>
            <a:ext cx="10795819" cy="6882337"/>
          </a:xfrm>
          <a:prstGeom prst="rect">
            <a:avLst/>
          </a:prstGeom>
        </p:spPr>
      </p:pic>
      <p:sp>
        <p:nvSpPr>
          <p:cNvPr id="3" name="Rectangle 2">
            <a:extLst>
              <a:ext uri="{FF2B5EF4-FFF2-40B4-BE49-F238E27FC236}">
                <a16:creationId xmlns:a16="http://schemas.microsoft.com/office/drawing/2014/main" id="{49AB0598-2B2D-468F-9F3B-6375B01B1B11}"/>
              </a:ext>
            </a:extLst>
          </p:cNvPr>
          <p:cNvSpPr/>
          <p:nvPr/>
        </p:nvSpPr>
        <p:spPr>
          <a:xfrm>
            <a:off x="7972265" y="5658916"/>
            <a:ext cx="2781531" cy="923330"/>
          </a:xfrm>
          <a:prstGeom prst="rect">
            <a:avLst/>
          </a:prstGeom>
          <a:solidFill>
            <a:srgbClr val="2D3B21"/>
          </a:solidFill>
          <a:ln>
            <a:solidFill>
              <a:srgbClr val="E6DDD6"/>
            </a:solidFill>
          </a:ln>
          <a:effectLst>
            <a:glow rad="101600">
              <a:schemeClr val="accent4">
                <a:satMod val="175000"/>
                <a:alpha val="40000"/>
              </a:schemeClr>
            </a:glow>
          </a:effectLst>
        </p:spPr>
        <p:txBody>
          <a:bodyPr wrap="none" lIns="91440" tIns="45720" rIns="91440" bIns="45720">
            <a:spAutoFit/>
          </a:bodyPr>
          <a:lstStyle/>
          <a:p>
            <a:pPr algn="ctr"/>
            <a:r>
              <a:rPr lang="en-US" sz="5400" b="1" cap="none" spc="0">
                <a:ln w="0"/>
                <a:solidFill>
                  <a:srgbClr val="EAD9B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xoan</a:t>
            </a:r>
          </a:p>
        </p:txBody>
      </p:sp>
    </p:spTree>
    <p:extLst>
      <p:ext uri="{BB962C8B-B14F-4D97-AF65-F5344CB8AC3E}">
        <p14:creationId xmlns:p14="http://schemas.microsoft.com/office/powerpoint/2010/main" val="29856720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F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119436" y="386509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p:nvPr/>
        </p:nvCxnSpPr>
        <p:spPr>
          <a:xfrm>
            <a:off x="1175658" y="1320800"/>
            <a:ext cx="9840685"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551544" y="1828800"/>
            <a:ext cx="1132113"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793916" y="986974"/>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900210" y="1828800"/>
            <a:ext cx="825979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1725458" y="1698220"/>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10182980" y="1754441"/>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10479314" y="1828800"/>
            <a:ext cx="10058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551544" y="2307771"/>
            <a:ext cx="5138056"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1736948" y="2285587"/>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2051982" y="2801257"/>
            <a:ext cx="8108018"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9996738" y="2300563"/>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551544" y="3323771"/>
            <a:ext cx="685074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10346242" y="2801257"/>
            <a:ext cx="63599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20177"/>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18" name="Rectangle 17">
            <a:extLst>
              <a:ext uri="{FF2B5EF4-FFF2-40B4-BE49-F238E27FC236}">
                <a16:creationId xmlns:a16="http://schemas.microsoft.com/office/drawing/2014/main" id="{41CC7134-27FE-4E90-845F-B888D3A23FB2}"/>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sp>
        <p:nvSpPr>
          <p:cNvPr id="19" name="Speech Bubble: Oval 18">
            <a:extLst>
              <a:ext uri="{FF2B5EF4-FFF2-40B4-BE49-F238E27FC236}">
                <a16:creationId xmlns:a16="http://schemas.microsoft.com/office/drawing/2014/main" id="{0477010E-9A1E-4381-AA0D-FDC7D4FA0053}"/>
              </a:ext>
            </a:extLst>
          </p:cNvPr>
          <p:cNvSpPr/>
          <p:nvPr/>
        </p:nvSpPr>
        <p:spPr>
          <a:xfrm>
            <a:off x="7705610" y="7550214"/>
            <a:ext cx="6733907" cy="955635"/>
          </a:xfrm>
          <a:prstGeom prst="wedgeEllipseCallout">
            <a:avLst>
              <a:gd name="adj1" fmla="val -62792"/>
              <a:gd name="adj2" fmla="val -95555"/>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E6E6E6"/>
                </a:solidFill>
                <a:effectLst/>
                <a:latin typeface="Times New Roman" panose="02020603050405020304" pitchFamily="18" charset="0"/>
                <a:cs typeface="Times New Roman" panose="02020603050405020304" pitchFamily="18" charset="0"/>
              </a:rPr>
              <a:t>Chủ ngữ chỉ con vật</a:t>
            </a:r>
          </a:p>
        </p:txBody>
      </p:sp>
    </p:spTree>
    <p:extLst>
      <p:ext uri="{BB962C8B-B14F-4D97-AF65-F5344CB8AC3E}">
        <p14:creationId xmlns:p14="http://schemas.microsoft.com/office/powerpoint/2010/main" val="660243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28000"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16" presetClass="entr" presetSubtype="37"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6" presetClass="entr" presetSubtype="37"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outVertical)">
                                      <p:cBhvr>
                                        <p:cTn id="41" dur="500"/>
                                        <p:tgtEl>
                                          <p:spTgt spid="16"/>
                                        </p:tgtEl>
                                      </p:cBhvr>
                                    </p:animEffect>
                                  </p:childTnLst>
                                </p:cTn>
                              </p:par>
                            </p:childTnLst>
                          </p:cTn>
                        </p:par>
                        <p:par>
                          <p:cTn id="42" fill="hold">
                            <p:stCondLst>
                              <p:cond delay="1000"/>
                            </p:stCondLst>
                            <p:childTnLst>
                              <p:par>
                                <p:cTn id="43" presetID="16" presetClass="entr" presetSubtype="37"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6" presetClass="entr" presetSubtype="37"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out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16" presetClass="entr" presetSubtype="37"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outVertical)">
                                      <p:cBhvr>
                                        <p:cTn id="65" dur="500"/>
                                        <p:tgtEl>
                                          <p:spTgt spid="27"/>
                                        </p:tgtEl>
                                      </p:cBhvr>
                                    </p:animEffect>
                                  </p:childTnLst>
                                </p:cTn>
                              </p:par>
                            </p:childTnLst>
                          </p:cTn>
                        </p:par>
                        <p:par>
                          <p:cTn id="66" fill="hold">
                            <p:stCondLst>
                              <p:cond delay="1000"/>
                            </p:stCondLst>
                            <p:childTnLst>
                              <p:par>
                                <p:cTn id="67" presetID="16" presetClass="entr" presetSubtype="37"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outVertical)">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accel="28000" decel="72000" fill="hold" grpId="0" nodeType="clickEffect">
                                  <p:stCondLst>
                                    <p:cond delay="0"/>
                                  </p:stCondLst>
                                  <p:iterate type="wd">
                                    <p:tmPct val="10000"/>
                                  </p:iterate>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accel="28000" decel="72000" fill="hold" grpId="0" nodeType="clickEffect">
                                  <p:stCondLst>
                                    <p:cond delay="0"/>
                                  </p:stCondLst>
                                  <p:iterate type="wd">
                                    <p:tmPct val="10000"/>
                                  </p:iterate>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0-#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animBg="1"/>
      <p:bldP spid="15" grpId="0" animBg="1"/>
      <p:bldP spid="21" grpId="0" animBg="1"/>
      <p:bldP spid="24" grpId="0" animBg="1"/>
      <p:bldP spid="2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78565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Một đàn ngỗng</a:t>
            </a:r>
            <a:r>
              <a:rPr lang="vi-VN" sz="4000">
                <a:solidFill>
                  <a:srgbClr val="328E6D"/>
                </a:solidFill>
                <a:latin typeface="Times New Roman" panose="02020603050405020304" pitchFamily="18" charset="0"/>
                <a:cs typeface="Times New Roman" panose="02020603050405020304" pitchFamily="18" charset="0"/>
              </a:rPr>
              <a:t> </a:t>
            </a:r>
            <a:r>
              <a:rPr lang="vi-VN" sz="4000">
                <a:solidFill>
                  <a:srgbClr val="423D6F"/>
                </a:solidFill>
                <a:latin typeface="Times New Roman" panose="02020603050405020304" pitchFamily="18" charset="0"/>
                <a:cs typeface="Times New Roman" panose="02020603050405020304" pitchFamily="18" charset="0"/>
              </a:rPr>
              <a:t>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Hùng đút</a:t>
            </a:r>
            <a:r>
              <a:rPr lang="vi-VN" sz="3200">
                <a:solidFill>
                  <a:schemeClr val="bg1"/>
                </a:solidFill>
                <a:latin typeface="Times New Roman" panose="02020603050405020304" pitchFamily="18" charset="0"/>
                <a:cs typeface="Times New Roman" panose="02020603050405020304" pitchFamily="18" charset="0"/>
              </a:rPr>
              <a:t> vội khẩu súng gỗ vào túi quần, chạy biến. 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37" name="Picture 36">
            <a:extLst>
              <a:ext uri="{FF2B5EF4-FFF2-40B4-BE49-F238E27FC236}">
                <a16:creationId xmlns:a16="http://schemas.microsoft.com/office/drawing/2014/main" id="{97820522-A3E1-49F1-8E09-9C721C266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493145" y="-543805"/>
            <a:ext cx="9193516" cy="5662504"/>
          </a:xfrm>
          <a:prstGeom prst="rect">
            <a:avLst/>
          </a:prstGeom>
        </p:spPr>
      </p:pic>
      <p:sp>
        <p:nvSpPr>
          <p:cNvPr id="38" name="Rectangle 37">
            <a:extLst>
              <a:ext uri="{FF2B5EF4-FFF2-40B4-BE49-F238E27FC236}">
                <a16:creationId xmlns:a16="http://schemas.microsoft.com/office/drawing/2014/main" id="{38F08D94-AE0C-4D97-8B28-50B92388AC54}"/>
              </a:ext>
            </a:extLst>
          </p:cNvPr>
          <p:cNvSpPr/>
          <p:nvPr/>
        </p:nvSpPr>
        <p:spPr>
          <a:xfrm>
            <a:off x="3510825" y="2404029"/>
            <a:ext cx="5038559"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 </a:t>
            </a:r>
            <a:r>
              <a:rPr lang="en-US" sz="5400" b="1">
                <a:solidFill>
                  <a:srgbClr val="514B87"/>
                </a:solidFill>
                <a:latin typeface="Times New Roman" panose="02020603050405020304" pitchFamily="18" charset="0"/>
                <a:cs typeface="Times New Roman" panose="02020603050405020304" pitchFamily="18" charset="0"/>
              </a:rPr>
              <a:t>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896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42"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outHorizontal)">
                                      <p:cBhvr>
                                        <p:cTn id="10" dur="500"/>
                                        <p:tgtEl>
                                          <p:spTgt spid="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Effect transition="in" filter="barn(inHorizontal)">
                                      <p:cBhvr>
                                        <p:cTn id="1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气泡水彩"/>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1050</TotalTime>
  <Words>1630</Words>
  <Application>Microsoft Office PowerPoint</Application>
  <PresentationFormat>Widescreen</PresentationFormat>
  <Paragraphs>177</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微软雅黑</vt:lpstr>
      <vt:lpstr>Calibri</vt:lpstr>
      <vt:lpstr>等线</vt:lpstr>
      <vt:lpstr>#9Slide03 Arima Madurai ExtraBo</vt:lpstr>
      <vt:lpstr>UTM Avenida</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Admin</cp:lastModifiedBy>
  <cp:revision>84</cp:revision>
  <dcterms:created xsi:type="dcterms:W3CDTF">2018-09-07T09:35:39Z</dcterms:created>
  <dcterms:modified xsi:type="dcterms:W3CDTF">2022-01-07T17:50:12Z</dcterms:modified>
  <cp:category>T</cp:category>
  <cp:version>N01</cp:version>
</cp:coreProperties>
</file>