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6" r:id="rId2"/>
    <p:sldId id="333" r:id="rId3"/>
    <p:sldId id="334" r:id="rId4"/>
    <p:sldId id="335" r:id="rId5"/>
    <p:sldId id="337" r:id="rId6"/>
    <p:sldId id="310" r:id="rId7"/>
    <p:sldId id="311" r:id="rId8"/>
    <p:sldId id="312" r:id="rId9"/>
    <p:sldId id="339" r:id="rId10"/>
    <p:sldId id="316" r:id="rId11"/>
    <p:sldId id="318" r:id="rId12"/>
    <p:sldId id="317" r:id="rId13"/>
    <p:sldId id="319" r:id="rId14"/>
    <p:sldId id="338" r:id="rId15"/>
    <p:sldId id="32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9900FF"/>
    <a:srgbClr val="0000CC"/>
    <a:srgbClr val="FF6600"/>
    <a:srgbClr val="FF0066"/>
    <a:srgbClr val="FFFF66"/>
    <a:srgbClr val="FFFF99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92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4F2D413-826B-4528-9744-C6F88E0E0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9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F1BE47D-9AA0-4210-9C40-364D5DF5E607}" type="slidenum">
              <a:rPr lang="vi-VN" altLang="en-US">
                <a:cs typeface="Arial" charset="0"/>
              </a:rPr>
              <a:pPr/>
              <a:t>6</a:t>
            </a:fld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4EAEDD0-A6CB-4CED-9335-C00D308272C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3BA779D-A91D-4925-84EA-EF79C3271F5F}" type="slidenum">
              <a:rPr lang="en-US">
                <a:latin typeface="Calibri" pitchFamily="34" charset="0"/>
              </a:rPr>
              <a:pPr/>
              <a:t>15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8BC98-8ADE-4E42-9804-CCDA144018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3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360F0-D184-47DE-A2F7-434AD6EAA1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0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2451ED-3865-4ADE-8815-33D8D07005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9B893-E8F2-496D-9385-30C37ACDAA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4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8107DD-45D5-428B-9E32-C2B2D15024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1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98C00-9A71-4730-B670-35A9B2B5B3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3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7531B-1CCD-4CB4-BA9A-43CD7EC7A4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545033-CDC3-4DE0-BD42-6C20EEBBD2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5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59A11-5C38-4789-AAA6-2699DBAB65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0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AC4402-E0D7-482B-9576-CDC76941F4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6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A7AF8-F7D2-44A6-BD88-CD82ADC02C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8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44D0521-0903-4D79-A92A-7E7305BF05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1600200" y="3276600"/>
            <a:ext cx="58039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TỪ VÀ CÂU-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4 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976314" y="4198937"/>
            <a:ext cx="7404100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BÀI: TÍNH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TỪ(tt)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3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410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900" y="54864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5" y="13447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631" y="1018309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338" y="56388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37812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129" y="5444836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9362" y="1242444"/>
            <a:ext cx="81855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kern="1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A</a:t>
            </a:r>
            <a:endParaRPr lang="vi-VN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008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17529"/>
            <a:ext cx="8382000" cy="63401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Hoa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 phê 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 và ngọt nên mùi hương thường theo gió bay đi rất 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Đắk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Lắk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khoác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lộng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763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173415" y="6019803"/>
            <a:ext cx="23695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0000CC"/>
                </a:solidFill>
              </a:rPr>
              <a:t>Hoa cà phê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52404"/>
            <a:ext cx="8382000" cy="63401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 phê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đậm và ngọt nên mùi hương thường theo gió bay đi rất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Đắk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Lắk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khoác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lộng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" name="Picture 16" descr="Book-09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2" y="1560517"/>
            <a:ext cx="1560513" cy="123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3857626" y="546847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31186" y="569259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95286" y="1030941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798190" y="25146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24202" y="38100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98190" y="38100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34009" y="5486400"/>
            <a:ext cx="1297812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924801" y="59436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76402" y="63246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59408" y="6324600"/>
            <a:ext cx="638175" cy="0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4826"/>
            <a:ext cx="8991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/>
              <a:t>   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……</a:t>
            </a:r>
          </a:p>
        </p:txBody>
      </p:sp>
      <p:graphicFrame>
        <p:nvGraphicFramePr>
          <p:cNvPr id="2" name="Bảng 2">
            <a:extLst>
              <a:ext uri="{FF2B5EF4-FFF2-40B4-BE49-F238E27FC236}">
                <a16:creationId xmlns="" xmlns:a16="http://schemas.microsoft.com/office/drawing/2014/main" id="{6E5F544F-C4A2-4E3D-A264-E87BE6713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82396"/>
              </p:ext>
            </p:extLst>
          </p:nvPr>
        </p:nvGraphicFramePr>
        <p:xfrm>
          <a:off x="1" y="1676400"/>
          <a:ext cx="9144000" cy="4891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829">
                  <a:extLst>
                    <a:ext uri="{9D8B030D-6E8A-4147-A177-3AD203B41FA5}">
                      <a16:colId xmlns="" xmlns:a16="http://schemas.microsoft.com/office/drawing/2014/main" val="766157792"/>
                    </a:ext>
                  </a:extLst>
                </a:gridCol>
                <a:gridCol w="3010829">
                  <a:extLst>
                    <a:ext uri="{9D8B030D-6E8A-4147-A177-3AD203B41FA5}">
                      <a16:colId xmlns="" xmlns:a16="http://schemas.microsoft.com/office/drawing/2014/main" val="3266164991"/>
                    </a:ext>
                  </a:extLst>
                </a:gridCol>
                <a:gridCol w="3122342">
                  <a:extLst>
                    <a:ext uri="{9D8B030D-6E8A-4147-A177-3AD203B41FA5}">
                      <a16:colId xmlns="" xmlns:a16="http://schemas.microsoft.com/office/drawing/2014/main" val="996826581"/>
                    </a:ext>
                  </a:extLst>
                </a:gridCol>
              </a:tblGrid>
              <a:tr h="801575">
                <a:tc>
                  <a:txBody>
                    <a:bodyPr/>
                    <a:lstStyle/>
                    <a:p>
                      <a:r>
                        <a:rPr lang="en-US" dirty="0"/>
                        <a:t>Đ</a:t>
                      </a:r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5605391"/>
                  </a:ext>
                </a:extLst>
              </a:tr>
              <a:tr h="1484425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6578147"/>
                  </a:ext>
                </a:extLst>
              </a:tr>
              <a:tr h="2605114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39343858"/>
                  </a:ext>
                </a:extLst>
              </a:tr>
            </a:tbl>
          </a:graphicData>
        </a:graphic>
      </p:graphicFrame>
      <p:sp>
        <p:nvSpPr>
          <p:cNvPr id="5" name="Hộp Văn bản 4">
            <a:extLst>
              <a:ext uri="{FF2B5EF4-FFF2-40B4-BE49-F238E27FC236}">
                <a16:creationId xmlns="" xmlns:a16="http://schemas.microsoft.com/office/drawing/2014/main" id="{45748DCF-9378-4B8F-88F2-576A884A3030}"/>
              </a:ext>
            </a:extLst>
          </p:cNvPr>
          <p:cNvSpPr txBox="1"/>
          <p:nvPr/>
        </p:nvSpPr>
        <p:spPr>
          <a:xfrm>
            <a:off x="914400" y="182958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="" xmlns:a16="http://schemas.microsoft.com/office/drawing/2014/main" id="{6DC51F97-BBE1-4B84-B103-A25A7B652F89}"/>
              </a:ext>
            </a:extLst>
          </p:cNvPr>
          <p:cNvSpPr txBox="1"/>
          <p:nvPr/>
        </p:nvSpPr>
        <p:spPr>
          <a:xfrm>
            <a:off x="3733800" y="179915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 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="" xmlns:a16="http://schemas.microsoft.com/office/drawing/2014/main" id="{394F0DB7-54DF-412E-9BC6-D34574D2B2A1}"/>
              </a:ext>
            </a:extLst>
          </p:cNvPr>
          <p:cNvSpPr txBox="1"/>
          <p:nvPr/>
        </p:nvSpPr>
        <p:spPr>
          <a:xfrm>
            <a:off x="6934200" y="182958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Đường nối Thẳng 9">
            <a:extLst>
              <a:ext uri="{FF2B5EF4-FFF2-40B4-BE49-F238E27FC236}">
                <a16:creationId xmlns="" xmlns:a16="http://schemas.microsoft.com/office/drawing/2014/main" id="{8ECE1852-9AE4-4FB4-9B7E-61C16175A3A4}"/>
              </a:ext>
            </a:extLst>
          </p:cNvPr>
          <p:cNvCxnSpPr>
            <a:cxnSpLocks/>
          </p:cNvCxnSpPr>
          <p:nvPr/>
        </p:nvCxnSpPr>
        <p:spPr>
          <a:xfrm>
            <a:off x="0" y="5257800"/>
            <a:ext cx="91440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-8965" y="2438404"/>
            <a:ext cx="3048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Arial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đo đỏ,  đỏ rực, đỏ hồng, đỏ chót, đỏ chói, đỏ choét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,..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-8965" y="3912724"/>
            <a:ext cx="3048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3449" y="5257803"/>
            <a:ext cx="30255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- đỏ hơn, đỏ nhất, đỏ như son, đỏ hơn son…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39036" y="2528424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cao cao, cao vút, cao chót vót, …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39036" y="3915433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rất cao, cao lắm, cao quá, quá cao …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039035" y="5246317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cs typeface="Arial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cao hơn, cao nhất, cao như núi..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57900" y="2428458"/>
            <a:ext cx="2819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- vui vui, vui vẻ, vui sướng, vui mừng....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57900" y="3915433"/>
            <a:ext cx="2819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rất vui, vui lắm, vui quá, quá vui..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031006" y="5246317"/>
            <a:ext cx="3048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vui hơn, vui nhất, vui như Tết, vui hơn Tết..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Đường nối Thẳng 9">
            <a:extLst>
              <a:ext uri="{FF2B5EF4-FFF2-40B4-BE49-F238E27FC236}">
                <a16:creationId xmlns="" xmlns:a16="http://schemas.microsoft.com/office/drawing/2014/main" id="{8ECE1852-9AE4-4FB4-9B7E-61C16175A3A4}"/>
              </a:ext>
            </a:extLst>
          </p:cNvPr>
          <p:cNvCxnSpPr>
            <a:cxnSpLocks/>
          </p:cNvCxnSpPr>
          <p:nvPr/>
        </p:nvCxnSpPr>
        <p:spPr>
          <a:xfrm>
            <a:off x="914400" y="5638800"/>
            <a:ext cx="784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981200"/>
            <a:ext cx="861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3. Đặt câu với mỗi từ ngữ em vừa tìm được ở bài tập 2.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2819404"/>
            <a:ext cx="44196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uả ớt đỏ chót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Bầu trời cao vời vợi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Cây cau cao vút.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....................................</a:t>
            </a:r>
            <a:endParaRPr lang="en-US" sz="3200" b="1" dirty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9"/>
          <p:cNvSpPr txBox="1">
            <a:spLocks noChangeArrowheads="1"/>
          </p:cNvSpPr>
          <p:nvPr/>
        </p:nvSpPr>
        <p:spPr bwMode="auto">
          <a:xfrm>
            <a:off x="38712" y="1143000"/>
            <a:ext cx="56762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III. Luyện tập (VBT/86)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63351" y="26898"/>
            <a:ext cx="5105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 từ (tiếp theo)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pic>
        <p:nvPicPr>
          <p:cNvPr id="12" name="Picture 9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6745" flipH="1">
            <a:off x="5934572" y="347435"/>
            <a:ext cx="3702937" cy="1701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040" y="54864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2" y="54864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755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" y="1066800"/>
            <a:ext cx="8229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6000" b="1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 </a:t>
            </a:r>
            <a:r>
              <a:rPr lang="en-US" sz="60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DÒ</a:t>
            </a:r>
          </a:p>
          <a:p>
            <a:pPr algn="ctr" eaLnBrk="1" hangingPunct="1">
              <a:defRPr/>
            </a:pPr>
            <a:r>
              <a:rPr lang="en-US" sz="60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Về nhà xem lại bài</a:t>
            </a:r>
            <a:endParaRPr lang="en-US" sz="6000" b="1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60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6000" b="1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Chuẩn bị: MRVT: Ý chí- Nghị lực</a:t>
            </a:r>
          </a:p>
        </p:txBody>
      </p:sp>
      <p:pic>
        <p:nvPicPr>
          <p:cNvPr id="4" name="Picture 9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6745">
            <a:off x="7197445" y="387350"/>
            <a:ext cx="2080684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973" y="5479473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671755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93" y="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3327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350" y="4166652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206188" y="1620838"/>
            <a:ext cx="89154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hãy chọn phướng án   A, B, C  ? </a:t>
            </a:r>
          </a:p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 1.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Tính từ là: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. Những từ chỉ sự vật.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 . Những từ chỉ hoạt động, trạng thái chỉ sự vật.</a:t>
            </a:r>
          </a:p>
          <a:p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 . Những từ miêu tả đặc điểm, tính chất của sự vật, hoạt động, trạng thái……</a:t>
            </a:r>
          </a:p>
        </p:txBody>
      </p:sp>
      <p:sp>
        <p:nvSpPr>
          <p:cNvPr id="39970" name="Oval 34"/>
          <p:cNvSpPr>
            <a:spLocks noChangeArrowheads="1"/>
          </p:cNvSpPr>
          <p:nvPr/>
        </p:nvSpPr>
        <p:spPr bwMode="auto">
          <a:xfrm>
            <a:off x="217394" y="45720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2971800" y="228600"/>
            <a:ext cx="3023754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r>
              <a:rPr lang="vi-VN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vi-VN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6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827" y="5464884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21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36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0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28600" y="1371600"/>
            <a:ext cx="8686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2. Tìm </a:t>
            </a:r>
            <a:r>
              <a:rPr lang="en-US" sz="4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 từ 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 câu sau:</a:t>
            </a:r>
          </a:p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Cây hồi thẳng, cao, tỏa bóng mát rượi.</a:t>
            </a:r>
          </a:p>
          <a:p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. Thẳng, cao</a:t>
            </a:r>
          </a:p>
          <a:p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 . Thẳng, cao, mát rượi</a:t>
            </a:r>
          </a:p>
          <a:p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 . Thẳng, mát rượi</a:t>
            </a:r>
          </a:p>
          <a:p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228600" y="4495800"/>
            <a:ext cx="609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66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2971800" y="228600"/>
            <a:ext cx="3023754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r>
              <a:rPr lang="vi-VN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vi-VN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819" y="52578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77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6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3"/>
          <p:cNvSpPr>
            <a:spLocks noChangeArrowheads="1" noChangeShapeType="1" noTextEdit="1"/>
          </p:cNvSpPr>
          <p:nvPr/>
        </p:nvSpPr>
        <p:spPr bwMode="auto">
          <a:xfrm>
            <a:off x="457201" y="609600"/>
            <a:ext cx="8064500" cy="480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9447" name="Text Box 7"/>
          <p:cNvSpPr txBox="1">
            <a:spLocks noChangeArrowheads="1"/>
          </p:cNvSpPr>
          <p:nvPr/>
        </p:nvSpPr>
        <p:spPr bwMode="auto">
          <a:xfrm>
            <a:off x="0" y="1143000"/>
            <a:ext cx="8839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0" y="1371604"/>
            <a:ext cx="91440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Câu 3: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Dòng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toàn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những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từ 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a.  Học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sinh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mềm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mại, tím ngắt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b.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To,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xanh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biếc, thông minh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c. Vàng tươi, trong vắt, đọc sách </a:t>
            </a:r>
          </a:p>
        </p:txBody>
      </p:sp>
      <p:sp>
        <p:nvSpPr>
          <p:cNvPr id="13" name="Oval 12"/>
          <p:cNvSpPr/>
          <p:nvPr/>
        </p:nvSpPr>
        <p:spPr>
          <a:xfrm>
            <a:off x="304800" y="3200400"/>
            <a:ext cx="685800" cy="838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>
            <a:off x="2971800" y="228600"/>
            <a:ext cx="3023754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r>
              <a:rPr lang="vi-VN" sz="54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vi-VN" sz="54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181600"/>
            <a:ext cx="14351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2292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89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9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7" grpId="0"/>
      <p:bldP spid="189448" grpId="0"/>
      <p:bldP spid="13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3"/>
          <p:cNvSpPr>
            <a:spLocks noChangeArrowheads="1" noChangeShapeType="1" noTextEdit="1"/>
          </p:cNvSpPr>
          <p:nvPr/>
        </p:nvSpPr>
        <p:spPr bwMode="auto">
          <a:xfrm>
            <a:off x="457201" y="609600"/>
            <a:ext cx="8064500" cy="480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2209800" y="1371603"/>
            <a:ext cx="5105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 từ (tiếp theo)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" y="4"/>
            <a:ext cx="8381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30  tháng 12 năm 2021</a:t>
            </a:r>
          </a:p>
          <a:p>
            <a:pPr algn="ctr"/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Luyện từ và câu</a:t>
            </a:r>
          </a:p>
        </p:txBody>
      </p:sp>
      <p:pic>
        <p:nvPicPr>
          <p:cNvPr id="6" name="Picture 9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6745">
            <a:off x="7614673" y="82825"/>
            <a:ext cx="2080684" cy="1107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665" y="5410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161370"/>
            <a:ext cx="1695450" cy="1620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1631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4"/>
          <p:cNvSpPr txBox="1">
            <a:spLocks noChangeArrowheads="1"/>
          </p:cNvSpPr>
          <p:nvPr/>
        </p:nvSpPr>
        <p:spPr bwMode="auto">
          <a:xfrm>
            <a:off x="179388" y="60329"/>
            <a:ext cx="830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Nhận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 (S/123)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" y="2025650"/>
            <a:ext cx="4876799" cy="220060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Tờ giấy này trắng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Tờ giấy này trăng </a:t>
            </a: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endParaRPr lang="en-US" sz="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Tờ giấy này trắng tinh</a:t>
            </a:r>
            <a:r>
              <a:rPr lang="en-US" b="1">
                <a:solidFill>
                  <a:srgbClr val="FF0000"/>
                </a:solidFill>
              </a:rPr>
              <a:t>.         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24313" y="2067592"/>
            <a:ext cx="35640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Mức độ trung bình</a:t>
            </a:r>
            <a:endParaRPr lang="en-US" altLang="en-US" sz="28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934201" y="2129151"/>
            <a:ext cx="2536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(Tính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trắng)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269925" y="3146015"/>
            <a:ext cx="3495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(Từ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láy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trăng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trắng)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224390" y="4212331"/>
            <a:ext cx="38105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(Từ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ghép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tinh)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098474" y="2717799"/>
            <a:ext cx="29019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Mức độ thấp</a:t>
            </a:r>
            <a:endParaRPr lang="en-US" altLang="en-US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119256" y="3676091"/>
            <a:ext cx="3286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Mức độ cao</a:t>
            </a:r>
            <a:endParaRPr lang="en-US" altLang="en-US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9473" y="5029200"/>
            <a:ext cx="8905875" cy="156966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 Mức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3200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trăng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388" y="573088"/>
            <a:ext cx="8736012" cy="1016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741740" y="2373838"/>
            <a:ext cx="282575" cy="1259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637809" y="3050335"/>
            <a:ext cx="381000" cy="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612409" y="4017822"/>
            <a:ext cx="406400" cy="14287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7088" y="1081088"/>
            <a:ext cx="3505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10202" y="1081088"/>
            <a:ext cx="9810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457324" y="1447800"/>
            <a:ext cx="16668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4" grpId="0" animBg="1"/>
      <p:bldP spid="18" grpId="0"/>
      <p:bldP spid="35" grpId="0"/>
      <p:bldP spid="37" grpId="0"/>
      <p:bldP spid="38" grpId="0"/>
      <p:bldP spid="39" grpId="0"/>
      <p:bldP spid="40" grpId="0"/>
      <p:bldP spid="47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764506"/>
            <a:ext cx="480060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Tx/>
              <a:buAutoNum type="alphaLcPeriod"/>
              <a:defRPr/>
            </a:pP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spcBef>
                <a:spcPct val="50000"/>
              </a:spcBef>
              <a:buFontTx/>
              <a:buAutoNum type="alphaLcPeriod"/>
              <a:defRPr/>
            </a:pP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hangingPunct="1">
              <a:spcBef>
                <a:spcPct val="50000"/>
              </a:spcBef>
              <a:buFontTx/>
              <a:buAutoNum type="alphaLcPeriod"/>
              <a:defRPr/>
            </a:pP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Tờ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0000CC"/>
                </a:solidFill>
              </a:rPr>
              <a:t>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05250" y="2209800"/>
            <a:ext cx="5143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035427" y="4343400"/>
            <a:ext cx="4603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67175" y="5791200"/>
            <a:ext cx="4000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9600" y="1517306"/>
            <a:ext cx="46482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558396" y="2998439"/>
            <a:ext cx="10287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587096" y="2726973"/>
            <a:ext cx="17390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 trắng</a:t>
            </a:r>
            <a:endParaRPr lang="en-US" alt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95800" y="3380513"/>
            <a:ext cx="46482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5800" y="5006979"/>
            <a:ext cx="46482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421170" y="4873993"/>
            <a:ext cx="10287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70608" y="6510010"/>
            <a:ext cx="10287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627669" y="4612383"/>
            <a:ext cx="209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 hơn</a:t>
            </a:r>
            <a:endParaRPr lang="en-US" alt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284913" y="6248400"/>
            <a:ext cx="20193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 nhất</a:t>
            </a:r>
            <a:endParaRPr lang="en-US" alt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1" name="Rectangle 1"/>
          <p:cNvSpPr>
            <a:spLocks noChangeArrowheads="1"/>
          </p:cNvSpPr>
          <p:nvPr/>
        </p:nvSpPr>
        <p:spPr bwMode="auto">
          <a:xfrm>
            <a:off x="152400" y="179392"/>
            <a:ext cx="89154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3600" b="1"/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2. Trong các câu dưới đây, ý nghĩa mức độ được thể hiện bằng những cách nào: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14" grpId="0"/>
      <p:bldP spid="15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9"/>
          <p:cNvSpPr txBox="1">
            <a:spLocks noChangeArrowheads="1"/>
          </p:cNvSpPr>
          <p:nvPr/>
        </p:nvSpPr>
        <p:spPr bwMode="auto">
          <a:xfrm>
            <a:off x="1181100" y="1066800"/>
            <a:ext cx="640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6600CC"/>
                </a:solidFill>
              </a:rPr>
              <a:t>      </a:t>
            </a:r>
            <a:r>
              <a:rPr lang="en-US" sz="4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II. Ghi </a:t>
            </a:r>
            <a:r>
              <a:rPr lang="en-US" sz="4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nhớ (S/123)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4693" y="1927225"/>
            <a:ext cx="9019309" cy="480131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28800" y="76200"/>
            <a:ext cx="5105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 từ (tiếp theo)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pic>
        <p:nvPicPr>
          <p:cNvPr id="6" name="Picture 9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6745">
            <a:off x="7121245" y="166191"/>
            <a:ext cx="2080684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21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8712" y="2362202"/>
            <a:ext cx="9019309" cy="175432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ài 1: Tìm những từ ngữ biểu thị mức độ của đặc điểm,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(được in nghiêng) trong đoạn văn sau: 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9"/>
          <p:cNvSpPr txBox="1">
            <a:spLocks noChangeArrowheads="1"/>
          </p:cNvSpPr>
          <p:nvPr/>
        </p:nvSpPr>
        <p:spPr bwMode="auto">
          <a:xfrm>
            <a:off x="38712" y="1143000"/>
            <a:ext cx="56762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III. Luyện tập (VBT/86)</a:t>
            </a:r>
            <a:endParaRPr lang="en-US" sz="4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763351" y="26898"/>
            <a:ext cx="5105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Tính từ (tiếp theo)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 2" pitchFamily="18" charset="2"/>
            </a:endParaRPr>
          </a:p>
        </p:txBody>
      </p:sp>
      <p:pic>
        <p:nvPicPr>
          <p:cNvPr id="8" name="Picture 9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6745">
            <a:off x="7083506" y="230406"/>
            <a:ext cx="2080684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921" y="5479473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5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09" y="5486400"/>
            <a:ext cx="1435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22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1804</TotalTime>
  <Words>844</Words>
  <Application>Microsoft Office PowerPoint</Application>
  <PresentationFormat>On-screen Show (4:3)</PresentationFormat>
  <Paragraphs>105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213</cp:revision>
  <dcterms:created xsi:type="dcterms:W3CDTF">2008-01-11T02:20:18Z</dcterms:created>
  <dcterms:modified xsi:type="dcterms:W3CDTF">2022-11-21T06:01:17Z</dcterms:modified>
</cp:coreProperties>
</file>