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FF3A1-606D-4755-9A4C-C1DA5FA45626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DB187-CA96-4AFA-9A91-625155753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B10D9DB-5E99-4AFC-877E-C1338F3552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FED9C31-5652-4803-99C4-B7D08C934ECC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3C08500-65E2-4605-BEDF-03B4DFE9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5466E7C-11BC-4362-92A6-019ACF19C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6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1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06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19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69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38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285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38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1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8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5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4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7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2636-A85E-4773-94DE-6A402ACC36EB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C2F-6E0D-41FE-8CC4-61DDB2DAF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1-47">
            <a:extLst>
              <a:ext uri="{FF2B5EF4-FFF2-40B4-BE49-F238E27FC236}">
                <a16:creationId xmlns:a16="http://schemas.microsoft.com/office/drawing/2014/main" id="{7A8E8C6F-B07A-46F6-BC01-306E83A7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15" y="1019252"/>
            <a:ext cx="9115086" cy="502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-48">
            <a:extLst>
              <a:ext uri="{FF2B5EF4-FFF2-40B4-BE49-F238E27FC236}">
                <a16:creationId xmlns:a16="http://schemas.microsoft.com/office/drawing/2014/main" id="{01ABE38E-20E5-4B3B-9ACE-5C0B480B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36" y="3846496"/>
            <a:ext cx="3695841" cy="215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A52418-C60A-4F1C-B2CF-788FF7F41C63}"/>
              </a:ext>
            </a:extLst>
          </p:cNvPr>
          <p:cNvSpPr/>
          <p:nvPr/>
        </p:nvSpPr>
        <p:spPr>
          <a:xfrm>
            <a:off x="3102429" y="1543051"/>
            <a:ext cx="6302829" cy="20453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49D229-CF15-4641-9EB0-8A6FCE434E52}"/>
              </a:ext>
            </a:extLst>
          </p:cNvPr>
          <p:cNvSpPr/>
          <p:nvPr/>
        </p:nvSpPr>
        <p:spPr>
          <a:xfrm>
            <a:off x="7316206" y="3069230"/>
            <a:ext cx="293914" cy="10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Oval 4"/>
          <p:cNvSpPr/>
          <p:nvPr/>
        </p:nvSpPr>
        <p:spPr>
          <a:xfrm>
            <a:off x="6595058" y="3243062"/>
            <a:ext cx="144887" cy="1352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2856741" y="1927662"/>
            <a:ext cx="67942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với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 defTabSz="685800">
              <a:defRPr/>
            </a:pPr>
            <a:r>
              <a:rPr lang="en-US" altLang="zh-CN" sz="36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T</a:t>
            </a:r>
            <a:r>
              <a:rPr lang="en-US" altLang="zh-CN" sz="36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iếng</a:t>
            </a:r>
            <a:r>
              <a:rPr lang="en-US" altLang="zh-CN" sz="36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 Việt! </a:t>
            </a:r>
            <a:endParaRPr lang="en-US" altLang="zh-CN" sz="36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 tạo nên một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98"/>
            <a:ext cx="91641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033" y="1573937"/>
            <a:ext cx="8528027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2.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Kê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̉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những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lần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trắng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gặp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08" y="5432685"/>
            <a:ext cx="2084293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0498" y="2880313"/>
            <a:ext cx="852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Lần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thứ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nhất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,…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3945" y="3590594"/>
            <a:ext cx="852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Lần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thứ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hai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,…</a:t>
            </a:r>
            <a:endParaRPr lang="en-US" sz="32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685230" y="228600"/>
            <a:ext cx="8861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3. 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Theo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vì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sao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nhận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lời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kết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bạn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cùng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trắng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9" t="34375" r="12323" b="25781"/>
          <a:stretch/>
        </p:blipFill>
        <p:spPr bwMode="auto">
          <a:xfrm>
            <a:off x="1602543" y="1600201"/>
            <a:ext cx="9055066" cy="5146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0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8850" y="294382"/>
            <a:ext cx="8567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4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Nhờ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trắng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có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những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ngày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mùa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vẻ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ấm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áp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6" name="Picture 2" descr="C:\Users\Minhthangpc.VN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533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5791200" y="1676400"/>
            <a:ext cx="4495800" cy="1701800"/>
          </a:xfrm>
          <a:prstGeom prst="cloudCallout">
            <a:avLst>
              <a:gd name="adj1" fmla="val -37303"/>
              <a:gd name="adj2" fmla="val 7342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447801" y="3733800"/>
            <a:ext cx="1974419" cy="312420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15" y="5124340"/>
            <a:ext cx="1394093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48" y="-826838"/>
            <a:ext cx="7876999" cy="5951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357166"/>
            <a:ext cx="1581154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655954" y="1967669"/>
            <a:ext cx="481395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5400" b="1" spc="8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lại</a:t>
            </a:r>
            <a:endParaRPr lang="zh-CN" altLang="en-US" sz="5400" b="1" spc="8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271066"/>
            <a:ext cx="826323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6500" y="948018"/>
            <a:ext cx="647558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0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4000" b="1" dirty="0" err="1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</a:t>
            </a:r>
            <a:r>
              <a:rPr lang="en-US" sz="4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NÂU KẾT BẠN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92C77B-78A5-4817-918E-6E186268F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3"/>
          <a:stretch/>
        </p:blipFill>
        <p:spPr>
          <a:xfrm rot="21008874">
            <a:off x="4669306" y="4750729"/>
            <a:ext cx="2216092" cy="14734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9A258C67-156B-4BB2-ADA4-F6EA8386CC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623" flipH="1">
            <a:off x="7356566" y="5093957"/>
            <a:ext cx="2233384" cy="14390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4930" y="1752601"/>
            <a:ext cx="8153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	                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dọn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1752601"/>
            <a:ext cx="818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“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.”.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548140" y="2175010"/>
            <a:ext cx="1676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500" y="3461480"/>
            <a:ext cx="21031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6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2240" y="304801"/>
            <a:ext cx="7696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vi-VN" sz="4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 CHÍ</a:t>
            </a:r>
            <a:r>
              <a:rPr lang="en-US" sz="4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ĐỌC PHÂN VAI</a:t>
            </a:r>
            <a:endParaRPr lang="en-US" sz="44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22685" r="11943" b="8678"/>
          <a:stretch/>
        </p:blipFill>
        <p:spPr>
          <a:xfrm>
            <a:off x="1676400" y="1524000"/>
            <a:ext cx="876300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2111276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Đọc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to,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rõ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ràng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Ngắt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nghỉ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Phân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biệt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giọng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nhân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vật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en-US" sz="3200" b="1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9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1400" y="-41189"/>
            <a:ext cx="526939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 </a:t>
            </a:r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 KẾT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875" y="303896"/>
            <a:ext cx="8394485" cy="56630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nọ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hiền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nhút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!”.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!”,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nấp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indent="347663" algn="just" defTabSz="921716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ngụ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chợt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m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vội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hang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run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run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 c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Đừng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!”.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indent="347663" algn="just" defTabSz="921716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“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bụng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bè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.”.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dọn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                                                             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71B05-59FF-4AC0-9B75-18C1A8B4B250}"/>
              </a:ext>
            </a:extLst>
          </p:cNvPr>
          <p:cNvSpPr/>
          <p:nvPr/>
        </p:nvSpPr>
        <p:spPr>
          <a:xfrm>
            <a:off x="1878699" y="350236"/>
            <a:ext cx="470944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3DB82-D833-4801-BD40-A703C0B82F85}"/>
              </a:ext>
            </a:extLst>
          </p:cNvPr>
          <p:cNvSpPr/>
          <p:nvPr/>
        </p:nvSpPr>
        <p:spPr>
          <a:xfrm>
            <a:off x="1878700" y="2190548"/>
            <a:ext cx="503146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5249D7-5EE6-4604-AB76-1FC590FFAF32}"/>
              </a:ext>
            </a:extLst>
          </p:cNvPr>
          <p:cNvSpPr/>
          <p:nvPr/>
        </p:nvSpPr>
        <p:spPr>
          <a:xfrm>
            <a:off x="1863711" y="4038601"/>
            <a:ext cx="503145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8001000" y="617220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altLang="zh-CN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altLang="zh-CN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12448" y="331032"/>
            <a:ext cx="26887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9094" y="1068049"/>
            <a:ext cx="1124751" cy="453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3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2240" y="304801"/>
            <a:ext cx="7696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vi-VN" sz="4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 CHÍ</a:t>
            </a:r>
            <a:r>
              <a:rPr lang="en-US" sz="44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ĐỌC PHÂN VAI</a:t>
            </a:r>
            <a:endParaRPr lang="en-US" sz="44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22685" r="11943" b="8678"/>
          <a:stretch/>
        </p:blipFill>
        <p:spPr>
          <a:xfrm>
            <a:off x="1676400" y="1524000"/>
            <a:ext cx="876300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2111276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Đọc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to,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rõ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ràng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Ngắt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nghỉ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defTabSz="921716">
              <a:lnSpc>
                <a:spcPct val="150000"/>
              </a:lnSpc>
            </a:pP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-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Phân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biệt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giọng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các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nhân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vật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en-US" sz="3200" b="1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5F9222-EF70-49C7-8A0D-EACD4EB4B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3" b="40980"/>
          <a:stretch/>
        </p:blipFill>
        <p:spPr>
          <a:xfrm>
            <a:off x="2288809" y="914401"/>
            <a:ext cx="7205870" cy="3629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2822866" y="4544548"/>
            <a:ext cx="685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LUYỆN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TẬP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THEO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VĂN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BẢN</a:t>
            </a:r>
            <a:r>
              <a:rPr lang="en-US" sz="32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ĐỌC</a:t>
            </a:r>
            <a:endParaRPr lang="en-US" sz="3200" b="1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68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07" y="1414331"/>
            <a:ext cx="589883" cy="584398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1804082" y="573718"/>
            <a:ext cx="201637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endParaRPr lang="zh-CN" altLang="en-US" sz="2419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26275" y="262942"/>
            <a:ext cx="7781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Đóng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trắng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lần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gặp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lại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đê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̉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nói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tiếp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các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1750599" y="-85530"/>
            <a:ext cx="739378" cy="121443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5" t="41015" r="10992" b="10938"/>
          <a:stretch/>
        </p:blipFill>
        <p:spPr bwMode="auto">
          <a:xfrm>
            <a:off x="1589006" y="1414332"/>
            <a:ext cx="9078994" cy="529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3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2007578" y="1113106"/>
            <a:ext cx="8176847" cy="46317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61" y="3521376"/>
            <a:ext cx="1713687" cy="2168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354853" y="1725902"/>
            <a:ext cx="6829570" cy="975143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465398" y="1518459"/>
            <a:ext cx="1259995" cy="118268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1287">
                <a:defRPr/>
              </a:pP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600093" y="1653565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91287">
              <a:defRPr/>
            </a:pP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 defTabSz="691287"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B5365A-EF32-4912-889F-69DDC1011E1C}"/>
              </a:ext>
            </a:extLst>
          </p:cNvPr>
          <p:cNvSpPr txBox="1"/>
          <p:nvPr/>
        </p:nvSpPr>
        <p:spPr>
          <a:xfrm>
            <a:off x="3725391" y="1932144"/>
            <a:ext cx="5552928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691287"/>
            <a:r>
              <a:rPr lang="en-US" sz="27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NHÍM NÂU KẾT BẠN</a:t>
            </a:r>
            <a:endParaRPr lang="en-US" sz="27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1748132" y="264035"/>
            <a:ext cx="860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28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2.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Đóng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đê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̉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nói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đáp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lời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xin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lỗi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huống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69598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vô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vào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An,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làm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ngã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88BF5A2C-7EF8-4374-A4C4-3ED6553B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44001" cy="5739619"/>
          </a:xfrm>
          <a:prstGeom prst="rect">
            <a:avLst/>
          </a:prstGeom>
        </p:spPr>
      </p:pic>
      <p:pic>
        <p:nvPicPr>
          <p:cNvPr id="5" name="Content Placeholder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FE9B9A5A-1B1A-4A15-8A14-4978D3CE1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6" y="4233498"/>
            <a:ext cx="1193201" cy="1707623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943FA03-54EA-412D-BFDF-96BC21AA3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313" y1="73416" x2="32000" y2="76081"/>
                        <a14:foregroundMark x1="32000" y1="76081" x2="37125" y2="83067"/>
                        <a14:foregroundMark x1="37125" y1="83067" x2="41188" y2="75844"/>
                        <a14:foregroundMark x1="41188" y1="75844" x2="39813" y2="74127"/>
                        <a14:foregroundMark x1="63063" y1="78390" x2="62063" y2="76969"/>
                        <a14:foregroundMark x1="44625" y1="28123" x2="44125" y2="30018"/>
                        <a14:foregroundMark x1="44875" y1="29070" x2="43875" y2="28360"/>
                        <a14:foregroundMark x1="56250" y1="26465" x2="55500" y2="25755"/>
                        <a14:foregroundMark x1="54750" y1="25281" x2="45438" y2="23327"/>
                        <a14:foregroundMark x1="45438" y1="23327" x2="39063" y2="29781"/>
                        <a14:foregroundMark x1="39063" y1="29781" x2="47688" y2="33866"/>
                        <a14:foregroundMark x1="47688" y1="33866" x2="55688" y2="28301"/>
                        <a14:foregroundMark x1="55688" y1="28301" x2="55500" y2="24038"/>
                        <a14:backgroundMark x1="41625" y1="78390" x2="40313" y2="7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18" y="3116957"/>
            <a:ext cx="3067643" cy="323828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2F96459-83C2-491A-8D7B-3483A4FE2835}"/>
              </a:ext>
            </a:extLst>
          </p:cNvPr>
          <p:cNvSpPr/>
          <p:nvPr/>
        </p:nvSpPr>
        <p:spPr>
          <a:xfrm>
            <a:off x="1648043" y="1905000"/>
            <a:ext cx="2513650" cy="1426628"/>
          </a:xfrm>
          <a:prstGeom prst="wedgeRoundRectCallout">
            <a:avLst>
              <a:gd name="adj1" fmla="val 29421"/>
              <a:gd name="adj2" fmla="val 8355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lỗi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tớ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phòng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4A1A70C-F254-42D3-8DCD-E692425C909E}"/>
              </a:ext>
            </a:extLst>
          </p:cNvPr>
          <p:cNvSpPr/>
          <p:nvPr/>
        </p:nvSpPr>
        <p:spPr>
          <a:xfrm>
            <a:off x="6299174" y="3116957"/>
            <a:ext cx="2513650" cy="921582"/>
          </a:xfrm>
          <a:prstGeom prst="wedgeRoundRectCallout">
            <a:avLst>
              <a:gd name="adj1" fmla="val 1718"/>
              <a:gd name="adj2" fmla="val 743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cẩn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43863"/>
            <a:ext cx="860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itchFamily="34" charset="0"/>
              </a:rPr>
              <a:t>2.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Đóng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đê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̉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nói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đáp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lời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xin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lỗi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huống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1001" y="453967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vô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tình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vào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An,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làm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An </a:t>
            </a:r>
            <a:r>
              <a:rPr lang="en-US" sz="28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ngã</a:t>
            </a:r>
            <a:r>
              <a:rPr lang="en-US" sz="28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25193" y="3852666"/>
            <a:ext cx="9152633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95"/>
            <a:ext cx="9144000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25190" y="4707956"/>
            <a:ext cx="9141620" cy="2149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338" y="4114801"/>
            <a:ext cx="8952341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16002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</a:p>
          <a:p>
            <a:pPr algn="ctr" defTabSz="921716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76400" y="1752601"/>
            <a:ext cx="8522386" cy="272093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lành, lí nhí, cuộn tròn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Biết đọc lời kể chuyện, giọng đọc rõ ràng, mạch lạc.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sửng sốt, chữ cái</a:t>
            </a:r>
            <a:r>
              <a:rPr lang="en-US" sz="4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 được vì sao nhím nâu có sự thay đổi từ nhút nhát trở nên mạnh dạn, thích sống cùng bạn bè.</a:t>
            </a:r>
          </a:p>
          <a:p>
            <a:pPr marL="0" indent="0">
              <a:buNone/>
            </a:pP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nói và đáp lời xin lỗi bạn bè.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514601" y="68580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524002" y="3360009"/>
            <a:ext cx="1974419" cy="2640743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815" y="4700505"/>
            <a:ext cx="1394093" cy="1394093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43" y="228466"/>
            <a:ext cx="7876999" cy="490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655954" y="2633085"/>
            <a:ext cx="4813956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4050" b="1" spc="60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4050" b="1" spc="60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50" b="1" spc="60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050" b="1" spc="6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91460" y="-56179"/>
            <a:ext cx="526939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 </a:t>
            </a:r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 KẾT BẠN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875" y="303896"/>
            <a:ext cx="8394485" cy="640170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hiền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nhút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nhát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kiếm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vồn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!”.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lúng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túng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!”,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nấp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bụi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cuộn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indent="347663" algn="just" defTabSz="921716"/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Mùa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tìm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n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trú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ngụ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Bất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chợt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m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kéo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vội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b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ước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hang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run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run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Xin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lỗi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.”.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t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c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Gặp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ở 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buồn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lắm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!”.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  <a:p>
            <a:pPr indent="347663" algn="just" defTabSz="921716"/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“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tốt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bụng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quá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ấy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đúng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bè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thật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buồn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.”.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Nghĩ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mạnh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dạn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hẳn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lên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nhận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lời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kết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hai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thu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dọn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trang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trí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chỗ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đẹp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trải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qua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những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ngày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vẻ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áp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vì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sống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giữa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lạnh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giá</a:t>
            </a:r>
            <a:r>
              <a:rPr lang="en-US" sz="2400" dirty="0">
                <a:solidFill>
                  <a:srgbClr val="00B05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                                                               </a:t>
            </a:r>
            <a:endParaRPr lang="en-US" sz="2400" dirty="0">
              <a:solidFill>
                <a:srgbClr val="00B05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71B05-59FF-4AC0-9B75-18C1A8B4B250}"/>
              </a:ext>
            </a:extLst>
          </p:cNvPr>
          <p:cNvSpPr/>
          <p:nvPr/>
        </p:nvSpPr>
        <p:spPr>
          <a:xfrm>
            <a:off x="1878699" y="350236"/>
            <a:ext cx="470944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3DB82-D833-4801-BD40-A703C0B82F85}"/>
              </a:ext>
            </a:extLst>
          </p:cNvPr>
          <p:cNvSpPr/>
          <p:nvPr/>
        </p:nvSpPr>
        <p:spPr>
          <a:xfrm>
            <a:off x="1878700" y="2190548"/>
            <a:ext cx="503146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5249D7-5EE6-4604-AB76-1FC590FFAF32}"/>
              </a:ext>
            </a:extLst>
          </p:cNvPr>
          <p:cNvSpPr/>
          <p:nvPr/>
        </p:nvSpPr>
        <p:spPr>
          <a:xfrm>
            <a:off x="1863711" y="4396550"/>
            <a:ext cx="503145" cy="387497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8001000" y="617220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i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Theo</a:t>
            </a:r>
            <a:r>
              <a:rPr lang="en-US" altLang="zh-CN" sz="24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Minh </a:t>
            </a:r>
            <a:r>
              <a:rPr lang="en-US" altLang="zh-CN" sz="24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Anh</a:t>
            </a:r>
            <a:r>
              <a:rPr lang="en-US" altLang="zh-CN" sz="24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lang="zh-CN" altLang="en-US" sz="2400" dirty="0"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447800" y="114596"/>
            <a:ext cx="762000" cy="7998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60416" y="315771"/>
            <a:ext cx="941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tiết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nào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thấy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rất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nhút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46876" r="21328" b="16123"/>
          <a:stretch/>
        </p:blipFill>
        <p:spPr bwMode="auto">
          <a:xfrm>
            <a:off x="1676400" y="1066801"/>
            <a:ext cx="8991600" cy="5791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895600" y="2057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596167" y="314128"/>
            <a:ext cx="1987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nhút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nhát</a:t>
            </a:r>
            <a:endParaRPr lang="en-US" sz="3200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1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0416" y="315771"/>
            <a:ext cx="941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tiết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nào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thấy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rất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nhút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447800" y="114596"/>
            <a:ext cx="762000" cy="7998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1" y="1503226"/>
            <a:ext cx="8394485" cy="418571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rừng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nọ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hiền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nhút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nhát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kiếm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tới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vồn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đượ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!”.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lúng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túng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!”,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nấp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bụi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cuộn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sợ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hãi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  <a:p>
            <a:pPr indent="347663" algn="just" defTabSz="921716"/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đô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n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trú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ngụ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chợt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m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a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kéo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vội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b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ước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hang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run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run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Xin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lỗi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.”.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Nhím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trắng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t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ươ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i c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ười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: “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Đừng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ngại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ở </a:t>
            </a:r>
            <a:r>
              <a:rPr lang="vi-VN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đâ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y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buồn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!</a:t>
            </a:r>
            <a:endParaRPr lang="en-US" sz="2400" dirty="0">
              <a:solidFill>
                <a:prstClr val="black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9109" y="914401"/>
            <a:ext cx="526939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 </a:t>
            </a:r>
            <a:r>
              <a:rPr lang="en-US" sz="3000" b="1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 KẾT BẠN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71B05-59FF-4AC0-9B75-18C1A8B4B250}"/>
              </a:ext>
            </a:extLst>
          </p:cNvPr>
          <p:cNvSpPr/>
          <p:nvPr/>
        </p:nvSpPr>
        <p:spPr>
          <a:xfrm>
            <a:off x="1905001" y="1572416"/>
            <a:ext cx="540272" cy="40878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13DB82-D833-4801-BD40-A703C0B82F85}"/>
              </a:ext>
            </a:extLst>
          </p:cNvPr>
          <p:cNvSpPr/>
          <p:nvPr/>
        </p:nvSpPr>
        <p:spPr>
          <a:xfrm>
            <a:off x="1916875" y="3457700"/>
            <a:ext cx="540273" cy="381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/>
            <a:r>
              <a:rPr lang="en-US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020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5" t="46876" r="21328" b="16123"/>
          <a:stretch/>
        </p:blipFill>
        <p:spPr bwMode="auto">
          <a:xfrm>
            <a:off x="1600200" y="3048001"/>
            <a:ext cx="8915400" cy="381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990600"/>
            <a:ext cx="434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lúng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túng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nói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lí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nhí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nấp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vào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bụi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cuộn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tròn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người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sợ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hãi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; run run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bước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vào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nhím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trắng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4216" y="124975"/>
            <a:ext cx="9418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1. 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Chi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tiết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nào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cho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thấy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rất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nhút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nhát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1386590" y="-76200"/>
            <a:ext cx="762000" cy="79980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057901" y="990600"/>
            <a:ext cx="9525" cy="17982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1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2" y="152400"/>
            <a:ext cx="8528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1716"/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2.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Kê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̉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những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lần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trắng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nhím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nâu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gặp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nhau</a:t>
            </a:r>
            <a:r>
              <a:rPr lang="en-US" sz="3200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" name="My Movie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590.6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2" y="1229618"/>
            <a:ext cx="8724899" cy="48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1207</Words>
  <Application>Microsoft Office PowerPoint</Application>
  <PresentationFormat>Widescreen</PresentationFormat>
  <Paragraphs>80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Toshiba</cp:lastModifiedBy>
  <cp:revision>1</cp:revision>
  <dcterms:created xsi:type="dcterms:W3CDTF">2021-11-22T04:11:15Z</dcterms:created>
  <dcterms:modified xsi:type="dcterms:W3CDTF">2021-11-22T04:11:43Z</dcterms:modified>
</cp:coreProperties>
</file>