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sldIdLst>
    <p:sldId id="337" r:id="rId5"/>
    <p:sldId id="301" r:id="rId6"/>
    <p:sldId id="300" r:id="rId7"/>
    <p:sldId id="258" r:id="rId8"/>
    <p:sldId id="260" r:id="rId9"/>
    <p:sldId id="261" r:id="rId10"/>
    <p:sldId id="303" r:id="rId11"/>
    <p:sldId id="265" r:id="rId12"/>
    <p:sldId id="264" r:id="rId13"/>
    <p:sldId id="305" r:id="rId14"/>
    <p:sldId id="304" r:id="rId15"/>
    <p:sldId id="306" r:id="rId16"/>
    <p:sldId id="307" r:id="rId17"/>
    <p:sldId id="308" r:id="rId18"/>
    <p:sldId id="309" r:id="rId19"/>
    <p:sldId id="310" r:id="rId20"/>
    <p:sldId id="311" r:id="rId21"/>
    <p:sldId id="269" r:id="rId22"/>
    <p:sldId id="266" r:id="rId23"/>
    <p:sldId id="270" r:id="rId24"/>
    <p:sldId id="312" r:id="rId25"/>
    <p:sldId id="272" r:id="rId26"/>
    <p:sldId id="313" r:id="rId27"/>
    <p:sldId id="273" r:id="rId28"/>
    <p:sldId id="275" r:id="rId29"/>
    <p:sldId id="314" r:id="rId30"/>
    <p:sldId id="315" r:id="rId31"/>
    <p:sldId id="291" r:id="rId32"/>
    <p:sldId id="278" r:id="rId33"/>
    <p:sldId id="316" r:id="rId34"/>
    <p:sldId id="317" r:id="rId35"/>
    <p:sldId id="318" r:id="rId36"/>
    <p:sldId id="3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2022/11/11</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2022/11/11</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2022/11/11</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2022/11/11</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2022/11/11</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2022/11/11</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660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11/11/2022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11/11/2022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11/11/2022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11/11/2022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11/11/2022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11/11/2022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11/11/2022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11/11/2022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11/11/2022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8" r:id="rId14"/>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11/11/2022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gif"/><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38.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8.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8.xml"/><Relationship Id="rId5" Type="http://schemas.microsoft.com/office/2007/relationships/hdphoto" Target="../media/hdphoto8.wdp"/><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8.xml"/><Relationship Id="rId5" Type="http://schemas.microsoft.com/office/2007/relationships/hdphoto" Target="../media/hdphoto8.wdp"/><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2.png"/><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38.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9.wdp"/><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15.gif"/><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787789" y="2281645"/>
            <a:ext cx="10559344" cy="1305312"/>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0" y="-53065"/>
            <a:ext cx="12192000" cy="1966549"/>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1" y="4229102"/>
            <a:ext cx="9439745" cy="2790075"/>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7518" y="3586957"/>
            <a:ext cx="2638084"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1207424" y="2593106"/>
            <a:ext cx="9752224" cy="733250"/>
          </a:xfrm>
          <a:prstGeom prst="rect">
            <a:avLst/>
          </a:prstGeom>
          <a:noFill/>
        </p:spPr>
        <p:txBody>
          <a:bodyPr wrap="square" lIns="108837" tIns="54419" rIns="108837" bIns="54419" rtlCol="0">
            <a:spAutoFit/>
          </a:bodyPr>
          <a:lstStyle/>
          <a:p>
            <a:pPr algn="ctr"/>
            <a:r>
              <a:rPr lang="en-US" sz="40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Đọc</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Trò</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chuyện</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cùng</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mẹ</a:t>
            </a:r>
            <a:endPar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159936" y="-18954"/>
            <a:ext cx="12032064" cy="1591178"/>
          </a:xfrm>
          <a:prstGeom prst="rect">
            <a:avLst/>
          </a:prstGeom>
          <a:noFill/>
        </p:spPr>
        <p:txBody>
          <a:bodyPr wrap="square" lIns="108837" tIns="54419" rIns="108837" bIns="544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88376">
              <a:spcBef>
                <a:spcPts val="714"/>
              </a:spcBef>
              <a:defRPr/>
            </a:pPr>
            <a:r>
              <a:rPr lang="vi-VN" altLang="en-US" sz="4500" b="1" i="1" dirty="0">
                <a:solidFill>
                  <a:srgbClr val="002060"/>
                </a:solidFill>
                <a:latin typeface="+mj-lt"/>
                <a:cs typeface="Times New Roman" panose="02020603050405020304" pitchFamily="18" charset="0"/>
              </a:rPr>
              <a:t>TRƯỜNG TIỂU HỌC ÁI MỘ A</a:t>
            </a:r>
          </a:p>
          <a:p>
            <a:pPr algn="ctr" defTabSz="1088376">
              <a:spcBef>
                <a:spcPts val="714"/>
              </a:spcBef>
              <a:defRPr/>
            </a:pPr>
            <a:r>
              <a:rPr lang="vi-VN" altLang="en-US" sz="4500" b="1" i="1" dirty="0">
                <a:solidFill>
                  <a:srgbClr val="002060"/>
                </a:solidFill>
                <a:latin typeface="+mj-lt"/>
                <a:cs typeface="Times New Roman" panose="02020603050405020304" pitchFamily="18" charset="0"/>
              </a:rPr>
              <a:t>Bài giảng điện tử </a:t>
            </a:r>
            <a:r>
              <a:rPr lang="en-US" altLang="en-US" sz="4500" b="1" i="1" dirty="0" err="1" smtClean="0">
                <a:solidFill>
                  <a:srgbClr val="002060"/>
                </a:solidFill>
                <a:latin typeface="Times New Roman" pitchFamily="18" charset="0"/>
                <a:cs typeface="Times New Roman" pitchFamily="18" charset="0"/>
              </a:rPr>
              <a:t>Tiếng</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Việt</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lớp</a:t>
            </a:r>
            <a:r>
              <a:rPr lang="en-US" altLang="en-US" sz="4500" b="1" i="1" dirty="0" smtClean="0">
                <a:solidFill>
                  <a:srgbClr val="002060"/>
                </a:solidFill>
                <a:latin typeface="Times New Roman" pitchFamily="18" charset="0"/>
                <a:cs typeface="Times New Roman" pitchFamily="18" charset="0"/>
              </a:rPr>
              <a:t> </a:t>
            </a:r>
            <a:r>
              <a:rPr lang="en-US" altLang="en-US" sz="4500" b="1" i="1" dirty="0">
                <a:solidFill>
                  <a:srgbClr val="002060"/>
                </a:solidFill>
                <a:latin typeface="Times New Roman" pitchFamily="18" charset="0"/>
                <a:cs typeface="Times New Roman" pitchFamily="18" charset="0"/>
              </a:rPr>
              <a:t>3 </a:t>
            </a:r>
            <a:endParaRPr lang="en-US" altLang="en-US" sz="45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48489159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xmlns="" id="{874923DD-2CD3-2D7E-2162-E433FE8F2CFE}"/>
              </a:ext>
            </a:extLst>
          </p:cNvPr>
          <p:cNvSpPr txBox="1"/>
          <p:nvPr/>
        </p:nvSpPr>
        <p:spPr>
          <a:xfrm>
            <a:off x="77914" y="17547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8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573964"/>
            <a:ext cx="851094" cy="584334"/>
            <a:chOff x="38098" y="839305"/>
            <a:chExt cx="851094" cy="584334"/>
          </a:xfrm>
        </p:grpSpPr>
        <p:pic>
          <p:nvPicPr>
            <p:cNvPr id="12" name="Picture 11">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xmlns="" id="{874923DD-2CD3-2D7E-2162-E433FE8F2CFE}"/>
              </a:ext>
            </a:extLst>
          </p:cNvPr>
          <p:cNvSpPr txBox="1"/>
          <p:nvPr/>
        </p:nvSpPr>
        <p:spPr>
          <a:xfrm>
            <a:off x="87306" y="82134"/>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644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xmlns="" id="{874923DD-2CD3-2D7E-2162-E433FE8F2CFE}"/>
              </a:ext>
            </a:extLst>
          </p:cNvPr>
          <p:cNvSpPr txBox="1"/>
          <p:nvPr/>
        </p:nvSpPr>
        <p:spPr>
          <a:xfrm>
            <a:off x="244011" y="44083"/>
            <a:ext cx="2034350"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407301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xmlns="" id="{874923DD-2CD3-2D7E-2162-E433FE8F2CFE}"/>
              </a:ext>
            </a:extLst>
          </p:cNvPr>
          <p:cNvSpPr txBox="1"/>
          <p:nvPr/>
        </p:nvSpPr>
        <p:spPr>
          <a:xfrm>
            <a:off x="160458" y="57609"/>
            <a:ext cx="2152974"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377729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874923DD-2CD3-2D7E-2162-E433FE8F2CFE}"/>
              </a:ext>
            </a:extLst>
          </p:cNvPr>
          <p:cNvSpPr txBox="1"/>
          <p:nvPr/>
        </p:nvSpPr>
        <p:spPr>
          <a:xfrm>
            <a:off x="0" y="30208"/>
            <a:ext cx="2901789" cy="987504"/>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theo</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nhóm</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417418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9081"/>
            <a:ext cx="2932430" cy="1097375"/>
          </a:xfrm>
          <a:prstGeom prst="rect">
            <a:avLst/>
          </a:prstGeom>
        </p:spPr>
      </p:pic>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xmlns=""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340154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874923DD-2CD3-2D7E-2162-E433FE8F2CFE}"/>
              </a:ext>
            </a:extLst>
          </p:cNvPr>
          <p:cNvSpPr txBox="1"/>
          <p:nvPr/>
        </p:nvSpPr>
        <p:spPr>
          <a:xfrm>
            <a:off x="172310" y="286550"/>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8002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xmlns="" id="{874923DD-2CD3-2D7E-2162-E433FE8F2CFE}"/>
              </a:ext>
            </a:extLst>
          </p:cNvPr>
          <p:cNvSpPr txBox="1"/>
          <p:nvPr/>
        </p:nvSpPr>
        <p:spPr>
          <a:xfrm>
            <a:off x="91296" y="361386"/>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46611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2" name="Picture 1"/>
          <p:cNvPicPr>
            <a:picLocks noChangeAspect="1"/>
          </p:cNvPicPr>
          <p:nvPr/>
        </p:nvPicPr>
        <p:blipFill>
          <a:blip r:embed="rId6"/>
          <a:stretch>
            <a:fillRect/>
          </a:stretch>
        </p:blipFill>
        <p:spPr>
          <a:xfrm>
            <a:off x="11208376" y="51868"/>
            <a:ext cx="920576" cy="835224"/>
          </a:xfrm>
          <a:prstGeom prst="rect">
            <a:avLst/>
          </a:prstGeom>
        </p:spPr>
      </p:pic>
      <p:pic>
        <p:nvPicPr>
          <p:cNvPr id="9" name="Picture 8"/>
          <p:cNvPicPr>
            <a:picLocks noChangeAspect="1"/>
          </p:cNvPicPr>
          <p:nvPr/>
        </p:nvPicPr>
        <p:blipFill>
          <a:blip r:embed="rId7"/>
          <a:stretch>
            <a:fillRect/>
          </a:stretch>
        </p:blipFill>
        <p:spPr>
          <a:xfrm>
            <a:off x="2758269" y="374904"/>
            <a:ext cx="6513747" cy="2231136"/>
          </a:xfrm>
          <a:prstGeom prst="rect">
            <a:avLst/>
          </a:prstGeom>
        </p:spPr>
      </p:pic>
      <p:sp>
        <p:nvSpPr>
          <p:cNvPr id="10" name="Rectangle 9"/>
          <p:cNvSpPr/>
          <p:nvPr/>
        </p:nvSpPr>
        <p:spPr>
          <a:xfrm>
            <a:off x="3247191" y="1123714"/>
            <a:ext cx="5825634" cy="769441"/>
          </a:xfrm>
          <a:prstGeom prst="rect">
            <a:avLst/>
          </a:prstGeom>
        </p:spPr>
        <p:txBody>
          <a:bodyPr wrap="none">
            <a:spAutoFit/>
          </a:bodyPr>
          <a:lstStyle/>
          <a:p>
            <a:pPr lvl="0" algn="ctr"/>
            <a:r>
              <a:rPr lang="en-US" sz="4400" dirty="0">
                <a:solidFill>
                  <a:srgbClr val="C00000"/>
                </a:solidFill>
                <a:latin typeface="Sigmar One" panose="00000500000000000000" pitchFamily="2" charset="0"/>
              </a:rPr>
              <a:t>TRẢ LỜI CÂU HỎI</a:t>
            </a:r>
          </a:p>
        </p:txBody>
      </p:sp>
    </p:spTree>
    <p:extLst>
      <p:ext uri="{BB962C8B-B14F-4D97-AF65-F5344CB8AC3E}">
        <p14:creationId xmlns:p14="http://schemas.microsoft.com/office/powerpoint/2010/main" val="2524241982"/>
      </p:ext>
    </p:extLst>
  </p:cSld>
  <p:clrMapOvr>
    <a:masterClrMapping/>
  </p:clrMapOvr>
  <p:timing>
    <p:tnLst>
      <p:par>
        <p:cTn id="1" dur="indefinite" restart="never" nodeType="tmRoot">
          <p:childTnLst>
            <p:audio>
              <p:cMediaNode vol="80000" numSld="50">
                <p:cTn id="2"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OpenSansBold"/>
              </a:rPr>
              <a:t>     </a:t>
            </a:r>
            <a:endParaRPr lang="en-US" sz="2800" dirty="0">
              <a:solidFill>
                <a:schemeClr val="tx1"/>
              </a:solidFill>
            </a:endParaRPr>
          </a:p>
        </p:txBody>
      </p:sp>
      <p:grpSp>
        <p:nvGrpSpPr>
          <p:cNvPr id="5" name="Group 4"/>
          <p:cNvGrpSpPr/>
          <p:nvPr/>
        </p:nvGrpSpPr>
        <p:grpSpPr>
          <a:xfrm>
            <a:off x="1667652" y="1417878"/>
            <a:ext cx="8856695" cy="1243217"/>
            <a:chOff x="1811455" y="1797923"/>
            <a:chExt cx="8856695" cy="1243217"/>
          </a:xfrm>
        </p:grpSpPr>
        <p:sp>
          <p:nvSpPr>
            <p:cNvPr id="4" name="Wave 3"/>
            <p:cNvSpPr/>
            <p:nvPr/>
          </p:nvSpPr>
          <p:spPr>
            <a:xfrm>
              <a:off x="1811455" y="1797923"/>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33725" y="2218563"/>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a:t>
              </a:r>
              <a:r>
                <a:rPr lang="en-US" sz="2400" b="1" dirty="0" err="1">
                  <a:solidFill>
                    <a:srgbClr val="FF0000"/>
                  </a:solidFill>
                  <a:latin typeface="Cambria" panose="02040503050406030204" pitchFamily="18" charset="0"/>
                  <a:ea typeface="Cambria" panose="02040503050406030204" pitchFamily="18" charset="0"/>
                </a:rPr>
                <a:t>lướt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toàn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bài</a:t>
              </a:r>
              <a:r>
                <a:rPr lang="vi-VN" sz="2400" b="1" dirty="0">
                  <a:solidFill>
                    <a:srgbClr val="FF0000"/>
                  </a:solidFill>
                  <a:latin typeface="Cambria" panose="02040503050406030204" pitchFamily="18" charset="0"/>
                  <a:ea typeface="Cambria" panose="02040503050406030204" pitchFamily="18" charset="0"/>
                </a:rPr>
                <a:t> để trả lời câu hỏi.</a:t>
              </a:r>
              <a:endParaRPr lang="en-US" sz="2400" b="1" dirty="0">
                <a:solidFill>
                  <a:srgbClr val="FF0000"/>
                </a:solidFill>
                <a:latin typeface="Great Vibes" pitchFamily="2" charset="0"/>
                <a:ea typeface="Cambria" panose="02040503050406030204" pitchFamily="18" charset="0"/>
              </a:endParaRPr>
            </a:p>
          </p:txBody>
        </p:sp>
      </p:grpSp>
      <p:grpSp>
        <p:nvGrpSpPr>
          <p:cNvPr id="23" name="Group 22"/>
          <p:cNvGrpSpPr/>
          <p:nvPr/>
        </p:nvGrpSpPr>
        <p:grpSpPr>
          <a:xfrm>
            <a:off x="2226706" y="2069350"/>
            <a:ext cx="8297641" cy="1339119"/>
            <a:chOff x="3293854" y="3214948"/>
            <a:chExt cx="6155622" cy="1799532"/>
          </a:xfrm>
        </p:grpSpPr>
        <p:sp>
          <p:nvSpPr>
            <p:cNvPr id="22" name="Rounded Rectangle 21"/>
            <p:cNvSpPr/>
            <p:nvPr/>
          </p:nvSpPr>
          <p:spPr>
            <a:xfrm>
              <a:off x="3293854" y="3214948"/>
              <a:ext cx="5620888" cy="1799532"/>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53476" y="3236020"/>
              <a:ext cx="6096000" cy="1447585"/>
            </a:xfrm>
            <a:prstGeom prst="rect">
              <a:avLst/>
            </a:prstGeom>
          </p:spPr>
          <p:txBody>
            <a:bodyPr>
              <a:spAutoFit/>
            </a:bodyPr>
            <a:lstStyle/>
            <a:p>
              <a:r>
                <a:rPr lang="en-US" sz="3200" b="1" dirty="0">
                  <a:solidFill>
                    <a:srgbClr val="00206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Những câu chuyện của ba mẹ con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26" name="Wave 25"/>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1</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7" name="Rectangle 6"/>
          <p:cNvSpPr/>
          <p:nvPr/>
        </p:nvSpPr>
        <p:spPr>
          <a:xfrm>
            <a:off x="1869958" y="241384"/>
            <a:ext cx="8869328" cy="1077218"/>
          </a:xfrm>
          <a:prstGeom prst="rect">
            <a:avLst/>
          </a:prstGeom>
        </p:spPr>
        <p:txBody>
          <a:bodyPr wrap="square">
            <a:spAutoFit/>
          </a:bodyPr>
          <a:lstStyle/>
          <a:p>
            <a:pPr algn="just"/>
            <a:r>
              <a:rPr lang="vi-VN" sz="3200" b="1" dirty="0">
                <a:solidFill>
                  <a:prstClr val="black"/>
                </a:solidFill>
                <a:latin typeface="Nunito Black" pitchFamily="2" charset="0"/>
              </a:rPr>
              <a:t>Chi tiết nào cho thấy ba mẹ con Thư rất thích trò chuyện với nhau trước khi đi ngủ?</a:t>
            </a:r>
            <a:endParaRPr lang="en-US" sz="2000" dirty="0"/>
          </a:p>
        </p:txBody>
      </p:sp>
      <p:grpSp>
        <p:nvGrpSpPr>
          <p:cNvPr id="10" name="Group 9"/>
          <p:cNvGrpSpPr/>
          <p:nvPr/>
        </p:nvGrpSpPr>
        <p:grpSpPr>
          <a:xfrm>
            <a:off x="805034" y="3607910"/>
            <a:ext cx="10580914" cy="1339119"/>
            <a:chOff x="1246910" y="4160186"/>
            <a:chExt cx="10580914" cy="1339119"/>
          </a:xfrm>
        </p:grpSpPr>
        <p:sp>
          <p:nvSpPr>
            <p:cNvPr id="20" name="Rounded Rectangle 19"/>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89412" y="4298976"/>
              <a:ext cx="10307184" cy="1077218"/>
            </a:xfrm>
            <a:prstGeom prst="rect">
              <a:avLst/>
            </a:prstGeom>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Nhưng đôi khi chính mẹ nấn ná nghe chuyện của con, làm năm phút cứ được cộng thêm mãi.</a:t>
              </a:r>
              <a:r>
                <a:rPr lang="en-US" sz="3200" b="1" dirty="0">
                  <a:solidFill>
                    <a:srgbClr val="002060"/>
                  </a:solidFill>
                  <a:latin typeface="Cambria" panose="02040503050406030204" pitchFamily="18" charset="0"/>
                  <a:ea typeface="Cambria" panose="02040503050406030204" pitchFamily="18" charset="0"/>
                </a:rPr>
                <a:t>”</a:t>
              </a:r>
            </a:p>
          </p:txBody>
        </p:sp>
      </p:grpSp>
      <p:grpSp>
        <p:nvGrpSpPr>
          <p:cNvPr id="12" name="Group 11"/>
          <p:cNvGrpSpPr/>
          <p:nvPr/>
        </p:nvGrpSpPr>
        <p:grpSpPr>
          <a:xfrm>
            <a:off x="2307075" y="5146470"/>
            <a:ext cx="7576832" cy="814688"/>
            <a:chOff x="2022846" y="5396107"/>
            <a:chExt cx="7576832" cy="814688"/>
          </a:xfrm>
        </p:grpSpPr>
        <p:sp>
          <p:nvSpPr>
            <p:cNvPr id="24" name="Rounded Rectangle 23"/>
            <p:cNvSpPr/>
            <p:nvPr/>
          </p:nvSpPr>
          <p:spPr>
            <a:xfrm>
              <a:off x="2022846" y="5396107"/>
              <a:ext cx="7576832" cy="814688"/>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26706" y="5534765"/>
              <a:ext cx="6929076" cy="584775"/>
            </a:xfrm>
            <a:prstGeom prst="rect">
              <a:avLst/>
            </a:prstGeom>
          </p:spPr>
          <p:txBody>
            <a:bodyPr wrap="none">
              <a:spAutoFit/>
            </a:bodyPr>
            <a:lstStyle/>
            <a:p>
              <a:r>
                <a:rPr lang="vi-VN" sz="3200" b="1" dirty="0">
                  <a:solidFill>
                    <a:srgbClr val="002060"/>
                  </a:solidFill>
                  <a:latin typeface="Cambria" panose="02040503050406030204" pitchFamily="18" charset="0"/>
                  <a:ea typeface="Cambria" panose="02040503050406030204" pitchFamily="18" charset="0"/>
                </a:rPr>
                <a:t>Ba mẹ con rúc rích mãi không chán. </a:t>
              </a:r>
              <a:endParaRPr lang="en-US" sz="2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55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Cloud 6"/>
          <p:cNvSpPr/>
          <p:nvPr/>
        </p:nvSpPr>
        <p:spPr>
          <a:xfrm>
            <a:off x="3905250" y="2544101"/>
            <a:ext cx="3800475" cy="161925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4" name="TextBox 3"/>
          <p:cNvSpPr txBox="1"/>
          <p:nvPr/>
        </p:nvSpPr>
        <p:spPr>
          <a:xfrm>
            <a:off x="4457700" y="2692007"/>
            <a:ext cx="3648075" cy="1323439"/>
          </a:xfrm>
          <a:prstGeom prst="rect">
            <a:avLst/>
          </a:prstGeom>
          <a:noFill/>
        </p:spPr>
        <p:txBody>
          <a:bodyPr wrap="square" rtlCol="0">
            <a:spAutoFit/>
          </a:bodyPr>
          <a:lstStyle/>
          <a:p>
            <a:r>
              <a:rPr lang="en-US" sz="8000" dirty="0">
                <a:solidFill>
                  <a:srgbClr val="FF3399"/>
                </a:solidFill>
                <a:latin typeface="Sigmar One" panose="00000500000000000000" pitchFamily="2" charset="0"/>
              </a:rPr>
              <a:t>ĐỌC</a:t>
            </a:r>
          </a:p>
        </p:txBody>
      </p:sp>
      <p:pic>
        <p:nvPicPr>
          <p:cNvPr id="9" name="Picture 8"/>
          <p:cNvPicPr>
            <a:picLocks noChangeAspect="1"/>
          </p:cNvPicPr>
          <p:nvPr/>
        </p:nvPicPr>
        <p:blipFill>
          <a:blip r:embed="rId5"/>
          <a:stretch>
            <a:fillRect/>
          </a:stretch>
        </p:blipFill>
        <p:spPr>
          <a:xfrm>
            <a:off x="8387431" y="3554284"/>
            <a:ext cx="3804569" cy="3029115"/>
          </a:xfrm>
          <a:prstGeom prst="rect">
            <a:avLst/>
          </a:prstGeom>
        </p:spPr>
      </p:pic>
      <p:pic>
        <p:nvPicPr>
          <p:cNvPr id="10" name="Picture 9"/>
          <p:cNvPicPr>
            <a:picLocks noChangeAspect="1"/>
          </p:cNvPicPr>
          <p:nvPr/>
        </p:nvPicPr>
        <p:blipFill>
          <a:blip r:embed="rId6"/>
          <a:stretch>
            <a:fillRect/>
          </a:stretch>
        </p:blipFill>
        <p:spPr>
          <a:xfrm rot="20983717">
            <a:off x="-23066" y="2984014"/>
            <a:ext cx="3055184" cy="2421693"/>
          </a:xfrm>
          <a:prstGeom prst="rect">
            <a:avLst/>
          </a:prstGeom>
        </p:spPr>
      </p:pic>
      <p:pic>
        <p:nvPicPr>
          <p:cNvPr id="6" name="Picture 5"/>
          <p:cNvPicPr>
            <a:picLocks noChangeAspect="1"/>
          </p:cNvPicPr>
          <p:nvPr/>
        </p:nvPicPr>
        <p:blipFill>
          <a:blip r:embed="rId7"/>
          <a:stretch>
            <a:fillRect/>
          </a:stretch>
        </p:blipFill>
        <p:spPr>
          <a:xfrm>
            <a:off x="2883785" y="105131"/>
            <a:ext cx="6078337" cy="4877940"/>
          </a:xfrm>
          <a:prstGeom prst="rect">
            <a:avLst/>
          </a:prstGeom>
        </p:spPr>
      </p:pic>
      <p:sp>
        <p:nvSpPr>
          <p:cNvPr id="13" name="Cloud 12"/>
          <p:cNvSpPr/>
          <p:nvPr/>
        </p:nvSpPr>
        <p:spPr>
          <a:xfrm>
            <a:off x="4048126" y="4714875"/>
            <a:ext cx="3917940"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2" name="Rectangle 11"/>
          <p:cNvSpPr/>
          <p:nvPr/>
        </p:nvSpPr>
        <p:spPr>
          <a:xfrm>
            <a:off x="4254793" y="5130977"/>
            <a:ext cx="3711273" cy="923330"/>
          </a:xfrm>
          <a:prstGeom prst="rect">
            <a:avLst/>
          </a:prstGeom>
        </p:spPr>
        <p:txBody>
          <a:bodyPr wrap="none">
            <a:spAutoFit/>
          </a:bodyPr>
          <a:lstStyle/>
          <a:p>
            <a:pPr lvl="0" algn="ctr"/>
            <a:r>
              <a:rPr lang="en-US" sz="5400" dirty="0">
                <a:solidFill>
                  <a:srgbClr val="00CC00"/>
                </a:solidFill>
                <a:latin typeface="Sigmar One" panose="00000500000000000000" pitchFamily="2" charset="0"/>
              </a:rPr>
              <a:t>TIẾT 1 +2 </a:t>
            </a:r>
          </a:p>
        </p:txBody>
      </p:sp>
    </p:spTree>
    <p:extLst>
      <p:ext uri="{BB962C8B-B14F-4D97-AF65-F5344CB8AC3E}">
        <p14:creationId xmlns:p14="http://schemas.microsoft.com/office/powerpoint/2010/main" val="372912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2192000" cy="1389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376105"/>
            <a:ext cx="12192000" cy="548189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xmlns=""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1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2</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14" name="Rectangle 13"/>
          <p:cNvSpPr/>
          <p:nvPr/>
        </p:nvSpPr>
        <p:spPr>
          <a:xfrm>
            <a:off x="1749777" y="175775"/>
            <a:ext cx="9060873" cy="1200329"/>
          </a:xfrm>
          <a:prstGeom prst="rect">
            <a:avLst/>
          </a:prstGeom>
        </p:spPr>
        <p:txBody>
          <a:bodyPr wrap="square">
            <a:spAutoFit/>
          </a:bodyPr>
          <a:lstStyle/>
          <a:p>
            <a:pPr lvl="0" algn="just"/>
            <a:r>
              <a:rPr lang="vi-VN" sz="3600" b="1" dirty="0">
                <a:solidFill>
                  <a:prstClr val="black"/>
                </a:solidFill>
                <a:latin typeface="Nunito Black" pitchFamily="2" charset="0"/>
              </a:rPr>
              <a:t>Vì sao thời gian trò chuyện của ba mẹ con cứ được cộng thêm mãi</a:t>
            </a:r>
            <a:r>
              <a:rPr lang="en-US" sz="3600" b="1" dirty="0">
                <a:solidFill>
                  <a:prstClr val="black"/>
                </a:solidFill>
                <a:latin typeface="Nunito Black" pitchFamily="2" charset="0"/>
              </a:rPr>
              <a:t>?</a:t>
            </a:r>
            <a:endParaRPr lang="en-US" sz="3600" dirty="0">
              <a:solidFill>
                <a:prstClr val="black"/>
              </a:solidFill>
              <a:latin typeface="Nunito Black" pitchFamily="2" charset="0"/>
            </a:endParaRPr>
          </a:p>
        </p:txBody>
      </p:sp>
      <p:sp>
        <p:nvSpPr>
          <p:cNvPr id="28" name="TextBox 27">
            <a:extLst>
              <a:ext uri="{FF2B5EF4-FFF2-40B4-BE49-F238E27FC236}">
                <a16:creationId xmlns:a16="http://schemas.microsoft.com/office/drawing/2014/main" xmlns="" id="{4FAEF9A1-8A6E-5257-C2B0-174A007AFF63}"/>
              </a:ext>
            </a:extLst>
          </p:cNvPr>
          <p:cNvSpPr txBox="1"/>
          <p:nvPr/>
        </p:nvSpPr>
        <p:spPr>
          <a:xfrm>
            <a:off x="0" y="3027848"/>
            <a:ext cx="12192000" cy="1736646"/>
          </a:xfrm>
          <a:prstGeom prst="roundRect">
            <a:avLst/>
          </a:prstGeom>
          <a:solidFill>
            <a:srgbClr val="CC99FF"/>
          </a:solidFill>
          <a:ln w="25400" cap="flat" cmpd="sng" algn="ctr">
            <a:solidFill>
              <a:srgbClr val="FFFFFF"/>
            </a:solidFill>
            <a:prstDash val="solid"/>
          </a:ln>
          <a:effectLst/>
        </p:spPr>
        <p:txBody>
          <a:bodyPr wrap="square">
            <a:spAutoFit/>
          </a:bodyPr>
          <a:lstStyle/>
          <a:p>
            <a:pPr lvl="0" algn="just"/>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t</a:t>
            </a:r>
            <a:r>
              <a:rPr lang="vi-VN" sz="3200" b="1" dirty="0">
                <a:solidFill>
                  <a:srgbClr val="002060"/>
                </a:solidFill>
                <a:latin typeface="Cambria" panose="02040503050406030204" pitchFamily="18" charset="0"/>
                <a:ea typeface="Cambria" panose="02040503050406030204" pitchFamily="18" charset="0"/>
              </a:rPr>
              <a:t>hời gian trò chuyện của ba mẹ con cứ được cộng thêm mãi vì ba mẹ con có rất nhiều điều để nói với nhau, những câu chuyện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9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14"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66255"/>
            <a:ext cx="12192000" cy="702425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xmlns=""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2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sp>
        <p:nvSpPr>
          <p:cNvPr id="8" name="Rectangle 7"/>
          <p:cNvSpPr/>
          <p:nvPr/>
        </p:nvSpPr>
        <p:spPr>
          <a:xfrm>
            <a:off x="0" y="0"/>
            <a:ext cx="12192000" cy="154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3</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28" name="TextBox 27">
            <a:extLst>
              <a:ext uri="{FF2B5EF4-FFF2-40B4-BE49-F238E27FC236}">
                <a16:creationId xmlns:a16="http://schemas.microsoft.com/office/drawing/2014/main" xmlns="" id="{4FAEF9A1-8A6E-5257-C2B0-174A007AFF63}"/>
              </a:ext>
            </a:extLst>
          </p:cNvPr>
          <p:cNvSpPr txBox="1"/>
          <p:nvPr/>
        </p:nvSpPr>
        <p:spPr>
          <a:xfrm>
            <a:off x="0" y="2943737"/>
            <a:ext cx="12192000" cy="1736646"/>
          </a:xfrm>
          <a:prstGeom prst="roundRect">
            <a:avLst/>
          </a:prstGeom>
          <a:solidFill>
            <a:srgbClr val="FFCCFF"/>
          </a:solidFill>
          <a:ln w="25400" cap="flat" cmpd="sng" algn="ctr">
            <a:solidFill>
              <a:srgbClr val="FFFFFF"/>
            </a:solidFill>
            <a:prstDash val="solid"/>
          </a:ln>
          <a:effectLst/>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Mẹ đã kể cho chị em Thư về công việc của mẹ, về những ngày mẹ còn bé</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chị</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bé</a:t>
            </a:r>
            <a:r>
              <a:rPr lang="en-US" sz="3200" b="1" dirty="0">
                <a:solidFill>
                  <a:srgbClr val="002060"/>
                </a:solidFill>
                <a:latin typeface="Cambria" panose="02040503050406030204" pitchFamily="18" charset="0"/>
                <a:ea typeface="Cambria" panose="02040503050406030204" pitchFamily="18" charset="0"/>
              </a:rPr>
              <a:t>.</a:t>
            </a:r>
          </a:p>
        </p:txBody>
      </p:sp>
      <p:sp>
        <p:nvSpPr>
          <p:cNvPr id="12" name="Rectangle 11"/>
          <p:cNvSpPr/>
          <p:nvPr/>
        </p:nvSpPr>
        <p:spPr>
          <a:xfrm>
            <a:off x="1798245" y="481237"/>
            <a:ext cx="9737615" cy="646331"/>
          </a:xfrm>
          <a:prstGeom prst="rect">
            <a:avLst/>
          </a:prstGeom>
        </p:spPr>
        <p:txBody>
          <a:bodyPr wrap="square">
            <a:spAutoFit/>
          </a:bodyPr>
          <a:lstStyle/>
          <a:p>
            <a:pPr lvl="0"/>
            <a:r>
              <a:rPr lang="vi-VN" sz="3600" b="1" dirty="0">
                <a:solidFill>
                  <a:prstClr val="black"/>
                </a:solidFill>
                <a:latin typeface="Nunito Black" pitchFamily="2" charset="0"/>
              </a:rPr>
              <a:t>Mẹ đã kể cho chị em Thư những chuyện gì?</a:t>
            </a:r>
            <a:endParaRPr lang="en-US" sz="3600" dirty="0">
              <a:solidFill>
                <a:prstClr val="black"/>
              </a:solidFill>
              <a:latin typeface="Nunito Black" pitchFamily="2" charset="0"/>
            </a:endParaRPr>
          </a:p>
        </p:txBody>
      </p:sp>
    </p:spTree>
    <p:extLst>
      <p:ext uri="{BB962C8B-B14F-4D97-AF65-F5344CB8AC3E}">
        <p14:creationId xmlns:p14="http://schemas.microsoft.com/office/powerpoint/2010/main" val="7510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9" name="Rounded Rectangle 8"/>
          <p:cNvSpPr/>
          <p:nvPr/>
        </p:nvSpPr>
        <p:spPr>
          <a:xfrm>
            <a:off x="2180181" y="139086"/>
            <a:ext cx="8087757"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Nunito Black" pitchFamily="2" charset="0"/>
              </a:rPr>
              <a:t>Đóng vai Thư hoặc Hân nhắc lại những chuyện mình đã kể cho mẹ nghe.</a:t>
            </a:r>
            <a:endParaRPr lang="vi-VN" sz="3200" dirty="0">
              <a:solidFill>
                <a:schemeClr val="tx1"/>
              </a:solidFill>
              <a:latin typeface="Nunito Black" pitchFamily="2" charset="0"/>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xmlns="" id="{4FAEF9A1-8A6E-5257-C2B0-174A007AFF63}"/>
              </a:ext>
            </a:extLst>
          </p:cNvPr>
          <p:cNvSpPr txBox="1"/>
          <p:nvPr/>
        </p:nvSpPr>
        <p:spPr>
          <a:xfrm>
            <a:off x="273132" y="3361049"/>
            <a:ext cx="5130141"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rPr>
              <a:t>Tớ đã kể cho mẹ nghe về các bạn ở lớp mẫu giáo của mình, về những trò chơi mà tớ được cô dạy và cả những món quà chiều mà tớ ăn rồi nhưng cứ muốn ăn thêm nữa.</a:t>
            </a: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28" name="TextBox 27">
            <a:extLst>
              <a:ext uri="{FF2B5EF4-FFF2-40B4-BE49-F238E27FC236}">
                <a16:creationId xmlns:a16="http://schemas.microsoft.com/office/drawing/2014/main" xmlns="" id="{4FAEF9A1-8A6E-5257-C2B0-174A007AFF63}"/>
              </a:ext>
            </a:extLst>
          </p:cNvPr>
          <p:cNvSpPr txBox="1"/>
          <p:nvPr/>
        </p:nvSpPr>
        <p:spPr>
          <a:xfrm>
            <a:off x="6360954" y="3361049"/>
            <a:ext cx="5285150" cy="2962513"/>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2400" b="1" dirty="0">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Mình kể cho mẹ nghe về chuyện mình được cô giáo mời đọc bài văn trước cả lớp và cả những bài toán thử trí thông minh các bạn trong lớp thường đố nhau vào giờ ra chơi.</a:t>
            </a:r>
          </a:p>
        </p:txBody>
      </p:sp>
    </p:spTree>
    <p:extLst>
      <p:ext uri="{BB962C8B-B14F-4D97-AF65-F5344CB8AC3E}">
        <p14:creationId xmlns:p14="http://schemas.microsoft.com/office/powerpoint/2010/main" val="22546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12192" y="2320671"/>
            <a:ext cx="6279808" cy="4489564"/>
          </a:xfrm>
          <a:prstGeom prst="rect">
            <a:avLst/>
          </a:prstGeom>
          <a:ln>
            <a:noFill/>
          </a:ln>
          <a:effectLst>
            <a:softEdge rad="112500"/>
          </a:effectLst>
        </p:spPr>
      </p:pic>
      <p:sp>
        <p:nvSpPr>
          <p:cNvPr id="12" name="Wave 11"/>
          <p:cNvSpPr/>
          <p:nvPr/>
        </p:nvSpPr>
        <p:spPr>
          <a:xfrm>
            <a:off x="331315" y="28195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14" name="Rounded Rectangle 13"/>
          <p:cNvSpPr/>
          <p:nvPr/>
        </p:nvSpPr>
        <p:spPr>
          <a:xfrm>
            <a:off x="1727757" y="281952"/>
            <a:ext cx="9350759"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Nunito Black" pitchFamily="2" charset="0"/>
              </a:rPr>
              <a:t>Nêu cảm nghĩ của em sau khi đọc câu chuyện.</a:t>
            </a:r>
            <a:endParaRPr lang="vi-VN" sz="3200" dirty="0">
              <a:solidFill>
                <a:schemeClr val="tx1"/>
              </a:solidFill>
              <a:latin typeface="Nunito Black" pitchFamily="2" charset="0"/>
            </a:endParaRPr>
          </a:p>
        </p:txBody>
      </p:sp>
      <p:grpSp>
        <p:nvGrpSpPr>
          <p:cNvPr id="9" name="Group 8"/>
          <p:cNvGrpSpPr/>
          <p:nvPr/>
        </p:nvGrpSpPr>
        <p:grpSpPr>
          <a:xfrm>
            <a:off x="-1191643" y="1506849"/>
            <a:ext cx="9668865" cy="5550046"/>
            <a:chOff x="-1191643" y="1506849"/>
            <a:chExt cx="9668865" cy="5550046"/>
          </a:xfrm>
        </p:grpSpPr>
        <p:sp>
          <p:nvSpPr>
            <p:cNvPr id="7" name="Oval Callout 6"/>
            <p:cNvSpPr/>
            <p:nvPr/>
          </p:nvSpPr>
          <p:spPr>
            <a:xfrm>
              <a:off x="1090771" y="1506849"/>
              <a:ext cx="7386451" cy="2774351"/>
            </a:xfrm>
            <a:prstGeom prst="wedgeEllipseCallout">
              <a:avLst>
                <a:gd name="adj1" fmla="val -39701"/>
                <a:gd name="adj2" fmla="val 57146"/>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98587" y="1948031"/>
              <a:ext cx="6570821" cy="2246769"/>
            </a:xfrm>
            <a:prstGeom prst="rect">
              <a:avLst/>
            </a:prstGeom>
          </p:spPr>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Em cảm thấy ba mẹ con nhà Thư rất thân thiết với nhau. Em mong gia đình em cũng có những buổi trò chuyện thân thiết như vậy để cả nhà có thể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hiểu nhau hơn</a:t>
              </a:r>
              <a:r>
                <a:rPr lang="vi-VN" sz="2800" dirty="0">
                  <a:solidFill>
                    <a:prstClr val="black"/>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6952" l="3355" r="96805">
                          <a14:foregroundMark x1="40096" y1="31640" x2="42812" y2="32511"/>
                          <a14:foregroundMark x1="53355" y1="30624" x2="58147" y2="33091"/>
                          <a14:foregroundMark x1="26198" y1="47460" x2="35942" y2="50798"/>
                          <a14:foregroundMark x1="39137" y1="88389" x2="46486" y2="89695"/>
                          <a14:foregroundMark x1="51118" y1="82293" x2="54792" y2="88534"/>
                          <a14:foregroundMark x1="44089" y1="82583" x2="45208" y2="86067"/>
                          <a14:foregroundMark x1="40575" y1="88970" x2="43610" y2="86938"/>
                          <a14:foregroundMark x1="41214" y1="87373" x2="41214" y2="87373"/>
                          <a14:foregroundMark x1="55431" y1="87808" x2="57029" y2="87808"/>
                        </a14:backgroundRemoval>
                      </a14:imgEffect>
                    </a14:imgLayer>
                  </a14:imgProps>
                </a:ext>
              </a:extLst>
            </a:blip>
            <a:stretch>
              <a:fillRect/>
            </a:stretch>
          </p:blipFill>
          <p:spPr>
            <a:xfrm>
              <a:off x="-1191643" y="2239145"/>
              <a:ext cx="4377230" cy="4817750"/>
            </a:xfrm>
            <a:prstGeom prst="rect">
              <a:avLst/>
            </a:prstGeom>
          </p:spPr>
        </p:pic>
      </p:grpSp>
    </p:spTree>
    <p:extLst>
      <p:ext uri="{BB962C8B-B14F-4D97-AF65-F5344CB8AC3E}">
        <p14:creationId xmlns:p14="http://schemas.microsoft.com/office/powerpoint/2010/main" val="308826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1877437"/>
          </a:xfrm>
          <a:prstGeom prst="rect">
            <a:avLst/>
          </a:prstGeom>
        </p:spPr>
        <p:txBody>
          <a:bodyPr wrap="square">
            <a:spAutoFit/>
          </a:bodyPr>
          <a:lstStyle/>
          <a:p>
            <a:pPr algn="just"/>
            <a:r>
              <a:rPr lang="en-US" sz="44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Bài đọc kể về thời gian vui nhất trong buổi tối của Thư và Hân là trước khi đi ngủ. </a:t>
            </a:r>
            <a:r>
              <a:rPr lang="en-US" sz="3600" b="1" dirty="0">
                <a:solidFill>
                  <a:srgbClr val="002060"/>
                </a:solidFill>
                <a:latin typeface="Cambria" panose="02040503050406030204" pitchFamily="18" charset="0"/>
                <a:ea typeface="Cambria" panose="02040503050406030204" pitchFamily="18" charset="0"/>
              </a:rPr>
              <a:t>L</a:t>
            </a:r>
            <a:r>
              <a:rPr lang="vi-VN" sz="3600" b="1" dirty="0">
                <a:solidFill>
                  <a:srgbClr val="002060"/>
                </a:solidFill>
                <a:latin typeface="Cambria" panose="02040503050406030204" pitchFamily="18" charset="0"/>
                <a:ea typeface="Cambria" panose="02040503050406030204" pitchFamily="18" charset="0"/>
              </a:rPr>
              <a:t>úc đó ba mẹ con đọc sách rồi thủ thỉ chuyện trò.</a:t>
            </a:r>
            <a:endParaRPr lang="en-US" sz="36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274086" y="3057040"/>
            <a:ext cx="5746547" cy="4082696"/>
          </a:xfrm>
          <a:prstGeom prst="rect">
            <a:avLst/>
          </a:prstGeom>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3552269" y="1509034"/>
            <a:ext cx="5087461" cy="1015663"/>
          </a:xfrm>
          <a:prstGeom prst="rect">
            <a:avLst/>
          </a:prstGeom>
          <a:noFill/>
        </p:spPr>
        <p:txBody>
          <a:bodyPr wrap="square" rtlCol="0">
            <a:spAutoFit/>
          </a:bodyPr>
          <a:lstStyle/>
          <a:p>
            <a:r>
              <a:rPr lang="en-US" sz="6000" b="1" dirty="0" err="1">
                <a:solidFill>
                  <a:srgbClr val="C00000"/>
                </a:solidFill>
                <a:latin typeface="Great Vibes" pitchFamily="2" charset="0"/>
              </a:rPr>
              <a:t>Luyện</a:t>
            </a:r>
            <a:r>
              <a:rPr lang="en-US" sz="6000" b="1" dirty="0">
                <a:solidFill>
                  <a:srgbClr val="C00000"/>
                </a:solidFill>
                <a:latin typeface="Great Vibes" pitchFamily="2" charset="0"/>
              </a:rPr>
              <a:t> </a:t>
            </a:r>
            <a:r>
              <a:rPr lang="en-US" sz="6000" b="1" dirty="0" err="1">
                <a:solidFill>
                  <a:srgbClr val="C00000"/>
                </a:solidFill>
                <a:latin typeface="Great Vibes" pitchFamily="2" charset="0"/>
              </a:rPr>
              <a:t>đọc</a:t>
            </a:r>
            <a:r>
              <a:rPr lang="en-US" sz="6000" b="1" dirty="0">
                <a:solidFill>
                  <a:srgbClr val="C00000"/>
                </a:solidFill>
                <a:latin typeface="Great Vibes" pitchFamily="2" charset="0"/>
              </a:rPr>
              <a:t> </a:t>
            </a:r>
            <a:r>
              <a:rPr lang="en-US" sz="6000" b="1" dirty="0" err="1">
                <a:solidFill>
                  <a:srgbClr val="C00000"/>
                </a:solidFill>
                <a:latin typeface="Great Vibes" pitchFamily="2" charset="0"/>
              </a:rPr>
              <a:t>lại</a:t>
            </a:r>
            <a:endParaRPr lang="en-US" sz="60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Font typeface="Arial" panose="020B0604020202020204" pitchFamily="34" charset="0"/>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2337593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3818443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77440" y="221381"/>
            <a:ext cx="7632834" cy="1837759"/>
          </a:xfrm>
          <a:prstGeom prst="rect">
            <a:avLst/>
          </a:prstGeom>
        </p:spPr>
      </p:pic>
      <p:sp>
        <p:nvSpPr>
          <p:cNvPr id="8" name="TextBox 7"/>
          <p:cNvSpPr txBox="1"/>
          <p:nvPr/>
        </p:nvSpPr>
        <p:spPr>
          <a:xfrm>
            <a:off x="2737433" y="416985"/>
            <a:ext cx="6912848" cy="1446550"/>
          </a:xfrm>
          <a:prstGeom prst="rect">
            <a:avLst/>
          </a:prstGeom>
          <a:noFill/>
        </p:spPr>
        <p:txBody>
          <a:bodyPr wrap="square" rtlCol="0">
            <a:spAutoFit/>
          </a:bodyPr>
          <a:lstStyle/>
          <a:p>
            <a:pPr algn="ctr"/>
            <a:r>
              <a:rPr lang="en-US" sz="8800" b="1" dirty="0" err="1">
                <a:solidFill>
                  <a:srgbClr val="002060"/>
                </a:solidFill>
                <a:latin typeface="Great Vibes" pitchFamily="2" charset="0"/>
              </a:rPr>
              <a:t>Đọc</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mở</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rộng</a:t>
            </a:r>
            <a:endParaRPr lang="en-US" sz="8800" b="1" dirty="0">
              <a:solidFill>
                <a:srgbClr val="002060"/>
              </a:solidFill>
              <a:latin typeface="Great Vibes" pitchFamily="2" charset="0"/>
            </a:endParaRPr>
          </a:p>
        </p:txBody>
      </p:sp>
      <p:pic>
        <p:nvPicPr>
          <p:cNvPr id="4" name="Picture 3"/>
          <p:cNvPicPr>
            <a:picLocks noChangeAspect="1"/>
          </p:cNvPicPr>
          <p:nvPr/>
        </p:nvPicPr>
        <p:blipFill>
          <a:blip r:embed="rId4"/>
          <a:stretch>
            <a:fillRect/>
          </a:stretch>
        </p:blipFill>
        <p:spPr>
          <a:xfrm>
            <a:off x="1848634" y="1266772"/>
            <a:ext cx="8071804" cy="5383235"/>
          </a:xfrm>
          <a:prstGeom prst="rect">
            <a:avLst/>
          </a:prstGeom>
        </p:spPr>
      </p:pic>
    </p:spTree>
    <p:extLst>
      <p:ext uri="{BB962C8B-B14F-4D97-AF65-F5344CB8AC3E}">
        <p14:creationId xmlns:p14="http://schemas.microsoft.com/office/powerpoint/2010/main" val="3886981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pic>
        <p:nvPicPr>
          <p:cNvPr id="3" name="Picture 2"/>
          <p:cNvPicPr>
            <a:picLocks noChangeAspect="1"/>
          </p:cNvPicPr>
          <p:nvPr/>
        </p:nvPicPr>
        <p:blipFill>
          <a:blip r:embed="rId6"/>
          <a:stretch>
            <a:fillRect/>
          </a:stretch>
        </p:blipFill>
        <p:spPr>
          <a:xfrm>
            <a:off x="1286863" y="2282919"/>
            <a:ext cx="9110471" cy="3221364"/>
          </a:xfrm>
          <a:prstGeom prst="rect">
            <a:avLst/>
          </a:prstGeom>
        </p:spPr>
      </p:pic>
      <p:sp>
        <p:nvSpPr>
          <p:cNvPr id="12" name="Rounded Rectangle 11"/>
          <p:cNvSpPr/>
          <p:nvPr/>
        </p:nvSpPr>
        <p:spPr>
          <a:xfrm>
            <a:off x="1430309" y="5518816"/>
            <a:ext cx="9331381" cy="1055608"/>
          </a:xfrm>
          <a:prstGeom prst="roundRect">
            <a:avLst/>
          </a:prstGeom>
          <a:solidFill>
            <a:schemeClr val="accent4">
              <a:lumMod val="20000"/>
              <a:lumOff val="80000"/>
            </a:schemeClr>
          </a:solidFill>
        </p:spPr>
        <p:txBody>
          <a:bodyPr wrap="square">
            <a:spAutoFit/>
          </a:bodyPr>
          <a:lstStyle/>
          <a:p>
            <a:pPr algn="just"/>
            <a:r>
              <a:rPr lang="vi-VN" sz="2800" b="1" dirty="0">
                <a:solidFill>
                  <a:schemeClr val="accent2">
                    <a:lumMod val="50000"/>
                  </a:schemeClr>
                </a:solidFill>
                <a:latin typeface="Cambria" panose="02040503050406030204" pitchFamily="18" charset="0"/>
                <a:ea typeface="Cambria" panose="02040503050406030204" pitchFamily="18" charset="0"/>
              </a:rPr>
              <a:t>Em tìm đọc ở sách báo, trên mạng hoặc hỏi người thân trong gia đình và điền thông tin vào phiếu đọc sách.</a:t>
            </a:r>
            <a:endParaRPr lang="en-US" sz="28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7134" y="-104275"/>
            <a:ext cx="9925215" cy="1627773"/>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14" name="Google Shape;1910;p31">
            <a:extLst>
              <a:ext uri="{FF2B5EF4-FFF2-40B4-BE49-F238E27FC236}">
                <a16:creationId xmlns:a16="http://schemas.microsoft.com/office/drawing/2014/main" xmlns="" id="{B4486D36-6C53-75D6-BF08-C59D05FCF23A}"/>
              </a:ext>
            </a:extLst>
          </p:cNvPr>
          <p:cNvSpPr txBox="1">
            <a:spLocks/>
          </p:cNvSpPr>
          <p:nvPr/>
        </p:nvSpPr>
        <p:spPr>
          <a:xfrm>
            <a:off x="2752726" y="123825"/>
            <a:ext cx="7172324" cy="1171575"/>
          </a:xfrm>
          <a:prstGeom prst="rect">
            <a:avLst/>
          </a:prstGeom>
          <a:noFill/>
          <a:ln>
            <a:noFill/>
          </a:ln>
        </p:spPr>
        <p:txBody>
          <a:bodyPr spcFirstLastPara="1" wrap="square" lIns="91425" tIns="91425" rIns="91425" bIns="91425" numCol="1" anchor="ctr" anchorCtr="0">
            <a:prstTxWarp prst="textPlain">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000" kern="0" dirty="0">
                <a:ln w="0"/>
                <a:solidFill>
                  <a:srgbClr val="FF3399"/>
                </a:solidFill>
                <a:effectLst>
                  <a:outerShdw blurRad="38100" dist="19050" dir="2700000" algn="tl" rotWithShape="0">
                    <a:schemeClr val="dk1">
                      <a:alpha val="40000"/>
                    </a:schemeClr>
                  </a:outerShdw>
                </a:effectLst>
                <a:latin typeface="Sigmar One" panose="00000500000000000000" pitchFamily="2" charset="0"/>
              </a:rPr>
              <a:t>KHỞI ĐỘNG</a:t>
            </a:r>
          </a:p>
        </p:txBody>
      </p:sp>
    </p:spTree>
    <p:extLst>
      <p:ext uri="{BB962C8B-B14F-4D97-AF65-F5344CB8AC3E}">
        <p14:creationId xmlns:p14="http://schemas.microsoft.com/office/powerpoint/2010/main" val="1408262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4" name="Rectangle 3"/>
          <p:cNvSpPr/>
          <p:nvPr/>
        </p:nvSpPr>
        <p:spPr>
          <a:xfrm>
            <a:off x="2910840" y="2282919"/>
            <a:ext cx="6096000" cy="4154984"/>
          </a:xfrm>
          <a:prstGeom prst="rect">
            <a:avLst/>
          </a:prstGeom>
        </p:spPr>
        <p:txBody>
          <a:bodyPr>
            <a:spAutoFit/>
          </a:bodyPr>
          <a:lstStyle/>
          <a:p>
            <a:pPr algn="ctr"/>
            <a:r>
              <a:rPr lang="vi-VN" sz="2400" b="1" dirty="0">
                <a:solidFill>
                  <a:srgbClr val="FF0000"/>
                </a:solidFill>
                <a:latin typeface="Cambria" panose="02040503050406030204" pitchFamily="18" charset="0"/>
                <a:ea typeface="Cambria" panose="02040503050406030204" pitchFamily="18" charset="0"/>
              </a:rPr>
              <a:t>Bài thơ: </a:t>
            </a:r>
            <a:r>
              <a:rPr lang="vi-VN" sz="2400" b="1" i="1" dirty="0">
                <a:solidFill>
                  <a:srgbClr val="FF0000"/>
                </a:solidFill>
                <a:latin typeface="Cambria" panose="02040503050406030204" pitchFamily="18" charset="0"/>
                <a:ea typeface="Cambria" panose="02040503050406030204" pitchFamily="18" charset="0"/>
              </a:rPr>
              <a:t>Mẹ tôi – Phạm Văn Ngoạn</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dirty="0">
                <a:solidFill>
                  <a:srgbClr val="000000"/>
                </a:solidFill>
                <a:latin typeface="Cambria" panose="02040503050406030204" pitchFamily="18" charset="0"/>
                <a:ea typeface="Cambria" panose="02040503050406030204" pitchFamily="18" charset="0"/>
              </a:rPr>
              <a:t>Con cò lặn lội bờ sông</a:t>
            </a:r>
          </a:p>
          <a:p>
            <a:pPr algn="ctr"/>
            <a:r>
              <a:rPr lang="vi-VN" sz="2400" dirty="0">
                <a:solidFill>
                  <a:srgbClr val="000000"/>
                </a:solidFill>
                <a:latin typeface="Cambria" panose="02040503050406030204" pitchFamily="18" charset="0"/>
                <a:ea typeface="Cambria" panose="02040503050406030204" pitchFamily="18" charset="0"/>
              </a:rPr>
              <a:t>Lam lũ nuôi chồng, nuôi cả đàn con</a:t>
            </a:r>
          </a:p>
          <a:p>
            <a:pPr algn="ctr"/>
            <a:r>
              <a:rPr lang="vi-VN" sz="2400" dirty="0">
                <a:solidFill>
                  <a:srgbClr val="000000"/>
                </a:solidFill>
                <a:latin typeface="Cambria" panose="02040503050406030204" pitchFamily="18" charset="0"/>
                <a:ea typeface="Cambria" panose="02040503050406030204" pitchFamily="18" charset="0"/>
              </a:rPr>
              <a:t>Tháng năm thân mẹ hao mòn</a:t>
            </a:r>
          </a:p>
          <a:p>
            <a:pPr algn="ctr"/>
            <a:r>
              <a:rPr lang="vi-VN" sz="2400" dirty="0">
                <a:solidFill>
                  <a:srgbClr val="000000"/>
                </a:solidFill>
                <a:latin typeface="Cambria" panose="02040503050406030204" pitchFamily="18" charset="0"/>
                <a:ea typeface="Cambria" panose="02040503050406030204" pitchFamily="18" charset="0"/>
              </a:rPr>
              <a:t>Sớm khuya vất vả, héo hon khô gầy</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vi-VN" sz="2400" dirty="0">
                <a:latin typeface="Cambria" panose="02040503050406030204" pitchFamily="18" charset="0"/>
                <a:ea typeface="Cambria" panose="02040503050406030204" pitchFamily="18" charset="0"/>
              </a:rPr>
              <a:t/>
            </a:r>
            <a:br>
              <a:rPr lang="vi-VN" sz="2400" dirty="0">
                <a:latin typeface="Cambria" panose="02040503050406030204" pitchFamily="18" charset="0"/>
                <a:ea typeface="Cambria" panose="02040503050406030204" pitchFamily="18" charset="0"/>
              </a:rPr>
            </a:br>
            <a:r>
              <a:rPr lang="vi-VN" sz="2400" dirty="0">
                <a:solidFill>
                  <a:srgbClr val="000000"/>
                </a:solidFill>
                <a:latin typeface="Cambria" panose="02040503050406030204" pitchFamily="18" charset="0"/>
                <a:ea typeface="Cambria" panose="02040503050406030204" pitchFamily="18" charset="0"/>
              </a:rPr>
              <a:t>Cho con cuộc sống hàng ngày</a:t>
            </a:r>
          </a:p>
          <a:p>
            <a:pPr algn="ctr"/>
            <a:r>
              <a:rPr lang="vi-VN" sz="2400" dirty="0">
                <a:solidFill>
                  <a:srgbClr val="000000"/>
                </a:solidFill>
                <a:latin typeface="Cambria" panose="02040503050406030204" pitchFamily="18" charset="0"/>
                <a:ea typeface="Cambria" panose="02040503050406030204" pitchFamily="18" charset="0"/>
              </a:rPr>
              <a:t>Dạy con khôn lớn dựng xây cuộc đời</a:t>
            </a:r>
          </a:p>
          <a:p>
            <a:pPr algn="ctr"/>
            <a:r>
              <a:rPr lang="vi-VN" sz="2400" dirty="0">
                <a:solidFill>
                  <a:srgbClr val="000000"/>
                </a:solidFill>
                <a:latin typeface="Cambria" panose="02040503050406030204" pitchFamily="18" charset="0"/>
                <a:ea typeface="Cambria" panose="02040503050406030204" pitchFamily="18" charset="0"/>
              </a:rPr>
              <a:t>Lẽ thường nước mắt chảy xuôi</a:t>
            </a:r>
          </a:p>
          <a:p>
            <a:pPr algn="ctr"/>
            <a:r>
              <a:rPr lang="vi-VN" sz="2400" dirty="0">
                <a:solidFill>
                  <a:srgbClr val="000000"/>
                </a:solidFill>
                <a:latin typeface="Cambria" panose="02040503050406030204" pitchFamily="18" charset="0"/>
                <a:ea typeface="Cambria" panose="02040503050406030204" pitchFamily="18" charset="0"/>
              </a:rPr>
              <a:t>Vu Lan nhớ mẹ, con ngồi lệ tuôn</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en-US" sz="2400" dirty="0">
                <a:latin typeface="Cambria" panose="02040503050406030204" pitchFamily="18" charset="0"/>
                <a:ea typeface="Cambria" panose="02040503050406030204" pitchFamily="18" charset="0"/>
              </a:rPr>
              <a:t>.................</a:t>
            </a:r>
            <a:endParaRPr lang="vi-VN" sz="240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93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64609583"/>
              </p:ext>
            </p:extLst>
          </p:nvPr>
        </p:nvGraphicFramePr>
        <p:xfrm>
          <a:off x="2155144" y="2479961"/>
          <a:ext cx="7147624" cy="3430111"/>
        </p:xfrm>
        <a:graphic>
          <a:graphicData uri="http://schemas.openxmlformats.org/drawingml/2006/table">
            <a:tbl>
              <a:tblPr/>
              <a:tblGrid>
                <a:gridCol w="2197400">
                  <a:extLst>
                    <a:ext uri="{9D8B030D-6E8A-4147-A177-3AD203B41FA5}">
                      <a16:colId xmlns:a16="http://schemas.microsoft.com/office/drawing/2014/main" xmlns="" val="20000"/>
                    </a:ext>
                  </a:extLst>
                </a:gridCol>
                <a:gridCol w="4950224">
                  <a:extLst>
                    <a:ext uri="{9D8B030D-6E8A-4147-A177-3AD203B41FA5}">
                      <a16:colId xmlns:a16="http://schemas.microsoft.com/office/drawing/2014/main" xmlns="" val="20001"/>
                    </a:ext>
                  </a:extLst>
                </a:gridCol>
              </a:tblGrid>
              <a:tr h="473551">
                <a:tc gridSpan="2">
                  <a:txBody>
                    <a:bodyPr/>
                    <a:lstStyle/>
                    <a:p>
                      <a:pPr algn="ctr" fontAlgn="t"/>
                      <a:r>
                        <a:rPr lang="en-US" sz="2400" b="1" dirty="0">
                          <a:solidFill>
                            <a:srgbClr val="000000"/>
                          </a:solidFill>
                          <a:effectLst/>
                          <a:latin typeface="Nunito Black" pitchFamily="2" charset="0"/>
                        </a:rPr>
                        <a:t>PHIẾU ĐỌC SÁCH</a:t>
                      </a:r>
                      <a:endParaRPr lang="en-US" sz="2400" dirty="0">
                        <a:solidFill>
                          <a:srgbClr val="000000"/>
                        </a:solidFill>
                        <a:effectLst/>
                        <a:latin typeface="Nunito Black" pitchFamily="2"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xmlns="" val="10000"/>
                  </a:ext>
                </a:extLst>
              </a:tr>
              <a:tr h="0">
                <a:tc gridSpan="2">
                  <a:txBody>
                    <a:bodyPr/>
                    <a:lstStyle/>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Ngày</a:t>
                      </a:r>
                      <a:r>
                        <a:rPr lang="en-US" sz="2400" baseline="0" dirty="0">
                          <a:solidFill>
                            <a:srgbClr val="000000"/>
                          </a:solidFill>
                          <a:effectLst/>
                          <a:latin typeface="Nunito Black" pitchFamily="2" charset="0"/>
                        </a:rPr>
                        <a:t> </a:t>
                      </a:r>
                      <a:r>
                        <a:rPr lang="en-US" sz="2400" baseline="0" dirty="0" err="1">
                          <a:solidFill>
                            <a:srgbClr val="000000"/>
                          </a:solidFill>
                          <a:effectLst/>
                          <a:latin typeface="Nunito Black" pitchFamily="2" charset="0"/>
                        </a:rPr>
                        <a:t>đọc</a:t>
                      </a:r>
                      <a:r>
                        <a:rPr lang="en-US" sz="2400" baseline="0" dirty="0">
                          <a:solidFill>
                            <a:srgbClr val="000000"/>
                          </a:solidFill>
                          <a:effectLst/>
                          <a:latin typeface="Nunito Black" pitchFamily="2" charset="0"/>
                        </a:rPr>
                        <a:t>: 16/11/2022</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Tên</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bài</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Mẹ</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tôi</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Tác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giả</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Phạm</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Văn</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Ngoạn</a:t>
                      </a:r>
                      <a:endParaRPr lang="en-US" sz="2400" dirty="0">
                        <a:solidFill>
                          <a:srgbClr val="000000"/>
                        </a:solidFill>
                        <a:effectLst/>
                        <a:latin typeface="Nunito Black" pitchFamily="2"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1"/>
                  </a:ext>
                </a:extLst>
              </a:tr>
              <a:tr h="0">
                <a:tc>
                  <a:txBody>
                    <a:bodyPr/>
                    <a:lstStyle/>
                    <a:p>
                      <a:pPr algn="just" fontAlgn="t"/>
                      <a:r>
                        <a:rPr lang="en-US" sz="2400">
                          <a:solidFill>
                            <a:srgbClr val="000000"/>
                          </a:solidFill>
                          <a:effectLst/>
                          <a:latin typeface="Nunito Black" pitchFamily="2" charset="0"/>
                        </a:rPr>
                        <a:t>Nhân vật em thích nhất: Nhân vật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400" dirty="0">
                          <a:solidFill>
                            <a:srgbClr val="000000"/>
                          </a:solidFill>
                          <a:effectLst/>
                          <a:latin typeface="Nunito Black" pitchFamily="2" charset="0"/>
                        </a:rPr>
                        <a:t>Lí do em thích nhân vật: Vì em yêu mẹ, mẹ thương và nuôi em thành người. Em rất biết ơn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86410">
                <a:tc gridSpan="2">
                  <a:txBody>
                    <a:bodyPr/>
                    <a:lstStyle/>
                    <a:p>
                      <a:pPr algn="just"/>
                      <a:r>
                        <a:rPr lang="en-US" sz="2400" dirty="0" err="1">
                          <a:solidFill>
                            <a:srgbClr val="000000"/>
                          </a:solidFill>
                          <a:effectLst/>
                          <a:latin typeface="Nunito Black" pitchFamily="2" charset="0"/>
                        </a:rPr>
                        <a:t>Mức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độ</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yêu</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thích</a:t>
                      </a:r>
                      <a:r>
                        <a:rPr lang="en-US" sz="2400" dirty="0">
                          <a:solidFill>
                            <a:srgbClr val="000000"/>
                          </a:solidFill>
                          <a:effectLst/>
                          <a:latin typeface="Nunito Black" pitchFamily="2" charset="0"/>
                        </a:rPr>
                        <a:t>: </a:t>
                      </a:r>
                      <a:r>
                        <a:rPr lang="en-US" sz="3200" dirty="0">
                          <a:solidFill>
                            <a:srgbClr val="FFFF00"/>
                          </a:solidFill>
                          <a:effectLst/>
                          <a:latin typeface="Nunito Black" pitchFamily="2"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80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18115" y="1005805"/>
            <a:ext cx="11523365" cy="1444788"/>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a:t>
            </a:r>
            <a:r>
              <a:rPr lang="en-US" sz="2800" b="1" dirty="0">
                <a:solidFill>
                  <a:srgbClr val="FF0000"/>
                </a:solidFill>
                <a:latin typeface="Nunito Black" pitchFamily="2" charset="0"/>
              </a:rPr>
              <a:t>2</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Chia sẻ với bạn về những nhân vật em yêu thích nhất: Nhân vật đó làm gì? Nhân vật đó có gì thú vị? Em học hỏi được điều gì ở nhân vật đó?</a:t>
            </a:r>
            <a:endParaRPr lang="en-US" sz="2800" dirty="0">
              <a:solidFill>
                <a:srgbClr val="0070C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99" b="98657" l="0" r="100000"/>
                    </a14:imgEffect>
                  </a14:imgLayer>
                </a14:imgProps>
              </a:ext>
            </a:extLst>
          </a:blip>
          <a:stretch>
            <a:fillRect/>
          </a:stretch>
        </p:blipFill>
        <p:spPr>
          <a:xfrm>
            <a:off x="5393048" y="1864943"/>
            <a:ext cx="5377138" cy="4993057"/>
          </a:xfrm>
          <a:prstGeom prst="rect">
            <a:avLst/>
          </a:prstGeom>
        </p:spPr>
      </p:pic>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3" name="Rectangle 2"/>
          <p:cNvSpPr/>
          <p:nvPr/>
        </p:nvSpPr>
        <p:spPr>
          <a:xfrm>
            <a:off x="5796002" y="3575513"/>
            <a:ext cx="4571229" cy="3108543"/>
          </a:xfrm>
          <a:prstGeom prst="rect">
            <a:avLst/>
          </a:prstGeom>
        </p:spPr>
        <p:txBody>
          <a:bodyPr wrap="square">
            <a:spAutoFit/>
          </a:bodyPr>
          <a:lstStyle/>
          <a:p>
            <a:pPr lvl="0" algn="just"/>
            <a:r>
              <a:rPr lang="en-US" sz="2800" dirty="0">
                <a:solidFill>
                  <a:prstClr val="black"/>
                </a:solidFill>
                <a:latin typeface="Nunito" pitchFamily="2" charset="0"/>
              </a:rPr>
              <a:t>      </a:t>
            </a:r>
            <a:r>
              <a:rPr lang="vi-VN" sz="2400" b="1" dirty="0">
                <a:solidFill>
                  <a:prstClr val="black"/>
                </a:solidFill>
                <a:latin typeface="Cambria" panose="02040503050406030204" pitchFamily="18" charset="0"/>
                <a:ea typeface="Cambria" panose="02040503050406030204" pitchFamily="18" charset="0"/>
              </a:rPr>
              <a:t>Nhân vật mà mình yêu thích nhất là người cháu trong bài Thương ông. Người cháu dù còn nhỏ nhưng đã biết giúp đỡ, quan tâm và chăm sóc khi ông mình bị đau chân. Qua bài thơ đó, mình học được ở người cháu sự hiếu thảo.</a:t>
            </a:r>
            <a:endParaRPr lang="en-US" sz="2400" b="1" dirty="0">
              <a:solidFill>
                <a:prstClr val="black"/>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7231" y="4488383"/>
            <a:ext cx="2931447" cy="2295261"/>
          </a:xfrm>
          <a:prstGeom prst="rect">
            <a:avLst/>
          </a:prstGeom>
        </p:spPr>
      </p:pic>
      <p:grpSp>
        <p:nvGrpSpPr>
          <p:cNvPr id="13" name="Group 12"/>
          <p:cNvGrpSpPr/>
          <p:nvPr/>
        </p:nvGrpSpPr>
        <p:grpSpPr>
          <a:xfrm>
            <a:off x="652263" y="2980638"/>
            <a:ext cx="4320250" cy="1816803"/>
            <a:chOff x="318115" y="2671579"/>
            <a:chExt cx="4320250" cy="1816803"/>
          </a:xfrm>
        </p:grpSpPr>
        <p:sp>
          <p:nvSpPr>
            <p:cNvPr id="10" name="Cloud 9"/>
            <p:cNvSpPr/>
            <p:nvPr/>
          </p:nvSpPr>
          <p:spPr>
            <a:xfrm>
              <a:off x="318115" y="2671579"/>
              <a:ext cx="4320249" cy="1816803"/>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7" name="Rectangle 6"/>
            <p:cNvSpPr/>
            <p:nvPr/>
          </p:nvSpPr>
          <p:spPr>
            <a:xfrm>
              <a:off x="738651" y="2975348"/>
              <a:ext cx="3899714" cy="1200329"/>
            </a:xfrm>
            <a:prstGeom prst="rect">
              <a:avLst/>
            </a:prstGeom>
          </p:spPr>
          <p:txBody>
            <a:bodyPr wrap="square">
              <a:spAutoFit/>
            </a:bodyPr>
            <a:lstStyle/>
            <a:p>
              <a:pPr lvl="0"/>
              <a:r>
                <a:rPr lang="vi-VN" sz="2400" dirty="0">
                  <a:solidFill>
                    <a:prstClr val="white"/>
                  </a:solidFill>
                  <a:latin typeface="Nunito Black" pitchFamily="2" charset="0"/>
                </a:rPr>
                <a:t>Em dựa vào bài đọc mà mình đã tìm đọc ở bài tập trước để chia sẻ.</a:t>
              </a:r>
              <a:endParaRPr lang="en-US" sz="2400" dirty="0">
                <a:solidFill>
                  <a:prstClr val="white"/>
                </a:solidFill>
                <a:latin typeface="Nunito Black" pitchFamily="2" charset="0"/>
              </a:endParaRPr>
            </a:p>
          </p:txBody>
        </p:sp>
      </p:grpSp>
    </p:spTree>
    <p:extLst>
      <p:ext uri="{BB962C8B-B14F-4D97-AF65-F5344CB8AC3E}">
        <p14:creationId xmlns:p14="http://schemas.microsoft.com/office/powerpoint/2010/main" val="2826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a:solidFill>
                  <a:srgbClr val="0070C0"/>
                </a:solidFill>
                <a:latin typeface="Sigmar One" panose="00000500000000000000" pitchFamily="2" charset="0"/>
              </a:rPr>
              <a:t>HẸN GẶP LẠI CÁC EM</a:t>
            </a:r>
          </a:p>
        </p:txBody>
      </p:sp>
    </p:spTree>
    <p:extLst>
      <p:ext uri="{BB962C8B-B14F-4D97-AF65-F5344CB8AC3E}">
        <p14:creationId xmlns:p14="http://schemas.microsoft.com/office/powerpoint/2010/main" val="418258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09653" y="2799740"/>
            <a:ext cx="4304713" cy="4304713"/>
          </a:xfrm>
          <a:prstGeom prst="rect">
            <a:avLst/>
          </a:prstGeom>
        </p:spPr>
      </p:pic>
      <p:pic>
        <p:nvPicPr>
          <p:cNvPr id="6" name="Picture 5"/>
          <p:cNvPicPr>
            <a:picLocks noChangeAspect="1"/>
          </p:cNvPicPr>
          <p:nvPr/>
        </p:nvPicPr>
        <p:blipFill>
          <a:blip r:embed="rId4"/>
          <a:stretch>
            <a:fillRect/>
          </a:stretch>
        </p:blipFill>
        <p:spPr>
          <a:xfrm>
            <a:off x="2601498" y="2609850"/>
            <a:ext cx="4816310" cy="4816310"/>
          </a:xfrm>
          <a:prstGeom prst="rect">
            <a:avLst/>
          </a:prstGeom>
        </p:spPr>
      </p:pic>
      <p:sp>
        <p:nvSpPr>
          <p:cNvPr id="10" name="Rounded Rectangle 9"/>
          <p:cNvSpPr/>
          <p:nvPr/>
        </p:nvSpPr>
        <p:spPr>
          <a:xfrm>
            <a:off x="-31172" y="-4225"/>
            <a:ext cx="12223171" cy="1156750"/>
          </a:xfrm>
          <a:prstGeom prst="round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1119821" y="54989"/>
            <a:ext cx="920576" cy="835224"/>
          </a:xfrm>
          <a:prstGeom prst="rect">
            <a:avLst/>
          </a:prstGeom>
        </p:spPr>
      </p:pic>
      <p:sp>
        <p:nvSpPr>
          <p:cNvPr id="4" name="Rectangle 3"/>
          <p:cNvSpPr/>
          <p:nvPr/>
        </p:nvSpPr>
        <p:spPr>
          <a:xfrm>
            <a:off x="690745" y="342680"/>
            <a:ext cx="10277474" cy="534072"/>
          </a:xfrm>
          <a:prstGeom prst="rect">
            <a:avLst/>
          </a:prstGeom>
        </p:spPr>
        <p:txBody>
          <a:bodyPr wrap="square">
            <a:spAutoFit/>
          </a:bodyPr>
          <a:lstStyle/>
          <a:p>
            <a:pPr lvl="0" algn="just">
              <a:buClr>
                <a:srgbClr val="FFFFFF"/>
              </a:buClr>
            </a:pPr>
            <a:r>
              <a:rPr lang="en-US" sz="2800" dirty="0" err="1">
                <a:solidFill>
                  <a:srgbClr val="FF0000"/>
                </a:solidFill>
                <a:latin typeface="Nunito Black" pitchFamily="2" charset="0"/>
              </a:rPr>
              <a:t>Kể</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một</a:t>
            </a:r>
            <a:r>
              <a:rPr lang="en-US" sz="2800" dirty="0">
                <a:solidFill>
                  <a:srgbClr val="FF0000"/>
                </a:solidFill>
                <a:latin typeface="Nunito Black" pitchFamily="2" charset="0"/>
              </a:rPr>
              <a:t> </a:t>
            </a:r>
            <a:r>
              <a:rPr lang="en-US" sz="2800" dirty="0" err="1">
                <a:solidFill>
                  <a:srgbClr val="FF0000"/>
                </a:solidFill>
                <a:latin typeface="Nunito Black" pitchFamily="2" charset="0"/>
              </a:rPr>
              <a:t>hoạt</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động</a:t>
            </a:r>
            <a:r>
              <a:rPr lang="en-US" sz="2800" dirty="0">
                <a:solidFill>
                  <a:srgbClr val="FF0000"/>
                </a:solidFill>
                <a:latin typeface="Nunito Black" pitchFamily="2" charset="0"/>
              </a:rPr>
              <a:t> </a:t>
            </a:r>
            <a:r>
              <a:rPr lang="en-US" sz="2800" dirty="0" err="1">
                <a:solidFill>
                  <a:srgbClr val="FF0000"/>
                </a:solidFill>
                <a:latin typeface="Nunito Black" pitchFamily="2" charset="0"/>
              </a:rPr>
              <a:t>chung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gia</a:t>
            </a:r>
            <a:r>
              <a:rPr lang="en-US" sz="2800" dirty="0">
                <a:solidFill>
                  <a:srgbClr val="FF0000"/>
                </a:solidFill>
                <a:latin typeface="Nunito Black" pitchFamily="2" charset="0"/>
              </a:rPr>
              <a:t> </a:t>
            </a:r>
            <a:r>
              <a:rPr lang="en-US" sz="2800" dirty="0" err="1">
                <a:solidFill>
                  <a:srgbClr val="FF0000"/>
                </a:solidFill>
                <a:latin typeface="Nunito Black" pitchFamily="2" charset="0"/>
              </a:rPr>
              <a:t>đình</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a:t>
            </a:r>
            <a:r>
              <a:rPr lang="en-US" sz="2800" dirty="0" err="1">
                <a:solidFill>
                  <a:srgbClr val="FF0000"/>
                </a:solidFill>
                <a:latin typeface="Nunito Black" pitchFamily="2" charset="0"/>
              </a:rPr>
              <a:t>vào</a:t>
            </a:r>
            <a:r>
              <a:rPr lang="en-US" sz="2800" dirty="0">
                <a:solidFill>
                  <a:srgbClr val="FF0000"/>
                </a:solidFill>
                <a:latin typeface="Nunito Black" pitchFamily="2" charset="0"/>
              </a:rPr>
              <a:t> </a:t>
            </a:r>
            <a:r>
              <a:rPr lang="en-US" sz="2800" dirty="0" err="1">
                <a:solidFill>
                  <a:srgbClr val="FF0000"/>
                </a:solidFill>
                <a:latin typeface="Nunito Black" pitchFamily="2" charset="0"/>
              </a:rPr>
              <a:t>buổi</a:t>
            </a:r>
            <a:r>
              <a:rPr lang="en-US" sz="2800" dirty="0">
                <a:solidFill>
                  <a:srgbClr val="FF0000"/>
                </a:solidFill>
                <a:latin typeface="Nunito Black" pitchFamily="2" charset="0"/>
              </a:rPr>
              <a:t> </a:t>
            </a:r>
            <a:r>
              <a:rPr lang="en-US" sz="2800" dirty="0" err="1">
                <a:solidFill>
                  <a:srgbClr val="FF0000"/>
                </a:solidFill>
                <a:latin typeface="Nunito Black" pitchFamily="2" charset="0"/>
              </a:rPr>
              <a:t>tối</a:t>
            </a:r>
            <a:r>
              <a:rPr lang="en-US" sz="2800" dirty="0">
                <a:solidFill>
                  <a:srgbClr val="FF0000"/>
                </a:solidFill>
                <a:latin typeface="Nunito Black" pitchFamily="2" charset="0"/>
              </a:rPr>
              <a:t>.</a:t>
            </a:r>
            <a:endParaRPr lang="vi-VN" sz="2800" b="1" kern="0" dirty="0">
              <a:ln/>
              <a:solidFill>
                <a:srgbClr val="FF0000"/>
              </a:solidFill>
              <a:latin typeface="Nunito Black" pitchFamily="2" charset="0"/>
              <a:sym typeface="Chango"/>
            </a:endParaRPr>
          </a:p>
        </p:txBody>
      </p:sp>
      <p:sp>
        <p:nvSpPr>
          <p:cNvPr id="16" name="Flowchart: Terminator 15"/>
          <p:cNvSpPr/>
          <p:nvPr/>
        </p:nvSpPr>
        <p:spPr>
          <a:xfrm>
            <a:off x="-126421" y="1339724"/>
            <a:ext cx="4429125" cy="2524124"/>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vi-VN" sz="2400" b="1" dirty="0">
                <a:solidFill>
                  <a:srgbClr val="002060"/>
                </a:solidFill>
                <a:latin typeface="Cambria" panose="02040503050406030204" pitchFamily="18" charset="0"/>
                <a:ea typeface="Cambria" panose="02040503050406030204" pitchFamily="18" charset="0"/>
              </a:rPr>
              <a:t>Buổi tối trước khi đi ngủ, cả gia đình mình thường cùng nhau trò chuyện. Bố và mẹ sẽ hỏi về một ngày đi học của em và em trai. Sau đó bố mẹ sẽ động viên chúng em cố gắng học tập.</a:t>
            </a:r>
          </a:p>
        </p:txBody>
      </p:sp>
      <p:sp>
        <p:nvSpPr>
          <p:cNvPr id="20" name="Flowchart: Terminator 19"/>
          <p:cNvSpPr/>
          <p:nvPr/>
        </p:nvSpPr>
        <p:spPr>
          <a:xfrm>
            <a:off x="7756400" y="1339724"/>
            <a:ext cx="4429125" cy="2524124"/>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7030A0"/>
                </a:solidFill>
                <a:latin typeface="Cambria" panose="02040503050406030204" pitchFamily="18" charset="0"/>
                <a:ea typeface="Cambria" panose="02040503050406030204" pitchFamily="18" charset="0"/>
              </a:rPr>
              <a:t>Tối nào bố cũng kể chuyện cho anh em em trước khi đi ngủ. Anh em em sẽ lựa chọn một cuốn truyện trong giá sách và bố sẽ là người kể câu chuyện đó.</a:t>
            </a:r>
          </a:p>
        </p:txBody>
      </p:sp>
    </p:spTree>
    <p:extLst>
      <p:ext uri="{BB962C8B-B14F-4D97-AF65-F5344CB8AC3E}">
        <p14:creationId xmlns:p14="http://schemas.microsoft.com/office/powerpoint/2010/main" val="108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3"/>
          <a:srcRect t="1505" r="-1" b="2635"/>
          <a:stretch/>
        </p:blipFill>
        <p:spPr>
          <a:xfrm rot="2986105">
            <a:off x="3589208" y="1981941"/>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3005134" y="1479086"/>
            <a:ext cx="7584208" cy="1015663"/>
          </a:xfrm>
          <a:prstGeom prst="rect">
            <a:avLst/>
          </a:prstGeom>
          <a:noFill/>
        </p:spPr>
        <p:txBody>
          <a:bodyPr wrap="square" rtlCol="0">
            <a:spAutoFit/>
          </a:bodyPr>
          <a:lstStyle/>
          <a:p>
            <a:r>
              <a:rPr lang="en-US" sz="6000" b="1" dirty="0" err="1">
                <a:solidFill>
                  <a:srgbClr val="C00000"/>
                </a:solidFill>
                <a:latin typeface="Great Vibes" pitchFamily="2" charset="0"/>
              </a:rPr>
              <a:t>Đọc</a:t>
            </a:r>
            <a:r>
              <a:rPr lang="en-US" sz="6000" b="1" dirty="0">
                <a:solidFill>
                  <a:srgbClr val="C00000"/>
                </a:solidFill>
                <a:latin typeface="Great Vibes" pitchFamily="2" charset="0"/>
              </a:rPr>
              <a:t> </a:t>
            </a:r>
            <a:r>
              <a:rPr lang="en-US" sz="6000" b="1" dirty="0" err="1">
                <a:solidFill>
                  <a:srgbClr val="C00000"/>
                </a:solidFill>
                <a:latin typeface="Great Vibes" pitchFamily="2" charset="0"/>
              </a:rPr>
              <a:t>vănbản</a:t>
            </a:r>
            <a:endParaRPr lang="en-US" sz="60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670201" y="2651027"/>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1789323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13620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14016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79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2590566" y="356366"/>
            <a:ext cx="7320351" cy="861774"/>
          </a:xfrm>
          <a:prstGeom prst="rect">
            <a:avLst/>
          </a:prstGeom>
        </p:spPr>
        <p:txBody>
          <a:bodyPr wrap="square">
            <a:spAutoFit/>
          </a:bodyPr>
          <a:lstStyle/>
          <a:p>
            <a:pPr algn="ctr">
              <a:buClr>
                <a:srgbClr val="000000"/>
              </a:buClr>
            </a:pPr>
            <a:r>
              <a:rPr lang="en-US" sz="5000" b="1" kern="0" dirty="0" err="1">
                <a:ln w="22225">
                  <a:solidFill>
                    <a:srgbClr val="C0504D"/>
                  </a:solidFill>
                  <a:prstDash val="solid"/>
                </a:ln>
                <a:solidFill>
                  <a:srgbClr val="C00000"/>
                </a:solidFill>
                <a:latin typeface="Great Vibes" pitchFamily="2" charset="0"/>
                <a:cs typeface="Arial"/>
                <a:sym typeface="Arial"/>
              </a:rPr>
              <a:t>Luyện</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đọc</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từ</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khó</a:t>
            </a:r>
            <a:endParaRPr lang="en-US" sz="50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xmlns="" id="{874923DD-2CD3-2D7E-2162-E433FE8F2CFE}"/>
              </a:ext>
            </a:extLst>
          </p:cNvPr>
          <p:cNvSpPr txBox="1"/>
          <p:nvPr/>
        </p:nvSpPr>
        <p:spPr>
          <a:xfrm>
            <a:off x="2282495" y="1600119"/>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rành</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rọt</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xmlns="" id="{31CD8366-6099-09EB-BC77-037F0CEFC165}"/>
              </a:ext>
            </a:extLst>
          </p:cNvPr>
          <p:cNvSpPr txBox="1"/>
          <p:nvPr/>
        </p:nvSpPr>
        <p:spPr>
          <a:xfrm>
            <a:off x="7098131" y="272433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luận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xmlns="" id="{6E035349-06E2-6263-388B-3A094A78C4B5}"/>
              </a:ext>
            </a:extLst>
          </p:cNvPr>
          <p:cNvSpPr txBox="1"/>
          <p:nvPr/>
        </p:nvSpPr>
        <p:spPr>
          <a:xfrm>
            <a:off x="2282495" y="2840296"/>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ná</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xmlns="" id="{B1D7AC33-63B4-1642-0256-750DD4363E26}"/>
              </a:ext>
            </a:extLst>
          </p:cNvPr>
          <p:cNvSpPr txBox="1"/>
          <p:nvPr/>
        </p:nvSpPr>
        <p:spPr>
          <a:xfrm>
            <a:off x="7098131" y="1576718"/>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líu</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lo</a:t>
            </a:r>
          </a:p>
        </p:txBody>
      </p:sp>
      <p:sp>
        <p:nvSpPr>
          <p:cNvPr id="20" name="TextBox 19">
            <a:extLst>
              <a:ext uri="{FF2B5EF4-FFF2-40B4-BE49-F238E27FC236}">
                <a16:creationId xmlns:a16="http://schemas.microsoft.com/office/drawing/2014/main" xmlns="" id="{F169BCCA-F6F1-CBEF-A160-CA8D549690B9}"/>
              </a:ext>
            </a:extLst>
          </p:cNvPr>
          <p:cNvSpPr txBox="1"/>
          <p:nvPr/>
        </p:nvSpPr>
        <p:spPr>
          <a:xfrm>
            <a:off x="2282495" y="3986262"/>
            <a:ext cx="245706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nắc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nẻ</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xmlns="" id="{C8E43040-427E-9BEC-1142-C127DC0E9906}"/>
              </a:ext>
            </a:extLst>
          </p:cNvPr>
          <p:cNvSpPr txBox="1"/>
          <p:nvPr/>
        </p:nvSpPr>
        <p:spPr>
          <a:xfrm>
            <a:off x="7098131" y="3983856"/>
            <a:ext cx="2514599"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rúc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rích</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3"/>
          <a:stretch>
            <a:fillRect/>
          </a:stretch>
        </p:blipFill>
        <p:spPr>
          <a:xfrm>
            <a:off x="11113486" y="164901"/>
            <a:ext cx="920576" cy="835224"/>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0" y="4561535"/>
            <a:ext cx="2931447" cy="2295261"/>
          </a:xfrm>
          <a:prstGeom prst="rect">
            <a:avLst/>
          </a:prstGeom>
        </p:spPr>
      </p:pic>
    </p:spTree>
    <p:extLst>
      <p:ext uri="{BB962C8B-B14F-4D97-AF65-F5344CB8AC3E}">
        <p14:creationId xmlns:p14="http://schemas.microsoft.com/office/powerpoint/2010/main" val="5849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230266" y="1759124"/>
            <a:ext cx="5961734" cy="4969585"/>
          </a:xfrm>
          <a:prstGeom prst="rect">
            <a:avLst/>
          </a:prstGeom>
          <a:ln>
            <a:noFill/>
          </a:ln>
          <a:effectLst>
            <a:softEdge rad="112500"/>
          </a:effectLst>
        </p:spPr>
      </p:pic>
      <p:sp>
        <p:nvSpPr>
          <p:cNvPr id="10" name="Rectangle 9"/>
          <p:cNvSpPr/>
          <p:nvPr/>
        </p:nvSpPr>
        <p:spPr>
          <a:xfrm>
            <a:off x="5912192" y="381260"/>
            <a:ext cx="6078339" cy="861774"/>
          </a:xfrm>
          <a:prstGeom prst="rect">
            <a:avLst/>
          </a:prstGeom>
        </p:spPr>
        <p:txBody>
          <a:bodyPr wrap="square">
            <a:spAutoFit/>
          </a:bodyPr>
          <a:lstStyle/>
          <a:p>
            <a:pPr algn="ctr">
              <a:buClr>
                <a:srgbClr val="000000"/>
              </a:buClr>
            </a:pPr>
            <a:r>
              <a:rPr lang="en-US" sz="5000" b="1" kern="0" dirty="0" err="1">
                <a:ln w="22225">
                  <a:solidFill>
                    <a:srgbClr val="C0504D"/>
                  </a:solidFill>
                  <a:prstDash val="solid"/>
                </a:ln>
                <a:solidFill>
                  <a:srgbClr val="C00000"/>
                </a:solidFill>
                <a:latin typeface="Great Vibes" pitchFamily="2" charset="0"/>
                <a:cs typeface="Arial"/>
                <a:sym typeface="Arial"/>
              </a:rPr>
              <a:t>Luyện</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đọc</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câu</a:t>
            </a:r>
            <a:endParaRPr lang="en-US" sz="5000" b="1" kern="0" dirty="0">
              <a:ln w="22225">
                <a:solidFill>
                  <a:srgbClr val="C0504D"/>
                </a:solidFill>
                <a:prstDash val="solid"/>
              </a:ln>
              <a:solidFill>
                <a:srgbClr val="C0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xmlns="" id="{2D9E22BA-1147-6B37-2480-A90B3680939E}"/>
              </a:ext>
            </a:extLst>
          </p:cNvPr>
          <p:cNvSpPr txBox="1"/>
          <p:nvPr/>
        </p:nvSpPr>
        <p:spPr>
          <a:xfrm>
            <a:off x="906688" y="1112139"/>
            <a:ext cx="4859277" cy="64698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Năm phút nữa thôi nhé.</a:t>
            </a:r>
            <a:endParaRPr lang="vi-VN" sz="40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2D9E22BA-1147-6B37-2480-A90B3680939E}"/>
              </a:ext>
            </a:extLst>
          </p:cNvPr>
          <p:cNvSpPr txBox="1"/>
          <p:nvPr/>
        </p:nvSpPr>
        <p:spPr>
          <a:xfrm>
            <a:off x="977779" y="2239145"/>
            <a:ext cx="4717094" cy="1191816"/>
          </a:xfrm>
          <a:prstGeom prst="roundRect">
            <a:avLst/>
          </a:prstGeom>
          <a:solidFill>
            <a:schemeClr val="accent4">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Chỉ là đến giờ ngủ thì phải ngủ thôi.</a:t>
            </a:r>
            <a:r>
              <a:rPr lang="en-US" sz="3200" b="1"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4"/>
          <a:stretch>
            <a:fillRect/>
          </a:stretch>
        </p:blipFill>
        <p:spPr>
          <a:xfrm>
            <a:off x="222377" y="4353028"/>
            <a:ext cx="2932430" cy="2298391"/>
          </a:xfrm>
          <a:prstGeom prst="rect">
            <a:avLst/>
          </a:prstGeom>
        </p:spPr>
      </p:pic>
      <p:grpSp>
        <p:nvGrpSpPr>
          <p:cNvPr id="18" name="Group 17"/>
          <p:cNvGrpSpPr/>
          <p:nvPr/>
        </p:nvGrpSpPr>
        <p:grpSpPr>
          <a:xfrm>
            <a:off x="2900679" y="3623936"/>
            <a:ext cx="3245993" cy="1508310"/>
            <a:chOff x="2900679" y="3623936"/>
            <a:chExt cx="3245993" cy="1508310"/>
          </a:xfrm>
        </p:grpSpPr>
        <p:sp>
          <p:nvSpPr>
            <p:cNvPr id="15" name="TextBox 14">
              <a:extLst>
                <a:ext uri="{FF2B5EF4-FFF2-40B4-BE49-F238E27FC236}">
                  <a16:creationId xmlns:a16="http://schemas.microsoft.com/office/drawing/2014/main" xmlns="" id="{F5BD5560-E7D2-6AC8-9D2C-A6505DFA0F3C}"/>
                </a:ext>
              </a:extLst>
            </p:cNvPr>
            <p:cNvSpPr txBox="1"/>
            <p:nvPr/>
          </p:nvSpPr>
          <p:spPr>
            <a:xfrm>
              <a:off x="2900679" y="3623936"/>
              <a:ext cx="3245993" cy="1508310"/>
            </a:xfrm>
            <a:prstGeom prst="flowChartTerminator">
              <a:avLst/>
            </a:prstGeom>
            <a:noFill/>
            <a:ln w="25400" cap="flat" cmpd="sng" algn="ctr">
              <a:solidFill>
                <a:srgbClr val="CC99FF"/>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44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Arial"/>
              </a:endParaRPr>
            </a:p>
          </p:txBody>
        </p:sp>
        <p:sp>
          <p:nvSpPr>
            <p:cNvPr id="17" name="Rectangle 16"/>
            <p:cNvSpPr/>
            <p:nvPr/>
          </p:nvSpPr>
          <p:spPr>
            <a:xfrm>
              <a:off x="2999010" y="3722007"/>
              <a:ext cx="2999105" cy="1077218"/>
            </a:xfrm>
            <a:prstGeom prst="rect">
              <a:avLst/>
            </a:prstGeom>
          </p:spPr>
          <p:txBody>
            <a:bodyPr wrap="square">
              <a:spAutoFit/>
            </a:bodyPr>
            <a:lstStyle/>
            <a:p>
              <a:pPr lvl="0" algn="ctr">
                <a:buClr>
                  <a:srgbClr val="000000"/>
                </a:buClr>
                <a:defRPr/>
              </a:pPr>
              <a:r>
                <a:rPr lang="en-US" sz="3200" b="1" kern="0" dirty="0" err="1">
                  <a:solidFill>
                    <a:srgbClr val="C00000"/>
                  </a:solidFill>
                  <a:latin typeface="Great Vibes" pitchFamily="2" charset="0"/>
                  <a:ea typeface="Cambria" panose="02040503050406030204" pitchFamily="18" charset="0"/>
                  <a:sym typeface="Arial"/>
                </a:rPr>
                <a:t>Đọc</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nhấn</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mạnh</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các</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câu</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trên</a:t>
              </a:r>
              <a:r>
                <a:rPr lang="en-US" sz="3200" b="1" kern="0" dirty="0">
                  <a:solidFill>
                    <a:srgbClr val="C00000"/>
                  </a:solidFill>
                  <a:latin typeface="Great Vibes" pitchFamily="2" charset="0"/>
                  <a:ea typeface="Cambria" panose="02040503050406030204" pitchFamily="18" charset="0"/>
                  <a:sym typeface="Arial"/>
                </a:rPr>
                <a:t>.</a:t>
              </a:r>
              <a:endParaRPr lang="vi-VN" sz="3200" b="1" kern="0" dirty="0">
                <a:solidFill>
                  <a:srgbClr val="C0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6093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1562</TotalTime>
  <Words>2590</Words>
  <Application>Microsoft Office PowerPoint</Application>
  <PresentationFormat>Custom</PresentationFormat>
  <Paragraphs>145</Paragraphs>
  <Slides>33</Slides>
  <Notes>0</Notes>
  <HiddenSlides>0</HiddenSlides>
  <MMClips>1</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Office Theme</vt:lpstr>
      <vt:lpstr>Theme1</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Minhthangpc.VN</cp:lastModifiedBy>
  <cp:revision>113</cp:revision>
  <dcterms:created xsi:type="dcterms:W3CDTF">2022-08-13T14:24:05Z</dcterms:created>
  <dcterms:modified xsi:type="dcterms:W3CDTF">2022-11-11T15:44:45Z</dcterms:modified>
</cp:coreProperties>
</file>