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18"/>
  </p:notesMasterIdLst>
  <p:sldIdLst>
    <p:sldId id="326" r:id="rId2"/>
    <p:sldId id="263" r:id="rId3"/>
    <p:sldId id="268" r:id="rId4"/>
    <p:sldId id="270" r:id="rId5"/>
    <p:sldId id="272" r:id="rId6"/>
    <p:sldId id="271" r:id="rId7"/>
    <p:sldId id="262" r:id="rId8"/>
    <p:sldId id="300" r:id="rId9"/>
    <p:sldId id="301" r:id="rId10"/>
    <p:sldId id="302" r:id="rId11"/>
    <p:sldId id="322" r:id="rId12"/>
    <p:sldId id="323" r:id="rId13"/>
    <p:sldId id="324" r:id="rId14"/>
    <p:sldId id="303" r:id="rId15"/>
    <p:sldId id="293"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CF8DE-E82C-46F9-A2E0-990FE2AC5D2D}" type="datetimeFigureOut">
              <a:rPr lang="en-US" smtClean="0"/>
              <a:t>11/11/2022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C6233-A0D5-4A09-AA15-480A5C65BD37}" type="slidenum">
              <a:rPr lang="en-US" smtClean="0"/>
              <a:t>‹#›</a:t>
            </a:fld>
            <a:endParaRPr lang="en-US"/>
          </a:p>
        </p:txBody>
      </p:sp>
    </p:spTree>
    <p:extLst>
      <p:ext uri="{BB962C8B-B14F-4D97-AF65-F5344CB8AC3E}">
        <p14:creationId xmlns:p14="http://schemas.microsoft.com/office/powerpoint/2010/main" val="3947633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135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push dir="u"/>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3.xml"/><Relationship Id="rId16"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7.png"/><Relationship Id="rId3" Type="http://schemas.microsoft.com/office/2007/relationships/media" Target="../media/media3.mp4"/><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slideLayout" Target="../slideLayouts/slideLayout1.xml"/><Relationship Id="rId15" Type="http://schemas.openxmlformats.org/officeDocument/2006/relationships/image" Target="../media/image16.emf"/><Relationship Id="rId10" Type="http://schemas.openxmlformats.org/officeDocument/2006/relationships/image" Target="../media/image12.png"/><Relationship Id="rId4" Type="http://schemas.openxmlformats.org/officeDocument/2006/relationships/video" Target="../media/media3.mp4"/><Relationship Id="rId9" Type="http://schemas.openxmlformats.org/officeDocument/2006/relationships/image" Target="../media/image11.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7.png"/><Relationship Id="rId3" Type="http://schemas.openxmlformats.org/officeDocument/2006/relationships/video" Target="NULL" TargetMode="External"/><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slideLayout" Target="../slideLayouts/slideLayout1.xml"/><Relationship Id="rId15" Type="http://schemas.openxmlformats.org/officeDocument/2006/relationships/image" Target="../media/image18.png"/><Relationship Id="rId10" Type="http://schemas.openxmlformats.org/officeDocument/2006/relationships/image" Target="../media/image12.png"/><Relationship Id="rId4" Type="http://schemas.microsoft.com/office/2007/relationships/media" Target="../media/media4.mp4"/><Relationship Id="rId9" Type="http://schemas.openxmlformats.org/officeDocument/2006/relationships/image" Target="../media/image11.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7.png"/><Relationship Id="rId3" Type="http://schemas.microsoft.com/office/2007/relationships/media" Target="../media/media5.mp4"/><Relationship Id="rId7" Type="http://schemas.openxmlformats.org/officeDocument/2006/relationships/image" Target="../media/image10.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slideLayout" Target="../slideLayouts/slideLayout1.xml"/><Relationship Id="rId15" Type="http://schemas.openxmlformats.org/officeDocument/2006/relationships/image" Target="../media/image21.png"/><Relationship Id="rId10" Type="http://schemas.openxmlformats.org/officeDocument/2006/relationships/image" Target="../media/image12.png"/><Relationship Id="rId4" Type="http://schemas.openxmlformats.org/officeDocument/2006/relationships/video" Target="../media/media5.mp4"/><Relationship Id="rId9" Type="http://schemas.openxmlformats.org/officeDocument/2006/relationships/image" Target="../media/image11.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787789" y="2281645"/>
            <a:ext cx="10559344" cy="1305312"/>
            <a:chOff x="5395119" y="3904156"/>
            <a:chExt cx="7750289" cy="1508760"/>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0" y="-53065"/>
            <a:ext cx="12192000" cy="1966549"/>
            <a:chOff x="-198120" y="-1143000"/>
            <a:chExt cx="12694920" cy="3657600"/>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1" y="4229102"/>
            <a:ext cx="9439745" cy="2790075"/>
          </a:xfrm>
          <a:prstGeom prst="rect">
            <a:avLst/>
          </a:prstGeom>
        </p:spPr>
      </p:pic>
      <p:pic>
        <p:nvPicPr>
          <p:cNvPr id="8" name="Picture 2">
            <a:extLst>
              <a:ext uri="{FF2B5EF4-FFF2-40B4-BE49-F238E27FC236}">
                <a16:creationId xmlns=""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7518" y="3586957"/>
            <a:ext cx="2638084"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 xmlns:a16="http://schemas.microsoft.com/office/drawing/2014/main" id="{5A8348B3-CB2D-E2EF-972D-EB623E0AF026}"/>
              </a:ext>
            </a:extLst>
          </p:cNvPr>
          <p:cNvSpPr txBox="1"/>
          <p:nvPr/>
        </p:nvSpPr>
        <p:spPr>
          <a:xfrm>
            <a:off x="1193977" y="2633447"/>
            <a:ext cx="9752224" cy="1217896"/>
          </a:xfrm>
          <a:prstGeom prst="rect">
            <a:avLst/>
          </a:prstGeom>
          <a:noFill/>
        </p:spPr>
        <p:txBody>
          <a:bodyPr wrap="square" lIns="108837" tIns="54419" rIns="108837" bIns="54419" rtlCol="0">
            <a:spAutoFit/>
          </a:bodyPr>
          <a:lstStyle/>
          <a:p>
            <a:pPr algn="ctr"/>
            <a:r>
              <a:rPr lang="en-US" sz="3200" b="1" dirty="0" err="1">
                <a:latin typeface="Times New Roman" pitchFamily="18" charset="0"/>
                <a:ea typeface="Arial-Rounded" panose="020B0500000000000000" pitchFamily="34" charset="0"/>
                <a:cs typeface="Times New Roman" pitchFamily="18" charset="0"/>
              </a:rPr>
              <a:t>Tên</a:t>
            </a:r>
            <a:r>
              <a:rPr lang="en-US" sz="3200" b="1" dirty="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bài:</a:t>
            </a:r>
            <a:r>
              <a:rPr lang="en-US" sz="3200" dirty="0" err="1">
                <a:latin typeface="Times New Roman" pitchFamily="18" charset="0"/>
                <a:cs typeface="Times New Roman" pitchFamily="18" charset="0"/>
              </a:rPr>
              <a:t>Mở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vốn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chấm</a:t>
            </a:r>
            <a:endParaRPr lang="en-US" sz="3200" dirty="0">
              <a:latin typeface="Times New Roman" pitchFamily="18" charset="0"/>
              <a:cs typeface="Times New Roman" pitchFamily="18" charset="0"/>
            </a:endParaRPr>
          </a:p>
          <a:p>
            <a:pPr algn="ct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endPar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a16="http://schemas.microsoft.com/office/drawing/2014/main" xmlns="" id="{6DC882CD-F5C9-CB7F-C1D8-8794B4476DB3}"/>
              </a:ext>
            </a:extLst>
          </p:cNvPr>
          <p:cNvSpPr txBox="1"/>
          <p:nvPr/>
        </p:nvSpPr>
        <p:spPr>
          <a:xfrm>
            <a:off x="159936" y="-18954"/>
            <a:ext cx="12032064" cy="1591178"/>
          </a:xfrm>
          <a:prstGeom prst="rect">
            <a:avLst/>
          </a:prstGeom>
          <a:noFill/>
        </p:spPr>
        <p:txBody>
          <a:bodyPr wrap="square" lIns="108837" tIns="54419" rIns="108837" bIns="544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88376">
              <a:spcBef>
                <a:spcPts val="714"/>
              </a:spcBef>
              <a:defRPr/>
            </a:pPr>
            <a:r>
              <a:rPr lang="vi-VN" altLang="en-US" sz="4500" b="1" i="1" dirty="0">
                <a:solidFill>
                  <a:srgbClr val="002060"/>
                </a:solidFill>
                <a:latin typeface="Times New Roman" pitchFamily="18" charset="0"/>
                <a:cs typeface="Times New Roman" pitchFamily="18" charset="0"/>
              </a:rPr>
              <a:t>TRƯỜNG TIỂU HỌC ÁI MỘ A</a:t>
            </a:r>
          </a:p>
          <a:p>
            <a:pPr algn="ctr" defTabSz="1088376">
              <a:spcBef>
                <a:spcPts val="714"/>
              </a:spcBef>
              <a:defRPr/>
            </a:pPr>
            <a:r>
              <a:rPr lang="vi-VN" altLang="en-US" sz="4500" b="1" i="1" dirty="0">
                <a:solidFill>
                  <a:srgbClr val="002060"/>
                </a:solidFill>
                <a:latin typeface="Times New Roman" pitchFamily="18" charset="0"/>
                <a:cs typeface="Times New Roman" pitchFamily="18" charset="0"/>
              </a:rPr>
              <a:t>Bài giảng điện tử </a:t>
            </a:r>
            <a:r>
              <a:rPr lang="en-US" altLang="en-US" sz="4500" b="1" i="1" dirty="0" err="1" smtClean="0">
                <a:solidFill>
                  <a:srgbClr val="002060"/>
                </a:solidFill>
                <a:latin typeface="Times New Roman" pitchFamily="18" charset="0"/>
                <a:cs typeface="Times New Roman" pitchFamily="18" charset="0"/>
              </a:rPr>
              <a:t>Tiếng</a:t>
            </a:r>
            <a:r>
              <a:rPr lang="en-US" altLang="en-US" sz="4500" b="1" i="1" dirty="0" smtClean="0">
                <a:solidFill>
                  <a:srgbClr val="002060"/>
                </a:solidFill>
                <a:latin typeface="Times New Roman" pitchFamily="18" charset="0"/>
                <a:cs typeface="Times New Roman" pitchFamily="18" charset="0"/>
              </a:rPr>
              <a:t> </a:t>
            </a:r>
            <a:r>
              <a:rPr lang="en-US" altLang="en-US" sz="4500" b="1" i="1" dirty="0" err="1" smtClean="0">
                <a:solidFill>
                  <a:srgbClr val="002060"/>
                </a:solidFill>
                <a:latin typeface="Times New Roman" pitchFamily="18" charset="0"/>
                <a:cs typeface="Times New Roman" pitchFamily="18" charset="0"/>
              </a:rPr>
              <a:t>Việt</a:t>
            </a:r>
            <a:r>
              <a:rPr lang="en-US" altLang="en-US" sz="4500" b="1" i="1" dirty="0" smtClean="0">
                <a:solidFill>
                  <a:srgbClr val="002060"/>
                </a:solidFill>
                <a:latin typeface="Times New Roman" pitchFamily="18" charset="0"/>
                <a:cs typeface="Times New Roman" pitchFamily="18" charset="0"/>
              </a:rPr>
              <a:t> </a:t>
            </a:r>
            <a:r>
              <a:rPr lang="en-US" altLang="en-US" sz="4500" b="1" i="1" dirty="0" err="1" smtClean="0">
                <a:solidFill>
                  <a:srgbClr val="002060"/>
                </a:solidFill>
                <a:latin typeface="Times New Roman" pitchFamily="18" charset="0"/>
                <a:cs typeface="Times New Roman" pitchFamily="18" charset="0"/>
              </a:rPr>
              <a:t>lớp</a:t>
            </a:r>
            <a:r>
              <a:rPr lang="en-US" altLang="en-US" sz="4500" b="1" i="1" dirty="0" smtClean="0">
                <a:solidFill>
                  <a:srgbClr val="002060"/>
                </a:solidFill>
                <a:latin typeface="Times New Roman" pitchFamily="18" charset="0"/>
                <a:cs typeface="Times New Roman" pitchFamily="18" charset="0"/>
              </a:rPr>
              <a:t> </a:t>
            </a:r>
            <a:r>
              <a:rPr lang="en-US" altLang="en-US" sz="4500" b="1" i="1" dirty="0">
                <a:solidFill>
                  <a:srgbClr val="002060"/>
                </a:solidFill>
                <a:latin typeface="Times New Roman" pitchFamily="18" charset="0"/>
                <a:cs typeface="Times New Roman" pitchFamily="18" charset="0"/>
              </a:rPr>
              <a:t>3 </a:t>
            </a:r>
          </a:p>
        </p:txBody>
      </p:sp>
    </p:spTree>
    <p:extLst>
      <p:ext uri="{BB962C8B-B14F-4D97-AF65-F5344CB8AC3E}">
        <p14:creationId xmlns:p14="http://schemas.microsoft.com/office/powerpoint/2010/main" val="3803204923"/>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42264" y="280670"/>
            <a:ext cx="11087735" cy="523220"/>
          </a:xfrm>
          <a:prstGeom prst="rect">
            <a:avLst/>
          </a:prstGeom>
          <a:noFill/>
        </p:spPr>
        <p:txBody>
          <a:bodyPr wrap="square" rtlCol="0" anchor="t">
            <a:spAutoFit/>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pic>
        <p:nvPicPr>
          <p:cNvPr id="100" name="Content Placeholder 99"/>
          <p:cNvPicPr>
            <a:picLocks noGrp="1"/>
          </p:cNvPicPr>
          <p:nvPr>
            <p:ph idx="1"/>
          </p:nvPr>
        </p:nvPicPr>
        <p:blipFill>
          <a:blip r:embed="rId2"/>
          <a:stretch>
            <a:fillRect/>
          </a:stretch>
        </p:blipFill>
        <p:spPr>
          <a:xfrm>
            <a:off x="422275" y="923290"/>
            <a:ext cx="10069195" cy="1573530"/>
          </a:xfrm>
          <a:prstGeom prst="rect">
            <a:avLst/>
          </a:prstGeom>
          <a:noFill/>
          <a:ln w="9525">
            <a:noFill/>
          </a:ln>
        </p:spPr>
      </p:pic>
      <p:sp>
        <p:nvSpPr>
          <p:cNvPr id="6" name="Text Box 5"/>
          <p:cNvSpPr txBox="1"/>
          <p:nvPr/>
        </p:nvSpPr>
        <p:spPr>
          <a:xfrm>
            <a:off x="106289" y="2617470"/>
            <a:ext cx="11618677" cy="1384995"/>
          </a:xfrm>
          <a:prstGeom prst="rect">
            <a:avLst/>
          </a:prstGeom>
          <a:solidFill>
            <a:schemeClr val="accent6">
              <a:lumMod val="40000"/>
              <a:lumOff val="6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(Theo Ma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a:t>
            </a:r>
          </a:p>
        </p:txBody>
      </p:sp>
      <p:sp>
        <p:nvSpPr>
          <p:cNvPr id="2" name="Text Box 5">
            <a:extLst>
              <a:ext uri="{FF2B5EF4-FFF2-40B4-BE49-F238E27FC236}">
                <a16:creationId xmlns:a16="http://schemas.microsoft.com/office/drawing/2014/main" xmlns="" id="{AC8E5E3D-03BF-063E-0BAC-80E15849EB78}"/>
              </a:ext>
            </a:extLst>
          </p:cNvPr>
          <p:cNvSpPr txBox="1"/>
          <p:nvPr/>
        </p:nvSpPr>
        <p:spPr>
          <a:xfrm>
            <a:off x="106289" y="4120449"/>
            <a:ext cx="11618677" cy="1384995"/>
          </a:xfrm>
          <a:prstGeom prst="rect">
            <a:avLst/>
          </a:prstGeom>
          <a:solidFill>
            <a:srgbClr val="FF99FF"/>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a:t>
            </a:r>
          </a:p>
        </p:txBody>
      </p:sp>
      <p:sp>
        <p:nvSpPr>
          <p:cNvPr id="3" name="Text Box 5">
            <a:extLst>
              <a:ext uri="{FF2B5EF4-FFF2-40B4-BE49-F238E27FC236}">
                <a16:creationId xmlns:a16="http://schemas.microsoft.com/office/drawing/2014/main" xmlns="" id="{4740F6DC-112F-3C0B-EB64-00399334C559}"/>
              </a:ext>
            </a:extLst>
          </p:cNvPr>
          <p:cNvSpPr txBox="1"/>
          <p:nvPr/>
        </p:nvSpPr>
        <p:spPr>
          <a:xfrm>
            <a:off x="139181" y="5696645"/>
            <a:ext cx="11618677" cy="954107"/>
          </a:xfrm>
          <a:prstGeom prst="rect">
            <a:avLst/>
          </a:prstGeom>
          <a:solidFill>
            <a:schemeClr val="accent1">
              <a:lumMod val="60000"/>
              <a:lumOff val="4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rực</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Ngô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lgn="just">
              <a:buAutoNum type="alphaLcPeriod"/>
            </a:pPr>
            <a:r>
              <a:rPr lang="vi-VN" sz="2800" dirty="0">
                <a:solidFill>
                  <a:srgbClr val="000000"/>
                </a:solidFill>
                <a:latin typeface="Cambria" panose="02040503050406030204" pitchFamily="18" charset="0"/>
                <a:ea typeface="Cambria" panose="02040503050406030204" pitchFamily="18" charset="0"/>
              </a:rPr>
              <a:t>Trong túi vải thô của bà có đủ thứ quà, mùa nào thức nấy: nhãn tháng Sáu, na tháng Bảy, roi mùa hạ, gương sen mùa thu.</a:t>
            </a:r>
            <a:endParaRPr lang="en-US" sz="2800" dirty="0">
              <a:solidFill>
                <a:srgbClr val="000000"/>
              </a:solidFill>
              <a:latin typeface="Cambria" panose="02040503050406030204" pitchFamily="18" charset="0"/>
              <a:ea typeface="Cambria" panose="02040503050406030204" pitchFamily="18" charset="0"/>
            </a:endParaRP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Ma </a:t>
            </a:r>
            <a:r>
              <a:rPr lang="en-US" sz="2800" dirty="0" err="1">
                <a:solidFill>
                  <a:srgbClr val="000000"/>
                </a:solidFill>
                <a:latin typeface="Cambria" panose="02040503050406030204" pitchFamily="18" charset="0"/>
                <a:ea typeface="Cambria" panose="02040503050406030204" pitchFamily="18" charset="0"/>
              </a:rPr>
              <a:t>Văn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Kháng</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7003840"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cách</a:t>
            </a:r>
            <a:r>
              <a:rPr lang="en-US" sz="2800" dirty="0">
                <a:solidFill>
                  <a:srgbClr val="FF0000"/>
                </a:solidFill>
                <a:latin typeface="Nunito Black" pitchFamily="2" charset="0"/>
              </a:rPr>
              <a:t> </a:t>
            </a:r>
            <a:r>
              <a:rPr lang="en-US" sz="2800" dirty="0" err="1">
                <a:solidFill>
                  <a:srgbClr val="FF0000"/>
                </a:solidFill>
                <a:latin typeface="Nunito Black" pitchFamily="2" charset="0"/>
              </a:rPr>
              <a:t>thức</a:t>
            </a:r>
            <a:r>
              <a:rPr lang="en-US" sz="2800" dirty="0">
                <a:solidFill>
                  <a:srgbClr val="FF0000"/>
                </a:solidFill>
                <a:latin typeface="Nunito Black" pitchFamily="2" charset="0"/>
              </a:rPr>
              <a:t> </a:t>
            </a:r>
            <a:r>
              <a:rPr lang="en-US" sz="2800" dirty="0" err="1">
                <a:solidFill>
                  <a:srgbClr val="FF0000"/>
                </a:solidFill>
                <a:latin typeface="Nunito Black" pitchFamily="2" charset="0"/>
              </a:rPr>
              <a:t>quả</a:t>
            </a:r>
            <a:r>
              <a:rPr lang="en-US" sz="2800" dirty="0">
                <a:solidFill>
                  <a:srgbClr val="FF0000"/>
                </a:solidFill>
                <a:latin typeface="Nunito Black" pitchFamily="2" charset="0"/>
              </a:rPr>
              <a:t> </a:t>
            </a:r>
            <a:r>
              <a:rPr lang="en-US" sz="2800" dirty="0" err="1">
                <a:solidFill>
                  <a:srgbClr val="FF0000"/>
                </a:solidFill>
                <a:latin typeface="Nunito Black" pitchFamily="2" charset="0"/>
              </a:rPr>
              <a:t>theo</a:t>
            </a:r>
            <a:r>
              <a:rPr lang="en-US" sz="2800" dirty="0">
                <a:solidFill>
                  <a:srgbClr val="FF0000"/>
                </a:solidFill>
                <a:latin typeface="Nunito Black" pitchFamily="2" charset="0"/>
              </a:rPr>
              <a:t> </a:t>
            </a:r>
            <a:r>
              <a:rPr lang="en-US" sz="2800" dirty="0" err="1">
                <a:solidFill>
                  <a:srgbClr val="FF0000"/>
                </a:solidFill>
                <a:latin typeface="Nunito Black" pitchFamily="2" charset="0"/>
              </a:rPr>
              <a:t>từng</a:t>
            </a:r>
            <a:r>
              <a:rPr lang="en-US" sz="2800" dirty="0">
                <a:solidFill>
                  <a:srgbClr val="FF0000"/>
                </a:solidFill>
                <a:latin typeface="Nunito Black" pitchFamily="2" charset="0"/>
              </a:rPr>
              <a:t> </a:t>
            </a:r>
            <a:r>
              <a:rPr lang="en-US" sz="2800" dirty="0" err="1">
                <a:solidFill>
                  <a:srgbClr val="FF0000"/>
                </a:solidFill>
                <a:latin typeface="Nunito Black" pitchFamily="2" charset="0"/>
              </a:rPr>
              <a:t>mùa</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3340284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0.04205 -0.01064 L -0.23711 0.39908 " pathEditMode="relative" rAng="0" ptsTypes="AA">
                                      <p:cBhvr>
                                        <p:cTn id="14" dur="2000" fill="hold"/>
                                        <p:tgtEl>
                                          <p:spTgt spid="7"/>
                                        </p:tgtEl>
                                        <p:attrNameLst>
                                          <p:attrName>ppt_x</p:attrName>
                                          <p:attrName>ppt_y</p:attrName>
                                        </p:attrNameLst>
                                      </p:cBhvr>
                                      <p:rCtr x="-13958" y="20486"/>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b.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giấy</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một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đặc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điểm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với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nhiều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loài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rụng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vẫn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còn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tươi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nguyên</a:t>
            </a:r>
            <a:r>
              <a:rPr lang="en-US" sz="2800" dirty="0">
                <a:solidFill>
                  <a:srgbClr val="000000"/>
                </a:solidFill>
                <a:latin typeface="Cambria" panose="02040503050406030204" pitchFamily="18" charset="0"/>
                <a:ea typeface="Cambria" panose="02040503050406030204" pitchFamily="18" charset="0"/>
              </a:rPr>
              <a:t>.</a:t>
            </a: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Hoài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Dương</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6696064"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đặc</a:t>
            </a:r>
            <a:r>
              <a:rPr lang="en-US" sz="2800" dirty="0">
                <a:solidFill>
                  <a:srgbClr val="FF0000"/>
                </a:solidFill>
                <a:latin typeface="Nunito Black" pitchFamily="2" charset="0"/>
              </a:rPr>
              <a:t> </a:t>
            </a:r>
            <a:r>
              <a:rPr lang="en-US" sz="2800" dirty="0" err="1">
                <a:solidFill>
                  <a:srgbClr val="FF0000"/>
                </a:solidFill>
                <a:latin typeface="Nunito Black" pitchFamily="2" charset="0"/>
              </a:rPr>
              <a:t>điểm</a:t>
            </a:r>
            <a:r>
              <a:rPr lang="en-US" sz="2800" dirty="0">
                <a:solidFill>
                  <a:srgbClr val="FF0000"/>
                </a:solidFill>
                <a:latin typeface="Nunito Black" pitchFamily="2" charset="0"/>
              </a:rPr>
              <a:t> </a:t>
            </a:r>
            <a:r>
              <a:rPr lang="en-US" sz="2800" dirty="0" err="1">
                <a:solidFill>
                  <a:srgbClr val="FF0000"/>
                </a:solidFill>
                <a:latin typeface="Nunito Black" pitchFamily="2" charset="0"/>
              </a:rPr>
              <a:t>khác</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hoa</a:t>
            </a:r>
            <a:r>
              <a:rPr lang="en-US" sz="2800" dirty="0">
                <a:solidFill>
                  <a:srgbClr val="FF0000"/>
                </a:solidFill>
                <a:latin typeface="Nunito Black" pitchFamily="2" charset="0"/>
              </a:rPr>
              <a:t> </a:t>
            </a:r>
            <a:r>
              <a:rPr lang="en-US" sz="2800" dirty="0" err="1">
                <a:solidFill>
                  <a:srgbClr val="FF0000"/>
                </a:solidFill>
                <a:latin typeface="Nunito Black" pitchFamily="2" charset="0"/>
              </a:rPr>
              <a:t>giấy</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2741507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2.5E-6 -4.81481E-6 L 0.19545 0.38959 " pathEditMode="relative" rAng="0" ptsTypes="AA">
                                      <p:cBhvr>
                                        <p:cTn id="14" dur="2000" fill="hold"/>
                                        <p:tgtEl>
                                          <p:spTgt spid="4"/>
                                        </p:tgtEl>
                                        <p:attrNameLst>
                                          <p:attrName>ppt_x</p:attrName>
                                          <p:attrName>ppt_y</p:attrName>
                                        </p:attrNameLst>
                                      </p:cBhvr>
                                      <p:rCtr x="9766" y="19468"/>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847147" y="2634641"/>
            <a:ext cx="10259568" cy="1709928"/>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c.   </a:t>
            </a:r>
            <a:r>
              <a:rPr lang="en-US" sz="2800" dirty="0" err="1">
                <a:solidFill>
                  <a:srgbClr val="000000"/>
                </a:solidFill>
                <a:latin typeface="Cambria" panose="02040503050406030204" pitchFamily="18" charset="0"/>
                <a:ea typeface="Cambria" panose="02040503050406030204" pitchFamily="18" charset="0"/>
              </a:rPr>
              <a:t>Chú</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sóc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bộ</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lông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đẹp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lưng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xám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nhưng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bụng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chóp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đuôi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đỏ</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rực</a:t>
            </a:r>
            <a:r>
              <a:rPr lang="en-US" sz="2800" dirty="0">
                <a:solidFill>
                  <a:srgbClr val="000000"/>
                </a:solidFill>
                <a:latin typeface="Cambria" panose="02040503050406030204" pitchFamily="18" charset="0"/>
                <a:ea typeface="Cambria" panose="02040503050406030204" pitchFamily="18" charset="0"/>
              </a:rPr>
              <a:t>.</a:t>
            </a: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Ngô</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Quân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Miện</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212919" y="5366273"/>
            <a:ext cx="7528023"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đặc</a:t>
            </a:r>
            <a:r>
              <a:rPr lang="en-US" sz="2800" dirty="0">
                <a:solidFill>
                  <a:srgbClr val="FF0000"/>
                </a:solidFill>
                <a:latin typeface="Nunito Black" pitchFamily="2" charset="0"/>
              </a:rPr>
              <a:t> </a:t>
            </a:r>
            <a:r>
              <a:rPr lang="en-US" sz="2800" dirty="0" err="1">
                <a:solidFill>
                  <a:srgbClr val="FF0000"/>
                </a:solidFill>
                <a:latin typeface="Nunito Black" pitchFamily="2" charset="0"/>
              </a:rPr>
              <a:t>điểm</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bộ</a:t>
            </a:r>
            <a:r>
              <a:rPr lang="en-US" sz="2800" dirty="0">
                <a:solidFill>
                  <a:srgbClr val="FF0000"/>
                </a:solidFill>
                <a:latin typeface="Nunito Black" pitchFamily="2" charset="0"/>
              </a:rPr>
              <a:t> </a:t>
            </a:r>
            <a:r>
              <a:rPr lang="en-US" sz="2800" dirty="0" err="1">
                <a:solidFill>
                  <a:srgbClr val="FF0000"/>
                </a:solidFill>
                <a:latin typeface="Nunito Black" pitchFamily="2" charset="0"/>
              </a:rPr>
              <a:t>lông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chú</a:t>
            </a:r>
            <a:r>
              <a:rPr lang="en-US" sz="2800" dirty="0">
                <a:solidFill>
                  <a:srgbClr val="FF0000"/>
                </a:solidFill>
                <a:latin typeface="Nunito Black" pitchFamily="2" charset="0"/>
              </a:rPr>
              <a:t> </a:t>
            </a:r>
            <a:r>
              <a:rPr lang="en-US" sz="2800" dirty="0" err="1">
                <a:solidFill>
                  <a:srgbClr val="FF0000"/>
                </a:solidFill>
                <a:latin typeface="Nunito Black" pitchFamily="2" charset="0"/>
              </a:rPr>
              <a:t>sóc</a:t>
            </a:r>
            <a:r>
              <a:rPr lang="en-US" sz="2800" dirty="0">
                <a:solidFill>
                  <a:srgbClr val="FF0000"/>
                </a:solidFill>
                <a:latin typeface="Nunito Black" pitchFamily="2" charset="0"/>
              </a:rPr>
              <a:t>.</a:t>
            </a:r>
          </a:p>
        </p:txBody>
      </p:sp>
      <p:sp>
        <p:nvSpPr>
          <p:cNvPr id="7" name="Flowchart: Terminator 6"/>
          <p:cNvSpPr/>
          <p:nvPr/>
        </p:nvSpPr>
        <p:spPr>
          <a:xfrm>
            <a:off x="6305793"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1339655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5E-6 -4.81481E-6 L 0.19545 0.40163 " pathEditMode="relative" rAng="0" ptsTypes="AA">
                                      <p:cBhvr>
                                        <p:cTn id="11" dur="2000" fill="hold"/>
                                        <p:tgtEl>
                                          <p:spTgt spid="4"/>
                                        </p:tgtEl>
                                        <p:attrNameLst>
                                          <p:attrName>ppt_x</p:attrName>
                                          <p:attrName>ppt_y</p:attrName>
                                        </p:attrNameLst>
                                      </p:cBhvr>
                                      <p:rCtr x="9766" y="20069"/>
                                    </p:animMotion>
                                  </p:childTnLst>
                                </p:cTn>
                              </p:par>
                              <p:par>
                                <p:cTn id="12" presetID="10" presetClass="exit" presetSubtype="0" fill="hold" grpId="0"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42264" y="280670"/>
            <a:ext cx="11087735" cy="523220"/>
          </a:xfrm>
          <a:prstGeom prst="rect">
            <a:avLst/>
          </a:prstGeom>
          <a:noFill/>
        </p:spPr>
        <p:txBody>
          <a:bodyPr wrap="square" rtlCol="0" anchor="t">
            <a:spAutoFit/>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pic>
        <p:nvPicPr>
          <p:cNvPr id="100" name="Content Placeholder 99"/>
          <p:cNvPicPr>
            <a:picLocks noGrp="1"/>
          </p:cNvPicPr>
          <p:nvPr>
            <p:ph idx="1"/>
          </p:nvPr>
        </p:nvPicPr>
        <p:blipFill>
          <a:blip r:embed="rId2"/>
          <a:stretch>
            <a:fillRect/>
          </a:stretch>
        </p:blipFill>
        <p:spPr>
          <a:xfrm>
            <a:off x="550126" y="827247"/>
            <a:ext cx="10422674" cy="1573530"/>
          </a:xfrm>
          <a:prstGeom prst="rect">
            <a:avLst/>
          </a:prstGeom>
          <a:noFill/>
          <a:ln w="9525">
            <a:noFill/>
          </a:ln>
        </p:spPr>
      </p:pic>
      <p:sp>
        <p:nvSpPr>
          <p:cNvPr id="6" name="Text Box 5"/>
          <p:cNvSpPr txBox="1"/>
          <p:nvPr/>
        </p:nvSpPr>
        <p:spPr>
          <a:xfrm>
            <a:off x="6504038" y="2813731"/>
            <a:ext cx="5034597" cy="2246769"/>
          </a:xfrm>
          <a:prstGeom prst="rect">
            <a:avLst/>
          </a:prstGeom>
          <a:solidFill>
            <a:schemeClr val="accent6">
              <a:lumMod val="40000"/>
              <a:lumOff val="6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(Theo Ma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a:t>
            </a:r>
          </a:p>
        </p:txBody>
      </p:sp>
      <p:sp>
        <p:nvSpPr>
          <p:cNvPr id="2" name="Text Box 5">
            <a:extLst>
              <a:ext uri="{FF2B5EF4-FFF2-40B4-BE49-F238E27FC236}">
                <a16:creationId xmlns:a16="http://schemas.microsoft.com/office/drawing/2014/main" xmlns="" id="{AC8E5E3D-03BF-063E-0BAC-80E15849EB78}"/>
              </a:ext>
            </a:extLst>
          </p:cNvPr>
          <p:cNvSpPr txBox="1"/>
          <p:nvPr/>
        </p:nvSpPr>
        <p:spPr>
          <a:xfrm>
            <a:off x="150503" y="2616220"/>
            <a:ext cx="5735628" cy="1815882"/>
          </a:xfrm>
          <a:prstGeom prst="rect">
            <a:avLst/>
          </a:prstGeom>
          <a:solidFill>
            <a:srgbClr val="FF99FF"/>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a:t>
            </a:r>
          </a:p>
        </p:txBody>
      </p:sp>
      <p:sp>
        <p:nvSpPr>
          <p:cNvPr id="3" name="Text Box 5">
            <a:extLst>
              <a:ext uri="{FF2B5EF4-FFF2-40B4-BE49-F238E27FC236}">
                <a16:creationId xmlns:a16="http://schemas.microsoft.com/office/drawing/2014/main" xmlns="" id="{4740F6DC-112F-3C0B-EB64-00399334C559}"/>
              </a:ext>
            </a:extLst>
          </p:cNvPr>
          <p:cNvSpPr txBox="1"/>
          <p:nvPr/>
        </p:nvSpPr>
        <p:spPr>
          <a:xfrm>
            <a:off x="81712" y="4647545"/>
            <a:ext cx="5804419" cy="1815882"/>
          </a:xfrm>
          <a:prstGeom prst="rect">
            <a:avLst/>
          </a:prstGeom>
          <a:solidFill>
            <a:schemeClr val="accent1">
              <a:lumMod val="60000"/>
              <a:lumOff val="4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rực</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Ngô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0773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04849" y="-440395"/>
            <a:ext cx="13716000" cy="6181078"/>
            <a:chOff x="9835" y="-455139"/>
            <a:chExt cx="12341727" cy="6181078"/>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555" y="84131"/>
              <a:ext cx="10549622" cy="564180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1" name="Cloud 30"/>
          <p:cNvSpPr/>
          <p:nvPr/>
        </p:nvSpPr>
        <p:spPr>
          <a:xfrm>
            <a:off x="617552" y="2014092"/>
            <a:ext cx="2981324" cy="199072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endPar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Left Brace 34"/>
          <p:cNvSpPr/>
          <p:nvPr/>
        </p:nvSpPr>
        <p:spPr>
          <a:xfrm>
            <a:off x="3808426" y="1852167"/>
            <a:ext cx="438149" cy="2757488"/>
          </a:xfrm>
          <a:prstGeom prst="leftBrace">
            <a:avLst>
              <a:gd name="adj1" fmla="val 21586"/>
              <a:gd name="adj2" fmla="val 49549"/>
            </a:avLst>
          </a:prstGeom>
          <a:ln w="57150">
            <a:solidFill>
              <a:srgbClr val="E054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4246573" y="1294955"/>
            <a:ext cx="2247903" cy="13144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chấm</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Rectangle 39"/>
          <p:cNvSpPr/>
          <p:nvPr/>
        </p:nvSpPr>
        <p:spPr>
          <a:xfrm>
            <a:off x="4246573" y="4190555"/>
            <a:ext cx="2463943" cy="10310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1" name="Straight Connector 40"/>
          <p:cNvCxnSpPr>
            <a:cxnSpLocks/>
            <a:stCxn id="39" idx="3"/>
            <a:endCxn id="42" idx="1"/>
          </p:cNvCxnSpPr>
          <p:nvPr/>
        </p:nvCxnSpPr>
        <p:spPr>
          <a:xfrm flipV="1">
            <a:off x="6494476" y="913272"/>
            <a:ext cx="751229" cy="1038908"/>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2" name="Rectangle 41"/>
          <p:cNvSpPr/>
          <p:nvPr/>
        </p:nvSpPr>
        <p:spPr>
          <a:xfrm>
            <a:off x="7245705" y="531589"/>
            <a:ext cx="4158472" cy="7633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Báo</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hiệu</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thích</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3" name="Straight Connector 42"/>
          <p:cNvCxnSpPr/>
          <p:nvPr/>
        </p:nvCxnSpPr>
        <p:spPr>
          <a:xfrm>
            <a:off x="6494476" y="2004568"/>
            <a:ext cx="761995" cy="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4" name="Rectangle 43"/>
          <p:cNvSpPr/>
          <p:nvPr/>
        </p:nvSpPr>
        <p:spPr>
          <a:xfrm>
            <a:off x="7256780" y="1572897"/>
            <a:ext cx="4158471" cy="8633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Báo hiệu phần liệt kê</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strips(downLeft)">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arn(inVertical)">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down)">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9" grpId="0" animBg="1"/>
      <p:bldP spid="40" grpId="0" animBg="1"/>
      <p:bldP spid="42" grpId="0" bldLvl="0" animBg="1"/>
      <p:bldP spid="4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7712349" y="637820"/>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1" name="组合 20"/>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8" name="图片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 name="图片 5"/>
          <p:cNvPicPr>
            <a:picLocks noChangeAspect="1"/>
          </p:cNvPicPr>
          <p:nvPr/>
        </p:nvPicPr>
        <p:blipFill rotWithShape="1">
          <a:blip r:embed="rId14" cstate="print">
            <a:extLst>
              <a:ext uri="{28A0092B-C50C-407E-A947-70E740481C1C}">
                <a14:useLocalDpi xmlns:a14="http://schemas.microsoft.com/office/drawing/2010/main" val="0"/>
              </a:ext>
            </a:extLst>
          </a:blip>
          <a:srcRect t="21127"/>
          <a:stretch>
            <a:fillRect/>
          </a:stretch>
        </p:blipFill>
        <p:spPr>
          <a:xfrm>
            <a:off x="4042988" y="3694001"/>
            <a:ext cx="4733391" cy="2841112"/>
          </a:xfrm>
          <a:prstGeom prst="rect">
            <a:avLst/>
          </a:prstGeom>
        </p:spPr>
      </p:pic>
      <p:pic>
        <p:nvPicPr>
          <p:cNvPr id="3" name="图片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4" name="图片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7983" y="3171861"/>
            <a:ext cx="1003254" cy="1540711"/>
          </a:xfrm>
          <a:prstGeom prst="rect">
            <a:avLst/>
          </a:prstGeom>
        </p:spPr>
      </p:pic>
      <p:pic>
        <p:nvPicPr>
          <p:cNvPr id="22" name="Picture 21"/>
          <p:cNvPicPr>
            <a:picLocks noChangeAspect="1"/>
          </p:cNvPicPr>
          <p:nvPr/>
        </p:nvPicPr>
        <p:blipFill>
          <a:blip r:embed="rId17"/>
          <a:stretch>
            <a:fillRect/>
          </a:stretch>
        </p:blipFill>
        <p:spPr>
          <a:xfrm>
            <a:off x="3430165" y="1100133"/>
            <a:ext cx="5547841" cy="251786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 presetClass="entr" presetSubtype="12"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1112"/>
          <a:stretch>
            <a:fillRect/>
          </a:stretch>
        </p:blipFill>
        <p:spPr>
          <a:xfrm>
            <a:off x="28250" y="0"/>
            <a:ext cx="12176450" cy="6858000"/>
          </a:xfrm>
          <a:prstGeom prst="rect">
            <a:avLst/>
          </a:prstGeom>
        </p:spPr>
      </p:pic>
      <p:sp>
        <p:nvSpPr>
          <p:cNvPr id="15" name="Rectangle: Rounded Corners 14"/>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p:cNvPicPr>
            <a:picLocks noChangeAspect="1"/>
          </p:cNvPicPr>
          <p:nvPr/>
        </p:nvPicPr>
        <p:blipFill>
          <a:blip r:embed="rId5"/>
          <a:stretch>
            <a:fillRect/>
          </a:stretch>
        </p:blipFill>
        <p:spPr>
          <a:xfrm>
            <a:off x="0" y="381000"/>
            <a:ext cx="6002236" cy="6858000"/>
          </a:xfrm>
          <a:prstGeom prst="rect">
            <a:avLst/>
          </a:prstGeom>
        </p:spPr>
      </p:pic>
      <p:pic>
        <p:nvPicPr>
          <p:cNvPr id="31" name="Picture 30"/>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112"/>
          <a:stretch>
            <a:fillRect/>
          </a:stretch>
        </p:blipFill>
        <p:spPr>
          <a:xfrm>
            <a:off x="28250" y="0"/>
            <a:ext cx="12176450" cy="6858000"/>
          </a:xfrm>
          <a:prstGeom prst="rect">
            <a:avLst/>
          </a:prstGeom>
        </p:spPr>
      </p:pic>
      <p:grpSp>
        <p:nvGrpSpPr>
          <p:cNvPr id="8" name="Group 7"/>
          <p:cNvGrpSpPr/>
          <p:nvPr/>
        </p:nvGrpSpPr>
        <p:grpSpPr>
          <a:xfrm>
            <a:off x="1109454" y="556475"/>
            <a:ext cx="9973091" cy="5920525"/>
            <a:chOff x="-113416" y="656520"/>
            <a:chExt cx="7468320" cy="4433568"/>
          </a:xfrm>
        </p:grpSpPr>
        <p:pic>
          <p:nvPicPr>
            <p:cNvPr id="9" name="Picture 8"/>
            <p:cNvPicPr>
              <a:picLocks noChangeAspect="1"/>
            </p:cNvPicPr>
            <p:nvPr/>
          </p:nvPicPr>
          <p:blipFill>
            <a:blip r:embed="rId3"/>
            <a:stretch>
              <a:fillRect/>
            </a:stretch>
          </p:blipFill>
          <p:spPr>
            <a:xfrm>
              <a:off x="-113416" y="1051488"/>
              <a:ext cx="7468320" cy="4038600"/>
            </a:xfrm>
            <a:prstGeom prst="rect">
              <a:avLst/>
            </a:prstGeom>
          </p:spPr>
        </p:pic>
        <p:pic>
          <p:nvPicPr>
            <p:cNvPr id="10" name="Picture 9"/>
            <p:cNvPicPr>
              <a:picLocks noChangeAspect="1"/>
            </p:cNvPicPr>
            <p:nvPr/>
          </p:nvPicPr>
          <p:blipFill>
            <a:blip r:embed="rId4"/>
            <a:stretch>
              <a:fillRect/>
            </a:stretch>
          </p:blipFill>
          <p:spPr>
            <a:xfrm>
              <a:off x="1404448" y="656520"/>
              <a:ext cx="4432594" cy="1009839"/>
            </a:xfrm>
            <a:prstGeom prst="rect">
              <a:avLst/>
            </a:prstGeom>
          </p:spPr>
        </p:pic>
        <p:sp>
          <p:nvSpPr>
            <p:cNvPr id="11" name="TextBox 10"/>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p:cNvPicPr>
            <a:picLocks noChangeAspect="1"/>
          </p:cNvPicPr>
          <p:nvPr/>
        </p:nvPicPr>
        <p:blipFill>
          <a:blip r:embed="rId6"/>
          <a:stretch>
            <a:fillRect/>
          </a:stretch>
        </p:blipFill>
        <p:spPr>
          <a:xfrm>
            <a:off x="5334000" y="5251688"/>
            <a:ext cx="1533886" cy="1894801"/>
          </a:xfrm>
          <a:prstGeom prst="rect">
            <a:avLst/>
          </a:prstGeom>
        </p:spPr>
      </p:pic>
      <p:pic>
        <p:nvPicPr>
          <p:cNvPr id="6" name="Picture 5"/>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Trò</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chơi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sẽ</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có</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4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trắc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Để</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trả</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lời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này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hãy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ra</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kí</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hiệu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chứa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đáp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án</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đúng</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mà</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tìm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lớp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nhé</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8"/>
            <a:ext cx="8686800" cy="2568661"/>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CÂU 1</a:t>
              </a:r>
            </a:p>
          </p:txBody>
        </p:sp>
      </p:grpSp>
      <p:sp>
        <p:nvSpPr>
          <p:cNvPr id="13" name="TextBox 12"/>
          <p:cNvSpPr txBox="1"/>
          <p:nvPr/>
        </p:nvSpPr>
        <p:spPr>
          <a:xfrm>
            <a:off x="3574719" y="777075"/>
            <a:ext cx="778578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73732" y="2363257"/>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dirty="0">
                  <a:solidFill>
                    <a:prstClr val="black">
                      <a:lumMod val="75000"/>
                      <a:lumOff val="25000"/>
                    </a:prstClr>
                  </a:solidFill>
                  <a:latin typeface="Arial-Rounded" panose="020B0500000000000000" pitchFamily="34" charset="0"/>
                  <a:ea typeface="Arial-Rounded" panose="020B0500000000000000" pitchFamily="34" charset="0"/>
                  <a:cs typeface="Arial-Rounded" panose="020B0500000000000000" pitchFamily="34" charset="0"/>
                </a:rPr>
                <a:t>đ</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cày</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trâu</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gặm</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2097157"/>
            <a:ext cx="1147046" cy="1147046"/>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3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p:cNvSpPr txBox="1"/>
          <p:nvPr/>
        </p:nvSpPr>
        <p:spPr>
          <a:xfrm>
            <a:off x="-2004098" y="3332202"/>
            <a:ext cx="152285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kiểm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endPar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p:cNvSpPr txBox="1"/>
          <p:nvPr/>
        </p:nvSpPr>
        <p:spPr>
          <a:xfrm>
            <a:off x="3609172" y="767396"/>
            <a:ext cx="7856318"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a:solidFill>
                    <a:prstClr val="black">
                      <a:lumMod val="75000"/>
                      <a:lumOff val="25000"/>
                    </a:prstClr>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on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hlinkClick r:id="" action="ppaction://media"/>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212209" y="9192881"/>
            <a:ext cx="5767582" cy="1511767"/>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p:cNvSpPr txBox="1"/>
          <p:nvPr/>
        </p:nvSpPr>
        <p:spPr>
          <a:xfrm>
            <a:off x="3520268" y="879157"/>
            <a:ext cx="757098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lumMod val="75000"/>
                      <a:lumOff val="25000"/>
                    </a:prstClr>
                  </a:solidFill>
                  <a:latin typeface="Arial-Rounded" panose="020B0500000000000000" pitchFamily="34" charset="0"/>
                  <a:ea typeface="Arial-Rounded" panose="020B0500000000000000" pitchFamily="34" charset="0"/>
                  <a:cs typeface="Arial-Rounded" panose="020B0500000000000000" pitchFamily="34" charset="0"/>
                </a:rPr>
                <a:t>đang</a:t>
              </a:r>
              <a:r>
                <a:rPr lang="en-US" sz="3600" dirty="0">
                  <a:solidFill>
                    <a:prstClr val="black">
                      <a:lumMod val="75000"/>
                      <a:lumOff val="2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may</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8" y="5248510"/>
            <a:ext cx="11094153" cy="1646551"/>
            <a:chOff x="537589" y="5248510"/>
            <a:chExt cx="10306002" cy="1646551"/>
          </a:xfrm>
        </p:grpSpPr>
        <p:sp>
          <p:nvSpPr>
            <p:cNvPr id="19" name="Rectangle: Rounded Corners 18"/>
            <p:cNvSpPr/>
            <p:nvPr/>
          </p:nvSpPr>
          <p:spPr>
            <a:xfrm>
              <a:off x="1295400" y="5637745"/>
              <a:ext cx="9548191" cy="1071168"/>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ra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151787" y="9192881"/>
            <a:ext cx="5888426" cy="1511767"/>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3010" y="-455139"/>
            <a:ext cx="12867965" cy="6683854"/>
            <a:chOff x="9835" y="-455139"/>
            <a:chExt cx="12341727" cy="6401541"/>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26" y="188389"/>
              <a:ext cx="10766913" cy="5758013"/>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35" name="Picture 34"/>
          <p:cNvPicPr>
            <a:picLocks noChangeAspect="1"/>
          </p:cNvPicPr>
          <p:nvPr/>
        </p:nvPicPr>
        <p:blipFill>
          <a:blip r:embed="rId10"/>
          <a:stretch>
            <a:fillRect/>
          </a:stretch>
        </p:blipFill>
        <p:spPr>
          <a:xfrm>
            <a:off x="8726634" y="3593824"/>
            <a:ext cx="3467100" cy="3264176"/>
          </a:xfrm>
          <a:prstGeom prst="rect">
            <a:avLst/>
          </a:prstGeom>
        </p:spPr>
      </p:pic>
      <p:sp>
        <p:nvSpPr>
          <p:cNvPr id="36" name="TextBox 35"/>
          <p:cNvSpPr txBox="1"/>
          <p:nvPr/>
        </p:nvSpPr>
        <p:spPr>
          <a:xfrm>
            <a:off x="1143000" y="654685"/>
            <a:ext cx="10043160"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 các từ chỉ người thân trong đoạn văn dưới đây:</a:t>
            </a:r>
          </a:p>
        </p:txBody>
      </p:sp>
      <p:sp>
        <p:nvSpPr>
          <p:cNvPr id="37" name="TextBox 36"/>
          <p:cNvSpPr txBox="1"/>
          <p:nvPr/>
        </p:nvSpPr>
        <p:spPr>
          <a:xfrm>
            <a:off x="967873" y="1458951"/>
            <a:ext cx="10424027" cy="2554545"/>
          </a:xfrm>
          <a:prstGeom prst="rect">
            <a:avLst/>
          </a:prstGeom>
          <a:noFill/>
        </p:spPr>
        <p:txBody>
          <a:bodyPr wrap="square">
            <a:spAutoFit/>
          </a:bodyPr>
          <a:lstStyle/>
          <a:p>
            <a:pPr algn="just"/>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r>
              <a:rPr lang="en-US" altLang="vi-VN"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(TheoVũ</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Tú</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Nam)</a:t>
            </a:r>
            <a:endParaRPr 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 Box 1"/>
          <p:cNvSpPr txBox="1"/>
          <p:nvPr/>
        </p:nvSpPr>
        <p:spPr>
          <a:xfrm>
            <a:off x="967873" y="4128324"/>
            <a:ext cx="8013393" cy="1569660"/>
          </a:xfrm>
          <a:prstGeom prst="rect">
            <a:avLst/>
          </a:prstGeom>
          <a:noFill/>
        </p:spPr>
        <p:txBody>
          <a:bodyPr wrap="square" rtlCol="0" anchor="t">
            <a:spAutoFit/>
          </a:bodyPr>
          <a:lstStyle/>
          <a:p>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chỉ</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nội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ngoại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My,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p:tgtEl>
                                          <p:spTgt spid="37"/>
                                        </p:tgtEl>
                                        <p:attrNameLst>
                                          <p:attrName>ppt_y</p:attrName>
                                        </p:attrNameLst>
                                      </p:cBhvr>
                                      <p:tavLst>
                                        <p:tav tm="0">
                                          <p:val>
                                            <p:strVal val="#ppt_y+#ppt_h*1.125000"/>
                                          </p:val>
                                        </p:tav>
                                        <p:tav tm="100000">
                                          <p:val>
                                            <p:strVal val="#ppt_y"/>
                                          </p:val>
                                        </p:tav>
                                      </p:tavLst>
                                    </p:anim>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to="" calcmode="lin" valueType="num">
                                      <p:cBhvr>
                                        <p:cTn id="32"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7" grpId="0"/>
      <p:bldP spid="37" grpId="1"/>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solidFill>
                  <a:srgbClr val="FF0000"/>
                </a:solidFill>
                <a:latin typeface="Times New Roman" panose="02020603050405020304" pitchFamily="18" charset="0"/>
                <a:cs typeface="Times New Roman" panose="02020603050405020304" pitchFamily="18" charset="0"/>
              </a:rPr>
              <a:t>2. Tìm thêm từ ngữ chỉ những người thân bên nội và bên ngoại.</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Dấu hai chấm trong câu sau dùng để làm gì?</a:t>
            </a:r>
          </a:p>
        </p:txBody>
      </p:sp>
      <p:sp>
        <p:nvSpPr>
          <p:cNvPr id="4" name="Text Box 3"/>
          <p:cNvSpPr txBox="1"/>
          <p:nvPr/>
        </p:nvSpPr>
        <p:spPr>
          <a:xfrm>
            <a:off x="556895" y="1554480"/>
            <a:ext cx="11057890" cy="1077218"/>
          </a:xfrm>
          <a:prstGeom prst="rect">
            <a:avLst/>
          </a:prstGeom>
          <a:noFill/>
        </p:spPr>
        <p:txBody>
          <a:bodyPr wrap="square" rtlCol="0" anchor="t">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Cảnh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vật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xung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quanh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đều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thay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đổi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vì</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chính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lòng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đang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có</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sự</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thay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đổi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lớn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hôm</a:t>
            </a:r>
            <a:r>
              <a:rPr lang="en-US" sz="3200" b="1" i="1" dirty="0">
                <a:solidFill>
                  <a:srgbClr val="FF0000"/>
                </a:solidFill>
                <a:latin typeface="Times New Roman" panose="02020603050405020304" pitchFamily="18" charset="0"/>
                <a:cs typeface="Times New Roman" panose="02020603050405020304" pitchFamily="18" charset="0"/>
              </a:rPr>
              <a:t> nay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5" name="Text Box 4"/>
          <p:cNvSpPr txBox="1"/>
          <p:nvPr/>
        </p:nvSpPr>
        <p:spPr>
          <a:xfrm>
            <a:off x="2371090" y="2944495"/>
            <a:ext cx="6008370" cy="2554545"/>
          </a:xfrm>
          <a:prstGeom prst="rect">
            <a:avLst/>
          </a:prstGeom>
          <a:noFill/>
        </p:spPr>
        <p:txBody>
          <a:bodyPr wrap="square" rtlCol="0" anchor="t">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5">
                                            <p:txEl>
                                              <p:pRg st="4" end="4"/>
                                            </p:txEl>
                                          </p:spTgt>
                                        </p:tgtEl>
                                      </p:cBhvr>
                                    </p:animEffect>
                                    <p:set>
                                      <p:cBhvr>
                                        <p:cTn id="10" dur="1" fill="hold">
                                          <p:stCondLst>
                                            <p:cond delay="499"/>
                                          </p:stCondLst>
                                        </p:cTn>
                                        <p:tgtEl>
                                          <p:spTgt spid="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4"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TotalTime>
  <Words>756</Words>
  <Application>Microsoft Office PowerPoint</Application>
  <PresentationFormat>Custom</PresentationFormat>
  <Paragraphs>76</Paragraphs>
  <Slides>16</Slides>
  <Notes>3</Notes>
  <HiddenSlides>0</HiddenSlides>
  <MMClips>7</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Tìm thêm từ ngữ chỉ những người thân bên nội và bên ngoại.</vt:lpstr>
      <vt:lpstr>Dấu hai chấm trong câu sau dùng để làm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Minhthangpc.VN</cp:lastModifiedBy>
  <cp:revision>13</cp:revision>
  <dcterms:created xsi:type="dcterms:W3CDTF">2022-06-21T11:25:00Z</dcterms:created>
  <dcterms:modified xsi:type="dcterms:W3CDTF">2022-11-11T15:36:11Z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5A210C0F35E94629B8FB54317A144D4E</vt:lpwstr>
  </property>
  <property fmtid="{D5CDD505-2E9C-101B-9397-08002B2CF9AE}" pid="3" name="KSOProductBuildVer">
    <vt:lpwstr>1033-11.2.0.11191</vt:lpwstr>
  </property>
</Properties>
</file>